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ea70a5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ea70a5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3c8b0c4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3c8b0c4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ea70a5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ea70a5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c8b0c4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c8b0c4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3c8b0c44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3c8b0c44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l"/>
              <a:t>Exercises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t>Functions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Calculate area of a triangle</a:t>
            </a:r>
            <a:endParaRPr/>
          </a:p>
        </p:txBody>
      </p:sp>
      <p:sp>
        <p:nvSpPr>
          <p:cNvPr id="61" name="Google Shape;61;p14"/>
          <p:cNvSpPr txBox="1"/>
          <p:nvPr>
            <p:ph idx="1" type="body"/>
          </p:nvPr>
        </p:nvSpPr>
        <p:spPr>
          <a:xfrm>
            <a:off x="311700" y="1152475"/>
            <a:ext cx="8520600" cy="20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Write a function </a:t>
            </a:r>
            <a:r>
              <a:rPr b="1" lang="pl"/>
              <a:t>triangle_area</a:t>
            </a:r>
            <a:r>
              <a:rPr lang="pl"/>
              <a:t> which calculates the area of a triangle.</a:t>
            </a:r>
            <a:endParaRPr/>
          </a:p>
          <a:p>
            <a:pPr indent="0" lvl="0" marL="0" rtl="0" algn="l">
              <a:spcBef>
                <a:spcPts val="1600"/>
              </a:spcBef>
              <a:spcAft>
                <a:spcPts val="0"/>
              </a:spcAft>
              <a:buNone/>
            </a:pPr>
            <a:r>
              <a:rPr lang="pl"/>
              <a:t>Hints:</a:t>
            </a:r>
            <a:endParaRPr/>
          </a:p>
          <a:p>
            <a:pPr indent="-342900" lvl="0" marL="457200" rtl="0" algn="l">
              <a:spcBef>
                <a:spcPts val="1600"/>
              </a:spcBef>
              <a:spcAft>
                <a:spcPts val="0"/>
              </a:spcAft>
              <a:buSzPts val="1800"/>
              <a:buChar char="●"/>
            </a:pPr>
            <a:r>
              <a:rPr lang="pl"/>
              <a:t>What is the formula for the area of a triangle?</a:t>
            </a:r>
            <a:endParaRPr/>
          </a:p>
          <a:p>
            <a:pPr indent="-342900" lvl="0" marL="457200" rtl="0" algn="l">
              <a:spcBef>
                <a:spcPts val="0"/>
              </a:spcBef>
              <a:spcAft>
                <a:spcPts val="0"/>
              </a:spcAft>
              <a:buSzPts val="1800"/>
              <a:buChar char="●"/>
            </a:pPr>
            <a:r>
              <a:rPr lang="pl"/>
              <a:t>input: base and height of a triangle (two arguments)</a:t>
            </a:r>
            <a:endParaRPr/>
          </a:p>
          <a:p>
            <a:pPr indent="-342900" lvl="0" marL="457200" rtl="0" algn="l">
              <a:spcBef>
                <a:spcPts val="0"/>
              </a:spcBef>
              <a:spcAft>
                <a:spcPts val="0"/>
              </a:spcAft>
              <a:buSzPts val="1800"/>
              <a:buChar char="●"/>
            </a:pPr>
            <a:r>
              <a:rPr lang="pl"/>
              <a:t>output: area of the triangle</a:t>
            </a:r>
            <a:endParaRPr/>
          </a:p>
          <a:p>
            <a:pPr indent="0" lvl="0" marL="0" rtl="0" algn="l">
              <a:spcBef>
                <a:spcPts val="1600"/>
              </a:spcBef>
              <a:spcAft>
                <a:spcPts val="1600"/>
              </a:spcAft>
              <a:buNone/>
            </a:pPr>
            <a:r>
              <a:t/>
            </a:r>
            <a:endParaRPr/>
          </a:p>
        </p:txBody>
      </p:sp>
      <p:sp>
        <p:nvSpPr>
          <p:cNvPr id="62" name="Google Shape;62;p14"/>
          <p:cNvSpPr txBox="1"/>
          <p:nvPr/>
        </p:nvSpPr>
        <p:spPr>
          <a:xfrm>
            <a:off x="540675" y="3407650"/>
            <a:ext cx="3308400" cy="15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chemeClr val="dk2"/>
                </a:solidFill>
              </a:rPr>
              <a:t>Call your function to test it: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pl">
                <a:solidFill>
                  <a:schemeClr val="dk2"/>
                </a:solidFill>
                <a:latin typeface="Courier New"/>
                <a:ea typeface="Courier New"/>
                <a:cs typeface="Courier New"/>
                <a:sym typeface="Courier New"/>
              </a:rPr>
              <a:t>print(triangle_area(1, 2))</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pl">
                <a:solidFill>
                  <a:schemeClr val="dk2"/>
                </a:solidFill>
                <a:latin typeface="Courier New"/>
                <a:ea typeface="Courier New"/>
                <a:cs typeface="Courier New"/>
                <a:sym typeface="Courier New"/>
              </a:rPr>
              <a:t>print(triangle_area(4, 12))</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pl">
                <a:solidFill>
                  <a:schemeClr val="dk2"/>
                </a:solidFill>
                <a:latin typeface="Courier New"/>
                <a:ea typeface="Courier New"/>
                <a:cs typeface="Courier New"/>
                <a:sym typeface="Courier New"/>
              </a:rPr>
              <a:t>print(triangle_area(5, 5))</a:t>
            </a:r>
            <a:endParaRPr>
              <a:solidFill>
                <a:schemeClr val="dk2"/>
              </a:solidFill>
              <a:latin typeface="Courier New"/>
              <a:ea typeface="Courier New"/>
              <a:cs typeface="Courier New"/>
              <a:sym typeface="Courier New"/>
            </a:endParaRPr>
          </a:p>
        </p:txBody>
      </p:sp>
      <p:sp>
        <p:nvSpPr>
          <p:cNvPr id="63" name="Google Shape;63;p14"/>
          <p:cNvSpPr txBox="1"/>
          <p:nvPr/>
        </p:nvSpPr>
        <p:spPr>
          <a:xfrm>
            <a:off x="4055050" y="3407650"/>
            <a:ext cx="4211700" cy="15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chemeClr val="dk2"/>
                </a:solidFill>
              </a:rPr>
              <a:t>Expected output: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pl">
                <a:solidFill>
                  <a:schemeClr val="dk2"/>
                </a:solidFill>
                <a:latin typeface="Courier New"/>
                <a:ea typeface="Courier New"/>
                <a:cs typeface="Courier New"/>
                <a:sym typeface="Courier New"/>
              </a:rPr>
              <a:t>1</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pl">
                <a:solidFill>
                  <a:schemeClr val="dk2"/>
                </a:solidFill>
                <a:latin typeface="Courier New"/>
                <a:ea typeface="Courier New"/>
                <a:cs typeface="Courier New"/>
                <a:sym typeface="Courier New"/>
              </a:rPr>
              <a:t>24</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pl">
                <a:solidFill>
                  <a:schemeClr val="dk2"/>
                </a:solidFill>
                <a:latin typeface="Courier New"/>
                <a:ea typeface="Courier New"/>
                <a:cs typeface="Courier New"/>
                <a:sym typeface="Courier New"/>
              </a:rPr>
              <a:t>12.5</a:t>
            </a:r>
            <a:endParaRPr>
              <a:solidFill>
                <a:schemeClr val="dk2"/>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Write a function to sum list of numbers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pl"/>
              <a:t>Write a function </a:t>
            </a:r>
            <a:r>
              <a:rPr b="1" lang="pl"/>
              <a:t>sum_list</a:t>
            </a:r>
            <a:r>
              <a:rPr lang="pl"/>
              <a:t>() which gets a list of numbers as a parameter and returns sum of all those numbers.</a:t>
            </a:r>
            <a:endParaRPr/>
          </a:p>
          <a:p>
            <a:pPr indent="-342900" lvl="0" marL="457200" rtl="0" algn="l">
              <a:spcBef>
                <a:spcPts val="1600"/>
              </a:spcBef>
              <a:spcAft>
                <a:spcPts val="0"/>
              </a:spcAft>
              <a:buSzPts val="1800"/>
              <a:buChar char="●"/>
            </a:pPr>
            <a:r>
              <a:rPr lang="pl"/>
              <a:t>input example: (2,3,5,6,10)</a:t>
            </a:r>
            <a:endParaRPr/>
          </a:p>
          <a:p>
            <a:pPr indent="-342900" lvl="0" marL="457200" rtl="0" algn="l">
              <a:spcBef>
                <a:spcPts val="0"/>
              </a:spcBef>
              <a:spcAft>
                <a:spcPts val="0"/>
              </a:spcAft>
              <a:buSzPts val="1800"/>
              <a:buChar char="●"/>
            </a:pPr>
            <a:r>
              <a:rPr lang="pl"/>
              <a:t>expected output: 26</a:t>
            </a:r>
            <a:endParaRPr/>
          </a:p>
          <a:p>
            <a:pPr indent="0" lvl="0" marL="0" marR="0" rtl="0" algn="l">
              <a:lnSpc>
                <a:spcPct val="115000"/>
              </a:lnSpc>
              <a:spcBef>
                <a:spcPts val="1600"/>
              </a:spcBef>
              <a:spcAft>
                <a:spcPts val="1600"/>
              </a:spcAft>
              <a:buNone/>
            </a:pPr>
            <a:r>
              <a:rPr lang="pl"/>
              <a:t>Write a program, which asks the user to enter a list of numbers. Calculate sum of the numbers in the list using your function and print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Function to delete letters ‘a’ from a string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pl"/>
              <a:t>Write a function </a:t>
            </a:r>
            <a:r>
              <a:rPr b="1" lang="pl"/>
              <a:t>delete_a_from_string</a:t>
            </a:r>
            <a:r>
              <a:rPr lang="pl"/>
              <a:t>() which gets a string as a parameter and returns the same string removing all letters ‘a’ from it.</a:t>
            </a:r>
            <a:endParaRPr/>
          </a:p>
          <a:p>
            <a:pPr indent="-342900" lvl="0" marL="457200" rtl="0" algn="l">
              <a:spcBef>
                <a:spcPts val="1600"/>
              </a:spcBef>
              <a:spcAft>
                <a:spcPts val="0"/>
              </a:spcAft>
              <a:buSzPts val="1800"/>
              <a:buChar char="●"/>
            </a:pPr>
            <a:r>
              <a:rPr lang="pl"/>
              <a:t>input example: “Hello World, I am a test string”</a:t>
            </a:r>
            <a:endParaRPr/>
          </a:p>
          <a:p>
            <a:pPr indent="-342900" lvl="0" marL="457200" rtl="0" algn="l">
              <a:spcBef>
                <a:spcPts val="0"/>
              </a:spcBef>
              <a:spcAft>
                <a:spcPts val="0"/>
              </a:spcAft>
              <a:buSzPts val="1800"/>
              <a:buChar char="●"/>
            </a:pPr>
            <a:r>
              <a:rPr lang="pl"/>
              <a:t>output example : “Hello World, I m  test string”</a:t>
            </a:r>
            <a:endParaRPr/>
          </a:p>
          <a:p>
            <a:pPr indent="0" lvl="0" marL="0" marR="0" rtl="0" algn="l">
              <a:lnSpc>
                <a:spcPct val="115000"/>
              </a:lnSpc>
              <a:spcBef>
                <a:spcPts val="1600"/>
              </a:spcBef>
              <a:spcAft>
                <a:spcPts val="1600"/>
              </a:spcAft>
              <a:buNone/>
            </a:pPr>
            <a:r>
              <a:rPr lang="pl"/>
              <a:t>Write a </a:t>
            </a:r>
            <a:r>
              <a:rPr lang="pl"/>
              <a:t>program</a:t>
            </a:r>
            <a:r>
              <a:rPr lang="pl"/>
              <a:t>, which asks the user to enter a sting. If he enters an empty string the program stops, otherwise it prints the string, then the same string without letters ‘a’ (use your function to get it) and then asks user to enter next string.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282675"/>
            <a:ext cx="8520600" cy="42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Twitter users can write tweets up to 140 characters long. While a user is writing a tweet, twitter informs them of no. of characters left, when they exceed the 140, it starts counting in negative.</a:t>
            </a:r>
            <a:endParaRPr/>
          </a:p>
          <a:p>
            <a:pPr indent="0" lvl="0" marL="0" rtl="0" algn="l">
              <a:spcBef>
                <a:spcPts val="0"/>
              </a:spcBef>
              <a:spcAft>
                <a:spcPts val="0"/>
              </a:spcAft>
              <a:buNone/>
            </a:pPr>
            <a:r>
              <a:rPr lang="pl"/>
              <a:t>Write a function </a:t>
            </a:r>
            <a:r>
              <a:rPr b="1" lang="pl"/>
              <a:t>remaining_chars(tweet)</a:t>
            </a:r>
            <a:r>
              <a:rPr lang="pl"/>
              <a:t> that prints such a number to user</a:t>
            </a:r>
            <a:endParaRPr/>
          </a:p>
          <a:p>
            <a:pPr indent="0" lvl="0" marL="0" rtl="0" algn="l">
              <a:spcBef>
                <a:spcPts val="0"/>
              </a:spcBef>
              <a:spcAft>
                <a:spcPts val="0"/>
              </a:spcAft>
              <a:buNone/>
            </a:pPr>
            <a:r>
              <a:rPr b="1" lang="pl"/>
              <a:t>Example:</a:t>
            </a:r>
            <a:endParaRPr b="1"/>
          </a:p>
          <a:p>
            <a:pPr indent="-342900" lvl="0" marL="457200" rtl="0" algn="l">
              <a:spcBef>
                <a:spcPts val="0"/>
              </a:spcBef>
              <a:spcAft>
                <a:spcPts val="0"/>
              </a:spcAft>
              <a:buSzPts val="1800"/>
              <a:buAutoNum type="arabicParenR"/>
            </a:pPr>
            <a:r>
              <a:rPr lang="pl"/>
              <a:t>remaining_chars("Good morning twitter")</a:t>
            </a:r>
            <a:br>
              <a:rPr lang="pl"/>
            </a:br>
            <a:r>
              <a:rPr b="1" lang="pl"/>
              <a:t>Output: </a:t>
            </a:r>
            <a:r>
              <a:rPr lang="pl"/>
              <a:t>120</a:t>
            </a:r>
            <a:endParaRPr/>
          </a:p>
          <a:p>
            <a:pPr indent="-342900" lvl="0" marL="457200" rtl="0" algn="l">
              <a:spcBef>
                <a:spcPts val="0"/>
              </a:spcBef>
              <a:spcAft>
                <a:spcPts val="0"/>
              </a:spcAft>
              <a:buSzPts val="1800"/>
              <a:buAutoNum type="arabicParenR"/>
            </a:pPr>
            <a:r>
              <a:rPr lang="pl"/>
              <a:t>remaining_chars("")</a:t>
            </a:r>
            <a:br>
              <a:rPr lang="pl"/>
            </a:br>
            <a:r>
              <a:rPr b="1" lang="pl"/>
              <a:t>Output: </a:t>
            </a:r>
            <a:r>
              <a:rPr lang="pl"/>
              <a:t>140</a:t>
            </a:r>
            <a:endParaRPr/>
          </a:p>
          <a:p>
            <a:pPr indent="-342900" lvl="0" marL="457200" rtl="0" algn="l">
              <a:spcBef>
                <a:spcPts val="0"/>
              </a:spcBef>
              <a:spcAft>
                <a:spcPts val="0"/>
              </a:spcAft>
              <a:buSzPts val="1800"/>
              <a:buAutoNum type="arabicParenR"/>
            </a:pPr>
            <a:r>
              <a:rPr lang="pl"/>
              <a:t>remaining_chars("Space is big. You just won't believe how vastly, hugely, mind-bogglingly big it is. I mean, you may think it's a long way down the road to the chemist's, but that's just peanuts to space.")</a:t>
            </a:r>
            <a:br>
              <a:rPr lang="pl"/>
            </a:br>
            <a:r>
              <a:rPr b="1" lang="pl"/>
              <a:t>Output: </a:t>
            </a:r>
            <a:r>
              <a:rPr lang="pl"/>
              <a:t>-47</a:t>
            </a:r>
            <a:br>
              <a:rPr lang="pl"/>
            </a:b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255100"/>
            <a:ext cx="8520600" cy="4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sz="1600">
                <a:solidFill>
                  <a:schemeClr val="dk1"/>
                </a:solidFill>
              </a:rPr>
              <a:t>Part 1</a:t>
            </a:r>
            <a:endParaRPr b="1" sz="1600">
              <a:solidFill>
                <a:schemeClr val="dk1"/>
              </a:solidFill>
            </a:endParaRPr>
          </a:p>
          <a:p>
            <a:pPr indent="0" lvl="0" marL="0" rtl="0" algn="l">
              <a:spcBef>
                <a:spcPts val="1600"/>
              </a:spcBef>
              <a:spcAft>
                <a:spcPts val="0"/>
              </a:spcAft>
              <a:buClr>
                <a:schemeClr val="dk1"/>
              </a:buClr>
              <a:buSzPts val="1100"/>
              <a:buFont typeface="Arial"/>
              <a:buNone/>
            </a:pPr>
            <a:r>
              <a:rPr lang="pl" sz="1600">
                <a:solidFill>
                  <a:schemeClr val="dk1"/>
                </a:solidFill>
              </a:rPr>
              <a:t>Write a function that takes as input temperature in celsius °C and converts it to fahrenheit °F.</a:t>
            </a:r>
            <a:endParaRPr sz="1600">
              <a:solidFill>
                <a:schemeClr val="dk1"/>
              </a:solidFill>
            </a:endParaRPr>
          </a:p>
          <a:p>
            <a:pPr indent="0" lvl="0" marL="0" rtl="0" algn="l">
              <a:spcBef>
                <a:spcPts val="1600"/>
              </a:spcBef>
              <a:spcAft>
                <a:spcPts val="0"/>
              </a:spcAft>
              <a:buClr>
                <a:schemeClr val="dk1"/>
              </a:buClr>
              <a:buSzPts val="1100"/>
              <a:buFont typeface="Arial"/>
              <a:buNone/>
            </a:pPr>
            <a:r>
              <a:rPr lang="pl" sz="1600">
                <a:solidFill>
                  <a:schemeClr val="dk1"/>
                </a:solidFill>
              </a:rPr>
              <a:t>Hint: The formula used to convert from Celsius to Fahrenheit T(°F) = T(°C) × 9/5 + 32</a:t>
            </a:r>
            <a:endParaRPr sz="1600">
              <a:solidFill>
                <a:schemeClr val="dk1"/>
              </a:solidFill>
            </a:endParaRPr>
          </a:p>
          <a:p>
            <a:pPr indent="0" lvl="0" marL="0" rtl="0" algn="l">
              <a:spcBef>
                <a:spcPts val="1600"/>
              </a:spcBef>
              <a:spcAft>
                <a:spcPts val="0"/>
              </a:spcAft>
              <a:buClr>
                <a:schemeClr val="dk1"/>
              </a:buClr>
              <a:buSzPts val="1100"/>
              <a:buFont typeface="Arial"/>
              <a:buNone/>
            </a:pPr>
            <a:r>
              <a:rPr lang="pl" sz="1600">
                <a:solidFill>
                  <a:schemeClr val="dk1"/>
                </a:solidFill>
              </a:rPr>
              <a:t>Examples:</a:t>
            </a:r>
            <a:endParaRPr sz="1600">
              <a:solidFill>
                <a:schemeClr val="dk1"/>
              </a:solidFill>
            </a:endParaRPr>
          </a:p>
          <a:p>
            <a:pPr indent="-330200" lvl="0" marL="457200" rtl="0" algn="l">
              <a:spcBef>
                <a:spcPts val="1600"/>
              </a:spcBef>
              <a:spcAft>
                <a:spcPts val="0"/>
              </a:spcAft>
              <a:buClr>
                <a:schemeClr val="dk1"/>
              </a:buClr>
              <a:buSzPts val="1600"/>
              <a:buChar char="●"/>
            </a:pPr>
            <a:r>
              <a:rPr lang="pl" sz="1600">
                <a:solidFill>
                  <a:schemeClr val="dk1"/>
                </a:solidFill>
              </a:rPr>
              <a:t>input = 40, output = 104</a:t>
            </a:r>
            <a:endParaRPr sz="1600">
              <a:solidFill>
                <a:schemeClr val="dk1"/>
              </a:solidFill>
            </a:endParaRPr>
          </a:p>
          <a:p>
            <a:pPr indent="-330200" lvl="0" marL="457200" rtl="0" algn="l">
              <a:spcBef>
                <a:spcPts val="0"/>
              </a:spcBef>
              <a:spcAft>
                <a:spcPts val="0"/>
              </a:spcAft>
              <a:buClr>
                <a:schemeClr val="dk1"/>
              </a:buClr>
              <a:buSzPts val="1600"/>
              <a:buChar char="●"/>
            </a:pPr>
            <a:r>
              <a:rPr lang="pl" sz="1600">
                <a:solidFill>
                  <a:schemeClr val="dk1"/>
                </a:solidFill>
              </a:rPr>
              <a:t>input = 28, output = 82.5</a:t>
            </a:r>
            <a:endParaRPr sz="1600">
              <a:solidFill>
                <a:schemeClr val="dk1"/>
              </a:solidFill>
            </a:endParaRPr>
          </a:p>
          <a:p>
            <a:pPr indent="0" lvl="0" marL="0" rtl="0" algn="l">
              <a:spcBef>
                <a:spcPts val="1200"/>
              </a:spcBef>
              <a:spcAft>
                <a:spcPts val="0"/>
              </a:spcAft>
              <a:buClr>
                <a:schemeClr val="dk1"/>
              </a:buClr>
              <a:buSzPts val="1100"/>
              <a:buFont typeface="Arial"/>
              <a:buNone/>
            </a:pPr>
            <a:r>
              <a:rPr b="1" lang="pl" sz="1600">
                <a:solidFill>
                  <a:schemeClr val="dk1"/>
                </a:solidFill>
              </a:rPr>
              <a:t>Part 2</a:t>
            </a:r>
            <a:endParaRPr b="1" sz="1600">
              <a:solidFill>
                <a:schemeClr val="dk1"/>
              </a:solidFill>
            </a:endParaRPr>
          </a:p>
          <a:p>
            <a:pPr indent="0" lvl="0" marL="0" rtl="0" algn="l">
              <a:spcBef>
                <a:spcPts val="200"/>
              </a:spcBef>
              <a:spcAft>
                <a:spcPts val="0"/>
              </a:spcAft>
              <a:buClr>
                <a:schemeClr val="dk1"/>
              </a:buClr>
              <a:buSzPts val="1100"/>
              <a:buFont typeface="Arial"/>
              <a:buNone/>
            </a:pPr>
            <a:r>
              <a:rPr lang="pl" sz="1600">
                <a:solidFill>
                  <a:schemeClr val="dk1"/>
                </a:solidFill>
              </a:rPr>
              <a:t>Using </a:t>
            </a:r>
            <a:r>
              <a:rPr i="1" lang="pl" sz="1600">
                <a:solidFill>
                  <a:schemeClr val="dk1"/>
                </a:solidFill>
              </a:rPr>
              <a:t>input</a:t>
            </a:r>
            <a:r>
              <a:rPr lang="pl" sz="1600">
                <a:solidFill>
                  <a:schemeClr val="dk1"/>
                </a:solidFill>
              </a:rPr>
              <a:t> get a list of temperatures, in Celsius, from the user and convert them to Fahrenheit using the function you wrote in part 1</a:t>
            </a:r>
            <a:endParaRPr sz="1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