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bfef2ef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bfef2ef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3e9e97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3e9e97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d83cf98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d83cf98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a550166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a550166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d83cf98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d83cf98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a550166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a550166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550166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a550166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a550166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a550166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bfef2ef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bfef2ef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a55016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a55016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a550166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a550166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bfef2e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3bfef2e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bfef2e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bfef2e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a550166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a550166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3bfef2ef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3bfef2ef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python.org/3.7/library/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python.org/3.7/library/functions.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p:nvPr/>
        </p:nvSpPr>
        <p:spPr>
          <a:xfrm>
            <a:off x="1149650" y="2039425"/>
            <a:ext cx="3862200" cy="1667400"/>
          </a:xfrm>
          <a:prstGeom prst="flowChartAlternateProcess">
            <a:avLst/>
          </a:prstGeom>
          <a:solidFill>
            <a:schemeClr val="lt2"/>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my_function</a:t>
            </a:r>
            <a:endParaRPr sz="2400"/>
          </a:p>
        </p:txBody>
      </p:sp>
      <p:sp>
        <p:nvSpPr>
          <p:cNvPr id="141" name="Google Shape;141;p22"/>
          <p:cNvSpPr txBox="1"/>
          <p:nvPr>
            <p:ph idx="1" type="body"/>
          </p:nvPr>
        </p:nvSpPr>
        <p:spPr>
          <a:xfrm>
            <a:off x="1737425" y="1182225"/>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Input parameters</a:t>
            </a:r>
            <a:endParaRPr/>
          </a:p>
        </p:txBody>
      </p:sp>
      <p:sp>
        <p:nvSpPr>
          <p:cNvPr id="142" name="Google Shape;142;p22"/>
          <p:cNvSpPr txBox="1"/>
          <p:nvPr>
            <p:ph idx="1" type="body"/>
          </p:nvPr>
        </p:nvSpPr>
        <p:spPr>
          <a:xfrm>
            <a:off x="5662475" y="1576625"/>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Side effects</a:t>
            </a:r>
            <a:endParaRPr/>
          </a:p>
        </p:txBody>
      </p:sp>
      <p:sp>
        <p:nvSpPr>
          <p:cNvPr id="143" name="Google Shape;143;p22"/>
          <p:cNvSpPr txBox="1"/>
          <p:nvPr>
            <p:ph idx="1" type="body"/>
          </p:nvPr>
        </p:nvSpPr>
        <p:spPr>
          <a:xfrm>
            <a:off x="1674725" y="4184900"/>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Result value</a:t>
            </a:r>
            <a:endParaRPr/>
          </a:p>
        </p:txBody>
      </p:sp>
      <p:sp>
        <p:nvSpPr>
          <p:cNvPr id="144" name="Google Shape;144;p22"/>
          <p:cNvSpPr/>
          <p:nvPr/>
        </p:nvSpPr>
        <p:spPr>
          <a:xfrm>
            <a:off x="1864375" y="1666975"/>
            <a:ext cx="307200" cy="4386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2411575" y="1666975"/>
            <a:ext cx="307200" cy="4386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2958775" y="1666975"/>
            <a:ext cx="307200" cy="4386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2171575" y="3628925"/>
            <a:ext cx="307200" cy="4386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rot="-5400000">
            <a:off x="5015300" y="2313200"/>
            <a:ext cx="307200" cy="438600"/>
          </a:xfrm>
          <a:prstGeom prst="down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rot="5400000">
            <a:off x="5015300" y="2948125"/>
            <a:ext cx="307200" cy="438600"/>
          </a:xfrm>
          <a:prstGeom prst="down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6082438" y="2584313"/>
            <a:ext cx="504475" cy="6788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6115363" y="2050825"/>
            <a:ext cx="438600" cy="4386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6044038" y="3358025"/>
            <a:ext cx="581256" cy="43858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ph idx="1" type="body"/>
          </p:nvPr>
        </p:nvSpPr>
        <p:spPr>
          <a:xfrm>
            <a:off x="6725150" y="1983775"/>
            <a:ext cx="205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User interaction</a:t>
            </a:r>
            <a:endParaRPr/>
          </a:p>
        </p:txBody>
      </p:sp>
      <p:sp>
        <p:nvSpPr>
          <p:cNvPr id="154" name="Google Shape;154;p22"/>
          <p:cNvSpPr txBox="1"/>
          <p:nvPr>
            <p:ph idx="1" type="body"/>
          </p:nvPr>
        </p:nvSpPr>
        <p:spPr>
          <a:xfrm>
            <a:off x="6725150" y="2543713"/>
            <a:ext cx="205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Read data</a:t>
            </a:r>
            <a:br>
              <a:rPr lang="en"/>
            </a:br>
            <a:r>
              <a:rPr lang="en"/>
              <a:t>Write data</a:t>
            </a:r>
            <a:br>
              <a:rPr lang="en"/>
            </a:br>
            <a:r>
              <a:rPr lang="en"/>
              <a:t>from disk</a:t>
            </a:r>
            <a:br>
              <a:rPr lang="en"/>
            </a:br>
            <a:r>
              <a:rPr lang="en"/>
              <a:t>from Internet</a:t>
            </a:r>
            <a:endParaRPr/>
          </a:p>
        </p:txBody>
      </p:sp>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	print()	input()	Math.sqrt()	??</a:t>
            </a:r>
            <a:endParaRPr>
              <a:solidFill>
                <a:srgbClr val="FF99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7200"/>
              <a:t>Break?</a:t>
            </a:r>
            <a:endParaRPr sz="7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 list input and display</a:t>
            </a:r>
            <a:endParaRPr/>
          </a:p>
          <a:p>
            <a:pPr indent="0" lvl="0" marL="0" rtl="0" algn="l">
              <a:spcBef>
                <a:spcPts val="0"/>
              </a:spcBef>
              <a:spcAft>
                <a:spcPts val="0"/>
              </a:spcAft>
              <a:buNone/>
            </a:pPr>
            <a:r>
              <a:t/>
            </a:r>
            <a:endParaRPr/>
          </a:p>
        </p:txBody>
      </p:sp>
      <p:sp>
        <p:nvSpPr>
          <p:cNvPr id="166" name="Google Shape;166;p24"/>
          <p:cNvSpPr txBox="1"/>
          <p:nvPr>
            <p:ph idx="1" type="body"/>
          </p:nvPr>
        </p:nvSpPr>
        <p:spPr>
          <a:xfrm>
            <a:off x="311700" y="1152475"/>
            <a:ext cx="8520600" cy="39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that collects one or more individual strings from the user, until the user enters an empty string. Next, the program should show the following information about each item in the list: its type, its value, and its length. </a:t>
            </a:r>
            <a:endParaRPr/>
          </a:p>
          <a:p>
            <a:pPr indent="0" lvl="0" marL="0" rtl="0" algn="l">
              <a:spcBef>
                <a:spcPts val="1600"/>
              </a:spcBef>
              <a:spcAft>
                <a:spcPts val="0"/>
              </a:spcAft>
              <a:buNone/>
            </a:pPr>
            <a:r>
              <a:rPr lang="en"/>
              <a:t>Organize your program by creating two functions:</a:t>
            </a:r>
            <a:endParaRPr/>
          </a:p>
          <a:p>
            <a:pPr indent="-342900" lvl="0" marL="457200" rtl="0" algn="l">
              <a:spcBef>
                <a:spcPts val="1600"/>
              </a:spcBef>
              <a:spcAft>
                <a:spcPts val="0"/>
              </a:spcAft>
              <a:buSzPts val="1800"/>
              <a:buChar char="●"/>
            </a:pPr>
            <a:r>
              <a:rPr lang="en"/>
              <a:t>collect_list()</a:t>
            </a:r>
            <a:endParaRPr/>
          </a:p>
          <a:p>
            <a:pPr indent="-342900" lvl="0" marL="457200" rtl="0" algn="l">
              <a:spcBef>
                <a:spcPts val="0"/>
              </a:spcBef>
              <a:spcAft>
                <a:spcPts val="0"/>
              </a:spcAft>
              <a:buSzPts val="1800"/>
              <a:buChar char="●"/>
            </a:pPr>
            <a:r>
              <a:rPr lang="en"/>
              <a:t>show_item(my_item)</a:t>
            </a:r>
            <a:endParaRPr/>
          </a:p>
          <a:p>
            <a:pPr indent="0" lvl="0" marL="0" rtl="0" algn="l">
              <a:spcBef>
                <a:spcPts val="1600"/>
              </a:spcBef>
              <a:spcAft>
                <a:spcPts val="1600"/>
              </a:spcAft>
              <a:buNone/>
            </a:pPr>
            <a:r>
              <a:rPr lang="en"/>
              <a:t>Hint: You can use both a while loop and a for loop.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scopes</a:t>
            </a:r>
            <a:endParaRPr/>
          </a:p>
        </p:txBody>
      </p:sp>
      <p:sp>
        <p:nvSpPr>
          <p:cNvPr id="172" name="Google Shape;172;p25"/>
          <p:cNvSpPr txBox="1"/>
          <p:nvPr>
            <p:ph idx="1" type="body"/>
          </p:nvPr>
        </p:nvSpPr>
        <p:spPr>
          <a:xfrm>
            <a:off x="311700" y="1152475"/>
            <a:ext cx="8520600" cy="8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variables, created inside the function are </a:t>
            </a:r>
            <a:r>
              <a:rPr b="1" lang="en"/>
              <a:t>“local”</a:t>
            </a:r>
            <a:r>
              <a:rPr lang="en"/>
              <a:t> (variables created in the program are </a:t>
            </a:r>
            <a:r>
              <a:rPr b="1" lang="en"/>
              <a:t>“global”</a:t>
            </a:r>
            <a:r>
              <a:rPr lang="en"/>
              <a:t>)</a:t>
            </a:r>
            <a:endParaRPr/>
          </a:p>
          <a:p>
            <a:pPr indent="0" lvl="0" marL="0" rtl="0" algn="l">
              <a:spcBef>
                <a:spcPts val="1600"/>
              </a:spcBef>
              <a:spcAft>
                <a:spcPts val="1600"/>
              </a:spcAft>
              <a:buNone/>
            </a:pPr>
            <a:r>
              <a:t/>
            </a:r>
            <a:endParaRPr/>
          </a:p>
        </p:txBody>
      </p:sp>
      <p:sp>
        <p:nvSpPr>
          <p:cNvPr id="173" name="Google Shape;173;p25"/>
          <p:cNvSpPr txBox="1"/>
          <p:nvPr/>
        </p:nvSpPr>
        <p:spPr>
          <a:xfrm>
            <a:off x="311700" y="1854700"/>
            <a:ext cx="8589300" cy="317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Lesson4: example of variables scopes</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source: code/scope_example.py</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00080"/>
                </a:solidFill>
                <a:highlight>
                  <a:srgbClr val="FFFFFF"/>
                </a:highlight>
                <a:latin typeface="Courier New"/>
                <a:ea typeface="Courier New"/>
                <a:cs typeface="Courier New"/>
                <a:sym typeface="Courier New"/>
              </a:rPr>
              <a:t>def </a:t>
            </a:r>
            <a:r>
              <a:rPr lang="en" sz="1000">
                <a:solidFill>
                  <a:schemeClr val="dk1"/>
                </a:solidFill>
                <a:highlight>
                  <a:srgbClr val="FFFFFF"/>
                </a:highlight>
                <a:latin typeface="Courier New"/>
                <a:ea typeface="Courier New"/>
                <a:cs typeface="Courier New"/>
                <a:sym typeface="Courier New"/>
              </a:rPr>
              <a:t>calculate_area(radius): </a:t>
            </a:r>
            <a:r>
              <a:rPr i="1" lang="en" sz="1000">
                <a:solidFill>
                  <a:srgbClr val="808080"/>
                </a:solidFill>
                <a:highlight>
                  <a:srgbClr val="FFFFFF"/>
                </a:highlight>
                <a:latin typeface="Courier New"/>
                <a:ea typeface="Courier New"/>
                <a:cs typeface="Courier New"/>
                <a:sym typeface="Courier New"/>
              </a:rPr>
              <a:t># parameters are local variables</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area = pi * (radius ** </a:t>
            </a:r>
            <a:r>
              <a:rPr lang="en" sz="1000">
                <a:solidFill>
                  <a:srgbClr val="0000FF"/>
                </a:solidFill>
                <a:highlight>
                  <a:srgbClr val="FFFFFF"/>
                </a:highlight>
                <a:latin typeface="Courier New"/>
                <a:ea typeface="Courier New"/>
                <a:cs typeface="Courier New"/>
                <a:sym typeface="Courier New"/>
              </a:rPr>
              <a:t>2</a:t>
            </a:r>
            <a:r>
              <a:rPr lang="en" sz="1000">
                <a:solidFill>
                  <a:schemeClr val="dk1"/>
                </a:solidFill>
                <a:highlight>
                  <a:srgbClr val="FFFFFF"/>
                </a:highlight>
                <a:latin typeface="Courier New"/>
                <a:ea typeface="Courier New"/>
                <a:cs typeface="Courier New"/>
                <a:sym typeface="Courier New"/>
              </a:rPr>
              <a:t>)  </a:t>
            </a:r>
            <a:r>
              <a:rPr i="1" lang="en" sz="1000">
                <a:solidFill>
                  <a:srgbClr val="808080"/>
                </a:solidFill>
                <a:highlight>
                  <a:srgbClr val="FFFFFF"/>
                </a:highlight>
                <a:latin typeface="Courier New"/>
                <a:ea typeface="Courier New"/>
                <a:cs typeface="Courier New"/>
                <a:sym typeface="Courier New"/>
              </a:rPr>
              <a:t># local variable, is not visible</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 outside of the function</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 and shadows global variable with the same name</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return </a:t>
            </a:r>
            <a:r>
              <a:rPr lang="en" sz="1000">
                <a:solidFill>
                  <a:schemeClr val="dk1"/>
                </a:solidFill>
                <a:highlight>
                  <a:srgbClr val="FFFFFF"/>
                </a:highlight>
                <a:latin typeface="Courier New"/>
                <a:ea typeface="Courier New"/>
                <a:cs typeface="Courier New"/>
                <a:sym typeface="Courier New"/>
              </a:rPr>
              <a:t>area</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pi = </a:t>
            </a:r>
            <a:r>
              <a:rPr lang="en" sz="1000">
                <a:solidFill>
                  <a:srgbClr val="0000FF"/>
                </a:solidFill>
                <a:highlight>
                  <a:srgbClr val="FFFFFF"/>
                </a:highlight>
                <a:latin typeface="Courier New"/>
                <a:ea typeface="Courier New"/>
                <a:cs typeface="Courier New"/>
                <a:sym typeface="Courier New"/>
              </a:rPr>
              <a:t>3.14  </a:t>
            </a:r>
            <a:r>
              <a:rPr i="1" lang="en" sz="1000">
                <a:solidFill>
                  <a:srgbClr val="808080"/>
                </a:solidFill>
                <a:highlight>
                  <a:srgbClr val="FFFFFF"/>
                </a:highlight>
                <a:latin typeface="Courier New"/>
                <a:ea typeface="Courier New"/>
                <a:cs typeface="Courier New"/>
                <a:sym typeface="Courier New"/>
              </a:rPr>
              <a:t># global variable - is visible in function if defined</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 before the first call of the function (try to move it</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000">
                <a:solidFill>
                  <a:srgbClr val="808080"/>
                </a:solidFill>
                <a:highlight>
                  <a:srgbClr val="FFFFFF"/>
                </a:highlight>
                <a:latin typeface="Courier New"/>
                <a:ea typeface="Courier New"/>
                <a:cs typeface="Courier New"/>
                <a:sym typeface="Courier New"/>
              </a:rPr>
              <a:t>           # after the first call of calculate_area function )</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area = </a:t>
            </a:r>
            <a:r>
              <a:rPr lang="en" sz="1000">
                <a:solidFill>
                  <a:srgbClr val="0000FF"/>
                </a:solidFill>
                <a:highlight>
                  <a:srgbClr val="FFFFFF"/>
                </a:highlight>
                <a:latin typeface="Courier New"/>
                <a:ea typeface="Courier New"/>
                <a:cs typeface="Courier New"/>
                <a:sym typeface="Courier New"/>
              </a:rPr>
              <a:t>100  </a:t>
            </a:r>
            <a:r>
              <a:rPr i="1" lang="en" sz="1000">
                <a:solidFill>
                  <a:srgbClr val="808080"/>
                </a:solidFill>
                <a:highlight>
                  <a:srgbClr val="FFFFFF"/>
                </a:highlight>
                <a:latin typeface="Courier New"/>
                <a:ea typeface="Courier New"/>
                <a:cs typeface="Courier New"/>
                <a:sym typeface="Courier New"/>
              </a:rPr>
              <a:t># global variable with the same name as local one in function</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area1 = calculate_area(</a:t>
            </a:r>
            <a:r>
              <a:rPr lang="en" sz="1000">
                <a:solidFill>
                  <a:srgbClr val="0000FF"/>
                </a:solidFill>
                <a:highlight>
                  <a:srgbClr val="FFFFFF"/>
                </a:highlight>
                <a:latin typeface="Courier New"/>
                <a:ea typeface="Courier New"/>
                <a:cs typeface="Courier New"/>
                <a:sym typeface="Courier New"/>
              </a:rPr>
              <a:t>10</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area2 = calculate_area(</a:t>
            </a:r>
            <a:r>
              <a:rPr lang="en" sz="1000">
                <a:solidFill>
                  <a:srgbClr val="0000FF"/>
                </a:solidFill>
                <a:highlight>
                  <a:srgbClr val="FFFFFF"/>
                </a:highlight>
                <a:latin typeface="Courier New"/>
                <a:ea typeface="Courier New"/>
                <a:cs typeface="Courier New"/>
                <a:sym typeface="Courier New"/>
              </a:rPr>
              <a:t>20</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00080"/>
                </a:solidFill>
                <a:highlight>
                  <a:srgbClr val="FFFFFF"/>
                </a:highlight>
                <a:latin typeface="Courier New"/>
                <a:ea typeface="Courier New"/>
                <a:cs typeface="Courier New"/>
                <a:sym typeface="Courier New"/>
              </a:rPr>
              <a:t>print</a:t>
            </a:r>
            <a:r>
              <a:rPr lang="en" sz="1000">
                <a:solidFill>
                  <a:schemeClr val="dk1"/>
                </a:solidFill>
                <a:highlight>
                  <a:srgbClr val="FFFFFF"/>
                </a:highlight>
                <a:latin typeface="Courier New"/>
                <a:ea typeface="Courier New"/>
                <a:cs typeface="Courier New"/>
                <a:sym typeface="Courier New"/>
              </a:rPr>
              <a:t>(area1, area2)</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00080"/>
                </a:solidFill>
                <a:highlight>
                  <a:srgbClr val="FFFFFF"/>
                </a:highlight>
                <a:latin typeface="Courier New"/>
                <a:ea typeface="Courier New"/>
                <a:cs typeface="Courier New"/>
                <a:sym typeface="Courier New"/>
              </a:rPr>
              <a:t>print</a:t>
            </a:r>
            <a:r>
              <a:rPr lang="en" sz="1000">
                <a:solidFill>
                  <a:schemeClr val="dk1"/>
                </a:solidFill>
                <a:highlight>
                  <a:srgbClr val="FFFFFF"/>
                </a:highlight>
                <a:latin typeface="Courier New"/>
                <a:ea typeface="Courier New"/>
                <a:cs typeface="Courier New"/>
                <a:sym typeface="Courier New"/>
              </a:rPr>
              <a:t>(area) </a:t>
            </a:r>
            <a:r>
              <a:rPr i="1" lang="en" sz="1000">
                <a:solidFill>
                  <a:srgbClr val="808080"/>
                </a:solidFill>
                <a:highlight>
                  <a:srgbClr val="FFFFFF"/>
                </a:highlight>
                <a:latin typeface="Courier New"/>
                <a:ea typeface="Courier New"/>
                <a:cs typeface="Courier New"/>
                <a:sym typeface="Courier New"/>
              </a:rPr>
              <a:t># prints the one of the closest scope</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00080"/>
                </a:solidFill>
                <a:highlight>
                  <a:srgbClr val="FFFFFF"/>
                </a:highlight>
                <a:latin typeface="Courier New"/>
                <a:ea typeface="Courier New"/>
                <a:cs typeface="Courier New"/>
                <a:sym typeface="Courier New"/>
              </a:rPr>
              <a:t>print</a:t>
            </a:r>
            <a:r>
              <a:rPr lang="en" sz="1000">
                <a:solidFill>
                  <a:schemeClr val="dk1"/>
                </a:solidFill>
                <a:highlight>
                  <a:srgbClr val="FFFFFF"/>
                </a:highlight>
                <a:latin typeface="Courier New"/>
                <a:ea typeface="Courier New"/>
                <a:cs typeface="Courier New"/>
                <a:sym typeface="Courier New"/>
              </a:rPr>
              <a:t>(radius) </a:t>
            </a:r>
            <a:r>
              <a:rPr i="1" lang="en" sz="1000">
                <a:solidFill>
                  <a:srgbClr val="808080"/>
                </a:solidFill>
                <a:highlight>
                  <a:srgbClr val="FFFFFF"/>
                </a:highlight>
                <a:latin typeface="Courier New"/>
                <a:ea typeface="Courier New"/>
                <a:cs typeface="Courier New"/>
                <a:sym typeface="Courier New"/>
              </a:rPr>
              <a:t># Error here, there is no radius variable in the global scope</a:t>
            </a:r>
            <a:endParaRPr i="1" sz="1000">
              <a:solidFill>
                <a:srgbClr val="808080"/>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scopes</a:t>
            </a:r>
            <a:endParaRPr/>
          </a:p>
        </p:txBody>
      </p:sp>
      <p:sp>
        <p:nvSpPr>
          <p:cNvPr id="179" name="Google Shape;179;p26"/>
          <p:cNvSpPr txBox="1"/>
          <p:nvPr>
            <p:ph idx="1" type="body"/>
          </p:nvPr>
        </p:nvSpPr>
        <p:spPr>
          <a:xfrm>
            <a:off x="4267875" y="1152475"/>
            <a:ext cx="4564200" cy="339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Local scope is created when the function is called</a:t>
            </a:r>
            <a:endParaRPr/>
          </a:p>
          <a:p>
            <a:pPr indent="-342900" lvl="0" marL="457200" rtl="0" algn="l">
              <a:spcBef>
                <a:spcPts val="0"/>
              </a:spcBef>
              <a:spcAft>
                <a:spcPts val="0"/>
              </a:spcAft>
              <a:buSzPts val="1800"/>
              <a:buChar char="●"/>
            </a:pPr>
            <a:r>
              <a:rPr lang="en"/>
              <a:t>Local scope is destroyed when the function finishes</a:t>
            </a:r>
            <a:endParaRPr/>
          </a:p>
          <a:p>
            <a:pPr indent="-342900" lvl="0" marL="457200" rtl="0" algn="l">
              <a:spcBef>
                <a:spcPts val="0"/>
              </a:spcBef>
              <a:spcAft>
                <a:spcPts val="0"/>
              </a:spcAft>
              <a:buSzPts val="1800"/>
              <a:buChar char="●"/>
            </a:pPr>
            <a:r>
              <a:rPr lang="en"/>
              <a:t>Global variables are visible from the local scope</a:t>
            </a:r>
            <a:endParaRPr/>
          </a:p>
          <a:p>
            <a:pPr indent="-342900" lvl="0" marL="457200" rtl="0" algn="l">
              <a:spcBef>
                <a:spcPts val="0"/>
              </a:spcBef>
              <a:spcAft>
                <a:spcPts val="0"/>
              </a:spcAft>
              <a:buSzPts val="1800"/>
              <a:buChar char="●"/>
            </a:pPr>
            <a:r>
              <a:rPr lang="en"/>
              <a:t>Local variables “shadow” global variables with the same names from the global scope </a:t>
            </a:r>
            <a:endParaRPr/>
          </a:p>
        </p:txBody>
      </p:sp>
      <p:pic>
        <p:nvPicPr>
          <p:cNvPr id="180" name="Google Shape;180;p26"/>
          <p:cNvPicPr preferRelativeResize="0"/>
          <p:nvPr/>
        </p:nvPicPr>
        <p:blipFill>
          <a:blip r:embed="rId3">
            <a:alphaModFix/>
          </a:blip>
          <a:stretch>
            <a:fillRect/>
          </a:stretch>
        </p:blipFill>
        <p:spPr>
          <a:xfrm>
            <a:off x="311700" y="1017725"/>
            <a:ext cx="3770315" cy="2832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function from a different file</a:t>
            </a:r>
            <a:endParaRPr/>
          </a:p>
        </p:txBody>
      </p:sp>
      <p:sp>
        <p:nvSpPr>
          <p:cNvPr id="186" name="Google Shape;186;p27"/>
          <p:cNvSpPr txBox="1"/>
          <p:nvPr>
            <p:ph idx="1" type="body"/>
          </p:nvPr>
        </p:nvSpPr>
        <p:spPr>
          <a:xfrm>
            <a:off x="311700" y="1152475"/>
            <a:ext cx="8520600" cy="110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can put a function definition into a separate file</a:t>
            </a:r>
            <a:endParaRPr/>
          </a:p>
          <a:p>
            <a:pPr indent="-317500" lvl="1" marL="914400" rtl="0" algn="l">
              <a:spcBef>
                <a:spcPts val="0"/>
              </a:spcBef>
              <a:spcAft>
                <a:spcPts val="0"/>
              </a:spcAft>
              <a:buSzPts val="1400"/>
              <a:buChar char="○"/>
            </a:pPr>
            <a:r>
              <a:rPr lang="en"/>
              <a:t>Makes you main file smaller -&gt; code more readable</a:t>
            </a:r>
            <a:endParaRPr/>
          </a:p>
          <a:p>
            <a:pPr indent="-317500" lvl="1" marL="914400" rtl="0" algn="l">
              <a:spcBef>
                <a:spcPts val="0"/>
              </a:spcBef>
              <a:spcAft>
                <a:spcPts val="0"/>
              </a:spcAft>
              <a:buSzPts val="1400"/>
              <a:buChar char="○"/>
            </a:pPr>
            <a:r>
              <a:rPr lang="en"/>
              <a:t>You can re-use your function in other programs without copying its code</a:t>
            </a:r>
            <a:endParaRPr/>
          </a:p>
        </p:txBody>
      </p:sp>
      <p:sp>
        <p:nvSpPr>
          <p:cNvPr id="187" name="Google Shape;187;p27"/>
          <p:cNvSpPr txBox="1"/>
          <p:nvPr/>
        </p:nvSpPr>
        <p:spPr>
          <a:xfrm>
            <a:off x="311700" y="2254675"/>
            <a:ext cx="4949100" cy="21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808080"/>
                </a:solidFill>
                <a:highlight>
                  <a:srgbClr val="FFFFFF"/>
                </a:highlight>
                <a:latin typeface="Courier New"/>
                <a:ea typeface="Courier New"/>
                <a:cs typeface="Courier New"/>
                <a:sym typeface="Courier New"/>
              </a:rPr>
              <a:t># Lesson4: importing a function from </a:t>
            </a:r>
            <a:r>
              <a:rPr i="1" lang="en" sz="1200">
                <a:solidFill>
                  <a:srgbClr val="808080"/>
                </a:solidFill>
                <a:highlight>
                  <a:srgbClr val="FFFFFF"/>
                </a:highlight>
                <a:latin typeface="Courier New"/>
                <a:ea typeface="Courier New"/>
                <a:cs typeface="Courier New"/>
                <a:sym typeface="Courier New"/>
              </a:rPr>
              <a:t>another</a:t>
            </a:r>
            <a:r>
              <a:rPr i="1" lang="en" sz="1200">
                <a:solidFill>
                  <a:srgbClr val="808080"/>
                </a:solidFill>
                <a:highlight>
                  <a:srgbClr val="FFFFFF"/>
                </a:highlight>
                <a:latin typeface="Courier New"/>
                <a:ea typeface="Courier New"/>
                <a:cs typeface="Courier New"/>
                <a:sym typeface="Courier New"/>
              </a:rPr>
              <a:t> file</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00">
                <a:solidFill>
                  <a:srgbClr val="808080"/>
                </a:solidFill>
                <a:highlight>
                  <a:srgbClr val="FFFFFF"/>
                </a:highlight>
                <a:latin typeface="Courier New"/>
                <a:ea typeface="Courier New"/>
                <a:cs typeface="Courier New"/>
                <a:sym typeface="Courier New"/>
              </a:rPr>
              <a:t># source: code/import_example.py</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000080"/>
                </a:solidFill>
                <a:highlight>
                  <a:srgbClr val="FFFFFF"/>
                </a:highlight>
                <a:latin typeface="Courier New"/>
                <a:ea typeface="Courier New"/>
                <a:cs typeface="Courier New"/>
                <a:sym typeface="Courier New"/>
              </a:rPr>
              <a:t>from </a:t>
            </a:r>
            <a:r>
              <a:rPr lang="en" sz="1200">
                <a:solidFill>
                  <a:schemeClr val="dk1"/>
                </a:solidFill>
                <a:highlight>
                  <a:srgbClr val="FFFFFF"/>
                </a:highlight>
                <a:latin typeface="Courier New"/>
                <a:ea typeface="Courier New"/>
                <a:cs typeface="Courier New"/>
                <a:sym typeface="Courier New"/>
              </a:rPr>
              <a:t>area </a:t>
            </a:r>
            <a:r>
              <a:rPr b="1" lang="en" sz="1200">
                <a:solidFill>
                  <a:srgbClr val="000080"/>
                </a:solidFill>
                <a:highlight>
                  <a:srgbClr val="FFFFFF"/>
                </a:highlight>
                <a:latin typeface="Courier New"/>
                <a:ea typeface="Courier New"/>
                <a:cs typeface="Courier New"/>
                <a:sym typeface="Courier New"/>
              </a:rPr>
              <a:t>import </a:t>
            </a:r>
            <a:r>
              <a:rPr lang="en" sz="1200">
                <a:solidFill>
                  <a:schemeClr val="dk1"/>
                </a:solidFill>
                <a:highlight>
                  <a:srgbClr val="FFFFFF"/>
                </a:highlight>
                <a:latin typeface="Courier New"/>
                <a:ea typeface="Courier New"/>
                <a:cs typeface="Courier New"/>
                <a:sym typeface="Courier New"/>
              </a:rPr>
              <a:t>calculate_area</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area1 = calculate_area(</a:t>
            </a:r>
            <a:r>
              <a:rPr lang="en" sz="1200">
                <a:solidFill>
                  <a:srgbClr val="0000FF"/>
                </a:solidFill>
                <a:highlight>
                  <a:srgbClr val="FFFFFF"/>
                </a:highlight>
                <a:latin typeface="Courier New"/>
                <a:ea typeface="Courier New"/>
                <a:cs typeface="Courier New"/>
                <a:sym typeface="Courier New"/>
              </a:rPr>
              <a:t>10</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area2 = calculate_area(</a:t>
            </a:r>
            <a:r>
              <a:rPr lang="en" sz="1200">
                <a:solidFill>
                  <a:srgbClr val="0000FF"/>
                </a:solidFill>
                <a:highlight>
                  <a:srgbClr val="FFFFFF"/>
                </a:highlight>
                <a:latin typeface="Courier New"/>
                <a:ea typeface="Courier New"/>
                <a:cs typeface="Courier New"/>
                <a:sym typeface="Courier New"/>
              </a:rPr>
              <a:t>20</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00080"/>
                </a:solidFill>
                <a:highlight>
                  <a:srgbClr val="FFFFFF"/>
                </a:highlight>
                <a:latin typeface="Courier New"/>
                <a:ea typeface="Courier New"/>
                <a:cs typeface="Courier New"/>
                <a:sym typeface="Courier New"/>
              </a:rPr>
              <a:t>print</a:t>
            </a:r>
            <a:r>
              <a:rPr lang="en" sz="1200">
                <a:solidFill>
                  <a:schemeClr val="dk1"/>
                </a:solidFill>
                <a:highlight>
                  <a:srgbClr val="FFFFFF"/>
                </a:highlight>
                <a:latin typeface="Courier New"/>
                <a:ea typeface="Courier New"/>
                <a:cs typeface="Courier New"/>
                <a:sym typeface="Courier New"/>
              </a:rPr>
              <a:t>(area1, area2)</a:t>
            </a:r>
            <a:endParaRPr sz="1200">
              <a:solidFill>
                <a:schemeClr val="dk1"/>
              </a:solidFill>
              <a:highlight>
                <a:srgbClr val="FFFFFF"/>
              </a:highlight>
              <a:latin typeface="Courier New"/>
              <a:ea typeface="Courier New"/>
              <a:cs typeface="Courier New"/>
              <a:sym typeface="Courier New"/>
            </a:endParaRPr>
          </a:p>
        </p:txBody>
      </p:sp>
      <p:sp>
        <p:nvSpPr>
          <p:cNvPr id="188" name="Google Shape;188;p27"/>
          <p:cNvSpPr txBox="1"/>
          <p:nvPr>
            <p:ph idx="1" type="body"/>
          </p:nvPr>
        </p:nvSpPr>
        <p:spPr>
          <a:xfrm>
            <a:off x="3406025" y="3006200"/>
            <a:ext cx="5426400" cy="1715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You can import all the definitions from a file with a construction:</a:t>
            </a:r>
            <a:endParaRPr/>
          </a:p>
          <a:p>
            <a:pPr indent="-317500" lvl="1" marL="914400" rtl="0" algn="l">
              <a:spcBef>
                <a:spcPts val="0"/>
              </a:spcBef>
              <a:spcAft>
                <a:spcPts val="0"/>
              </a:spcAft>
              <a:buSzPts val="1400"/>
              <a:buChar char="○"/>
            </a:pPr>
            <a:r>
              <a:rPr b="1" lang="en" sz="1200">
                <a:solidFill>
                  <a:srgbClr val="000080"/>
                </a:solidFill>
                <a:highlight>
                  <a:srgbClr val="FFFFFF"/>
                </a:highlight>
                <a:latin typeface="Courier New"/>
                <a:ea typeface="Courier New"/>
                <a:cs typeface="Courier New"/>
                <a:sym typeface="Courier New"/>
              </a:rPr>
              <a:t>from </a:t>
            </a:r>
            <a:r>
              <a:rPr lang="en" sz="1200">
                <a:solidFill>
                  <a:schemeClr val="dk1"/>
                </a:solidFill>
                <a:highlight>
                  <a:srgbClr val="FFFFFF"/>
                </a:highlight>
                <a:latin typeface="Courier New"/>
                <a:ea typeface="Courier New"/>
                <a:cs typeface="Courier New"/>
                <a:sym typeface="Courier New"/>
              </a:rPr>
              <a:t>file </a:t>
            </a:r>
            <a:r>
              <a:rPr b="1" lang="en" sz="1200">
                <a:solidFill>
                  <a:srgbClr val="000080"/>
                </a:solidFill>
                <a:highlight>
                  <a:srgbClr val="FFFFFF"/>
                </a:highlight>
                <a:latin typeface="Courier New"/>
                <a:ea typeface="Courier New"/>
                <a:cs typeface="Courier New"/>
                <a:sym typeface="Courier New"/>
              </a:rPr>
              <a:t>import *</a:t>
            </a:r>
            <a:endParaRPr/>
          </a:p>
          <a:p>
            <a:pPr indent="-342900" lvl="0" marL="457200" marR="0" rtl="0" algn="l">
              <a:lnSpc>
                <a:spcPct val="115000"/>
              </a:lnSpc>
              <a:spcBef>
                <a:spcPts val="0"/>
              </a:spcBef>
              <a:spcAft>
                <a:spcPts val="0"/>
              </a:spcAft>
              <a:buClr>
                <a:schemeClr val="dk2"/>
              </a:buClr>
              <a:buSzPts val="1800"/>
              <a:buFont typeface="Arial"/>
              <a:buChar char="●"/>
            </a:pPr>
            <a:r>
              <a:rPr lang="en"/>
              <a:t>Files with definitions are called “modules”</a:t>
            </a:r>
            <a:endParaRPr/>
          </a:p>
          <a:p>
            <a:pPr indent="-342900" lvl="0" marL="457200" marR="0" rtl="0" algn="l">
              <a:lnSpc>
                <a:spcPct val="115000"/>
              </a:lnSpc>
              <a:spcBef>
                <a:spcPts val="0"/>
              </a:spcBef>
              <a:spcAft>
                <a:spcPts val="0"/>
              </a:spcAft>
              <a:buSzPts val="1800"/>
              <a:buChar char="●"/>
            </a:pPr>
            <a:r>
              <a:rPr lang="en"/>
              <a:t>You can import the whole module (see next)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Standard library</a:t>
            </a:r>
            <a:endParaRPr/>
          </a:p>
        </p:txBody>
      </p:sp>
      <p:sp>
        <p:nvSpPr>
          <p:cNvPr id="194" name="Google Shape;194;p28"/>
          <p:cNvSpPr txBox="1"/>
          <p:nvPr>
            <p:ph idx="1" type="body"/>
          </p:nvPr>
        </p:nvSpPr>
        <p:spPr>
          <a:xfrm>
            <a:off x="311700" y="1152475"/>
            <a:ext cx="8520600" cy="119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has a rich standard library</a:t>
            </a:r>
            <a:endParaRPr/>
          </a:p>
          <a:p>
            <a:pPr indent="-342900" lvl="0" marL="457200" rtl="0" algn="l">
              <a:spcBef>
                <a:spcPts val="0"/>
              </a:spcBef>
              <a:spcAft>
                <a:spcPts val="0"/>
              </a:spcAft>
              <a:buSzPts val="1800"/>
              <a:buChar char="●"/>
            </a:pPr>
            <a:r>
              <a:rPr lang="en"/>
              <a:t>Before implementing something by yourself, check, if somebody did it already</a:t>
            </a:r>
            <a:endParaRPr/>
          </a:p>
          <a:p>
            <a:pPr indent="-342900" lvl="0" marL="457200" rtl="0" algn="l">
              <a:spcBef>
                <a:spcPts val="0"/>
              </a:spcBef>
              <a:spcAft>
                <a:spcPts val="0"/>
              </a:spcAft>
              <a:buSzPts val="1800"/>
              <a:buChar char="●"/>
            </a:pPr>
            <a:r>
              <a:rPr lang="en"/>
              <a:t>Documentation: </a:t>
            </a:r>
            <a:r>
              <a:rPr lang="en" u="sng">
                <a:solidFill>
                  <a:schemeClr val="hlink"/>
                </a:solidFill>
                <a:hlinkClick r:id="rId3"/>
              </a:rPr>
              <a:t>https://docs.python.org/3.7/library/index.html</a:t>
            </a:r>
            <a:endParaRPr/>
          </a:p>
        </p:txBody>
      </p:sp>
      <p:sp>
        <p:nvSpPr>
          <p:cNvPr id="195" name="Google Shape;195;p28"/>
          <p:cNvSpPr txBox="1"/>
          <p:nvPr/>
        </p:nvSpPr>
        <p:spPr>
          <a:xfrm>
            <a:off x="311700" y="2350975"/>
            <a:ext cx="3735600" cy="151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50">
                <a:solidFill>
                  <a:srgbClr val="808080"/>
                </a:solidFill>
                <a:highlight>
                  <a:srgbClr val="FFFFFF"/>
                </a:highlight>
                <a:latin typeface="Courier New"/>
                <a:ea typeface="Courier New"/>
                <a:cs typeface="Courier New"/>
                <a:sym typeface="Courier New"/>
              </a:rPr>
              <a:t># Lesson4: importing a math function </a:t>
            </a:r>
            <a:endParaRPr i="1" sz="115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150">
                <a:solidFill>
                  <a:srgbClr val="808080"/>
                </a:solidFill>
                <a:highlight>
                  <a:srgbClr val="FFFFFF"/>
                </a:highlight>
                <a:latin typeface="Courier New"/>
                <a:ea typeface="Courier New"/>
                <a:cs typeface="Courier New"/>
                <a:sym typeface="Courier New"/>
              </a:rPr>
              <a:t># source: code/math_example.py</a:t>
            </a:r>
            <a:endParaRPr i="1" sz="115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15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150">
                <a:solidFill>
                  <a:srgbClr val="000080"/>
                </a:solidFill>
                <a:highlight>
                  <a:srgbClr val="FFFFFF"/>
                </a:highlight>
                <a:latin typeface="Courier New"/>
                <a:ea typeface="Courier New"/>
                <a:cs typeface="Courier New"/>
                <a:sym typeface="Courier New"/>
              </a:rPr>
              <a:t>import </a:t>
            </a:r>
            <a:r>
              <a:rPr lang="en" sz="1150">
                <a:solidFill>
                  <a:schemeClr val="dk1"/>
                </a:solidFill>
                <a:highlight>
                  <a:srgbClr val="FFFFFF"/>
                </a:highlight>
                <a:latin typeface="Courier New"/>
                <a:ea typeface="Courier New"/>
                <a:cs typeface="Courier New"/>
                <a:sym typeface="Courier New"/>
              </a:rPr>
              <a:t>math</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c = math.ceil(</a:t>
            </a:r>
            <a:r>
              <a:rPr lang="en" sz="1150">
                <a:solidFill>
                  <a:srgbClr val="0000FF"/>
                </a:solidFill>
                <a:highlight>
                  <a:srgbClr val="FFFFFF"/>
                </a:highlight>
                <a:latin typeface="Courier New"/>
                <a:ea typeface="Courier New"/>
                <a:cs typeface="Courier New"/>
                <a:sym typeface="Courier New"/>
              </a:rPr>
              <a:t>1.5</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80"/>
                </a:solidFill>
                <a:highlight>
                  <a:srgbClr val="FFFFFF"/>
                </a:highlight>
                <a:latin typeface="Courier New"/>
                <a:ea typeface="Courier New"/>
                <a:cs typeface="Courier New"/>
                <a:sym typeface="Courier New"/>
              </a:rPr>
              <a:t>print</a:t>
            </a:r>
            <a:r>
              <a:rPr lang="en" sz="1150">
                <a:solidFill>
                  <a:schemeClr val="dk1"/>
                </a:solidFill>
                <a:highlight>
                  <a:srgbClr val="FFFFFF"/>
                </a:highlight>
                <a:latin typeface="Courier New"/>
                <a:ea typeface="Courier New"/>
                <a:cs typeface="Courier New"/>
                <a:sym typeface="Courier New"/>
              </a:rPr>
              <a:t>(c)</a:t>
            </a:r>
            <a:endParaRPr sz="1150">
              <a:solidFill>
                <a:schemeClr val="dk1"/>
              </a:solidFill>
              <a:highlight>
                <a:srgbClr val="FFFFFF"/>
              </a:highlight>
              <a:latin typeface="Courier New"/>
              <a:ea typeface="Courier New"/>
              <a:cs typeface="Courier New"/>
              <a:sym typeface="Courier New"/>
            </a:endParaRPr>
          </a:p>
        </p:txBody>
      </p:sp>
      <p:sp>
        <p:nvSpPr>
          <p:cNvPr id="196" name="Google Shape;196;p28"/>
          <p:cNvSpPr txBox="1"/>
          <p:nvPr/>
        </p:nvSpPr>
        <p:spPr>
          <a:xfrm>
            <a:off x="4329925" y="2350975"/>
            <a:ext cx="4116300" cy="151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50">
                <a:solidFill>
                  <a:srgbClr val="808080"/>
                </a:solidFill>
                <a:highlight>
                  <a:srgbClr val="FFFFFF"/>
                </a:highlight>
                <a:latin typeface="Courier New"/>
                <a:ea typeface="Courier New"/>
                <a:cs typeface="Courier New"/>
                <a:sym typeface="Courier New"/>
              </a:rPr>
              <a:t># Lesson4: importing a browser module</a:t>
            </a:r>
            <a:endParaRPr i="1" sz="115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150">
                <a:solidFill>
                  <a:srgbClr val="808080"/>
                </a:solidFill>
                <a:highlight>
                  <a:srgbClr val="FFFFFF"/>
                </a:highlight>
                <a:latin typeface="Courier New"/>
                <a:ea typeface="Courier New"/>
                <a:cs typeface="Courier New"/>
                <a:sym typeface="Courier New"/>
              </a:rPr>
              <a:t># source: code/browser_example.py</a:t>
            </a:r>
            <a:endParaRPr i="1" sz="115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15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150">
                <a:solidFill>
                  <a:srgbClr val="000080"/>
                </a:solidFill>
                <a:highlight>
                  <a:srgbClr val="FFFFFF"/>
                </a:highlight>
                <a:latin typeface="Courier New"/>
                <a:ea typeface="Courier New"/>
                <a:cs typeface="Courier New"/>
                <a:sym typeface="Courier New"/>
              </a:rPr>
              <a:t>import </a:t>
            </a:r>
            <a:r>
              <a:rPr lang="en" sz="1150">
                <a:solidFill>
                  <a:schemeClr val="dk1"/>
                </a:solidFill>
                <a:highlight>
                  <a:srgbClr val="FFFFFF"/>
                </a:highlight>
                <a:latin typeface="Courier New"/>
                <a:ea typeface="Courier New"/>
                <a:cs typeface="Courier New"/>
                <a:sym typeface="Courier New"/>
              </a:rPr>
              <a:t>webbrowser</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webbrowser.open(</a:t>
            </a:r>
            <a:r>
              <a:rPr b="1" lang="en" sz="1150">
                <a:solidFill>
                  <a:srgbClr val="008080"/>
                </a:solidFill>
                <a:highlight>
                  <a:srgbClr val="FFFFFF"/>
                </a:highlight>
                <a:latin typeface="Courier New"/>
                <a:ea typeface="Courier New"/>
                <a:cs typeface="Courier New"/>
                <a:sym typeface="Courier New"/>
              </a:rPr>
              <a:t>"https://www.youtube.com"</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150">
              <a:solidFill>
                <a:srgbClr val="808080"/>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create functions?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Simplify the program’s code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Organize the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Functions make program code easier to write and understand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from my work last week: Amazon images</a:t>
            </a:r>
            <a:endParaRPr/>
          </a:p>
        </p:txBody>
      </p:sp>
      <p:sp>
        <p:nvSpPr>
          <p:cNvPr id="67" name="Google Shape;67;p15"/>
          <p:cNvSpPr txBox="1"/>
          <p:nvPr>
            <p:ph idx="1" type="body"/>
          </p:nvPr>
        </p:nvSpPr>
        <p:spPr>
          <a:xfrm>
            <a:off x="311700" y="1152475"/>
            <a:ext cx="8520600" cy="39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that generates a list of possible “lifestyle” images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High level: a sequence of functions and loops</a:t>
            </a:r>
            <a:endParaRPr/>
          </a:p>
          <a:p>
            <a:pPr indent="-342900" lvl="0" marL="457200" rtl="0" algn="l">
              <a:spcBef>
                <a:spcPts val="1600"/>
              </a:spcBef>
              <a:spcAft>
                <a:spcPts val="0"/>
              </a:spcAft>
              <a:buSzPts val="1800"/>
              <a:buChar char="●"/>
            </a:pPr>
            <a:r>
              <a:rPr lang="en"/>
              <a:t>Reads a list of Amazon item id’s from a file</a:t>
            </a:r>
            <a:endParaRPr/>
          </a:p>
          <a:p>
            <a:pPr indent="-342900" lvl="0" marL="457200" rtl="0" algn="l">
              <a:spcBef>
                <a:spcPts val="0"/>
              </a:spcBef>
              <a:spcAft>
                <a:spcPts val="0"/>
              </a:spcAft>
              <a:buSzPts val="1800"/>
              <a:buChar char="●"/>
            </a:pPr>
            <a:r>
              <a:rPr lang="en"/>
              <a:t>Requests a list of images for each item</a:t>
            </a:r>
            <a:endParaRPr/>
          </a:p>
          <a:p>
            <a:pPr indent="-342900" lvl="0" marL="457200" rtl="0" algn="l">
              <a:spcBef>
                <a:spcPts val="0"/>
              </a:spcBef>
              <a:spcAft>
                <a:spcPts val="0"/>
              </a:spcAft>
              <a:buSzPts val="1800"/>
              <a:buChar char="●"/>
            </a:pPr>
            <a:r>
              <a:rPr lang="en"/>
              <a:t>Checks each image to determine</a:t>
            </a:r>
            <a:endParaRPr/>
          </a:p>
          <a:p>
            <a:pPr indent="-317500" lvl="1" marL="914400" rtl="0" algn="l">
              <a:spcBef>
                <a:spcPts val="0"/>
              </a:spcBef>
              <a:spcAft>
                <a:spcPts val="0"/>
              </a:spcAft>
              <a:buSzPts val="1400"/>
              <a:buChar char="○"/>
            </a:pPr>
            <a:r>
              <a:rPr lang="en"/>
              <a:t>If it is large enough (at least 500 pixels on each side)</a:t>
            </a:r>
            <a:endParaRPr/>
          </a:p>
          <a:p>
            <a:pPr indent="-317500" lvl="1" marL="914400" rtl="0" algn="l">
              <a:spcBef>
                <a:spcPts val="0"/>
              </a:spcBef>
              <a:spcAft>
                <a:spcPts val="0"/>
              </a:spcAft>
              <a:buSzPts val="1400"/>
              <a:buChar char="○"/>
            </a:pPr>
            <a:r>
              <a:rPr lang="en"/>
              <a:t>If it has a white border</a:t>
            </a:r>
            <a:endParaRPr/>
          </a:p>
          <a:p>
            <a:pPr indent="-342900" lvl="0" marL="457200" rtl="0" algn="l">
              <a:spcBef>
                <a:spcPts val="0"/>
              </a:spcBef>
              <a:spcAft>
                <a:spcPts val="0"/>
              </a:spcAft>
              <a:buSzPts val="1800"/>
              <a:buChar char="●"/>
            </a:pPr>
            <a:r>
              <a:rPr lang="en"/>
              <a:t>Prints a line for each image that passes the checks</a:t>
            </a:r>
            <a:endParaRPr/>
          </a:p>
        </p:txBody>
      </p:sp>
      <p:pic>
        <p:nvPicPr>
          <p:cNvPr id="68" name="Google Shape;68;p15"/>
          <p:cNvPicPr preferRelativeResize="0"/>
          <p:nvPr/>
        </p:nvPicPr>
        <p:blipFill>
          <a:blip r:embed="rId3">
            <a:alphaModFix/>
          </a:blip>
          <a:stretch>
            <a:fillRect/>
          </a:stretch>
        </p:blipFill>
        <p:spPr>
          <a:xfrm>
            <a:off x="5345300" y="1698687"/>
            <a:ext cx="1862076" cy="1360550"/>
          </a:xfrm>
          <a:prstGeom prst="rect">
            <a:avLst/>
          </a:prstGeom>
          <a:noFill/>
          <a:ln>
            <a:noFill/>
          </a:ln>
        </p:spPr>
      </p:pic>
      <p:pic>
        <p:nvPicPr>
          <p:cNvPr id="69" name="Google Shape;69;p15"/>
          <p:cNvPicPr preferRelativeResize="0"/>
          <p:nvPr/>
        </p:nvPicPr>
        <p:blipFill>
          <a:blip r:embed="rId4">
            <a:alphaModFix/>
          </a:blip>
          <a:stretch>
            <a:fillRect/>
          </a:stretch>
        </p:blipFill>
        <p:spPr>
          <a:xfrm>
            <a:off x="7325927" y="1152475"/>
            <a:ext cx="1610400" cy="2452975"/>
          </a:xfrm>
          <a:prstGeom prst="rect">
            <a:avLst/>
          </a:prstGeom>
          <a:noFill/>
          <a:ln>
            <a:noFill/>
          </a:ln>
        </p:spPr>
      </p:pic>
      <p:sp>
        <p:nvSpPr>
          <p:cNvPr id="70" name="Google Shape;70;p15"/>
          <p:cNvSpPr/>
          <p:nvPr/>
        </p:nvSpPr>
        <p:spPr>
          <a:xfrm rot="-732229">
            <a:off x="4945219" y="1420016"/>
            <a:ext cx="1221913" cy="1340716"/>
          </a:xfrm>
          <a:prstGeom prst="mathMultiply">
            <a:avLst>
              <a:gd fmla="val 9876" name="adj1"/>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8152500" y="833500"/>
            <a:ext cx="679800" cy="669000"/>
          </a:xfrm>
          <a:prstGeom prst="star5">
            <a:avLst>
              <a:gd fmla="val 19098" name="adj"/>
              <a:gd fmla="val 105146" name="hf"/>
              <a:gd fmla="val 110557" name="vf"/>
            </a:avLst>
          </a:prstGeom>
          <a:solidFill>
            <a:srgbClr val="F1C232"/>
          </a:solidFill>
          <a:ln cap="flat" cmpd="sng" w="28575">
            <a:solidFill>
              <a:srgbClr val="A2C4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a:t>
            </a:r>
            <a:r>
              <a:rPr lang="en">
                <a:solidFill>
                  <a:srgbClr val="FF9900"/>
                </a:solidFill>
              </a:rPr>
              <a:t>functions</a:t>
            </a:r>
            <a:endParaRPr>
              <a:solidFill>
                <a:srgbClr val="FF9900"/>
              </a:solidFill>
            </a:endParaRPr>
          </a:p>
        </p:txBody>
      </p:sp>
      <p:sp>
        <p:nvSpPr>
          <p:cNvPr id="77" name="Google Shape;77;p16"/>
          <p:cNvSpPr txBox="1"/>
          <p:nvPr/>
        </p:nvSpPr>
        <p:spPr>
          <a:xfrm>
            <a:off x="1469575" y="1470750"/>
            <a:ext cx="7008000" cy="22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print(</a:t>
            </a:r>
            <a:r>
              <a:rPr b="1" lang="en">
                <a:solidFill>
                  <a:srgbClr val="008080"/>
                </a:solidFill>
                <a:highlight>
                  <a:schemeClr val="lt1"/>
                </a:highlight>
                <a:latin typeface="Courier New"/>
                <a:ea typeface="Courier New"/>
                <a:cs typeface="Courier New"/>
                <a:sym typeface="Courier New"/>
              </a:rPr>
              <a:t>"Enter a number"</a:t>
            </a:r>
            <a:r>
              <a:rPr lang="en">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favorite_number</a:t>
            </a:r>
            <a:r>
              <a:rPr lang="en">
                <a:solidFill>
                  <a:schemeClr val="dk1"/>
                </a:solidFill>
                <a:highlight>
                  <a:schemeClr val="lt1"/>
                </a:highlight>
                <a:latin typeface="Courier New"/>
                <a:ea typeface="Courier New"/>
                <a:cs typeface="Courier New"/>
                <a:sym typeface="Courier New"/>
              </a:rPr>
              <a:t> = </a:t>
            </a:r>
            <a:r>
              <a:rPr lang="en">
                <a:solidFill>
                  <a:srgbClr val="000080"/>
                </a:solidFill>
                <a:highlight>
                  <a:schemeClr val="lt1"/>
                </a:highlight>
                <a:latin typeface="Courier New"/>
                <a:ea typeface="Courier New"/>
                <a:cs typeface="Courier New"/>
                <a:sym typeface="Courier New"/>
              </a:rPr>
              <a:t>input</a:t>
            </a:r>
            <a:r>
              <a:rPr lang="en">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rgbClr val="FFFFFF"/>
                </a:highlight>
                <a:latin typeface="Courier New"/>
                <a:ea typeface="Courier New"/>
                <a:cs typeface="Courier New"/>
                <a:sym typeface="Courier New"/>
              </a:rPr>
              <a:t>double_favorite = 2 * </a:t>
            </a:r>
            <a:r>
              <a:rPr lang="en">
                <a:solidFill>
                  <a:srgbClr val="000080"/>
                </a:solidFill>
                <a:highlight>
                  <a:srgbClr val="FFFFFF"/>
                </a:highlight>
                <a:latin typeface="Courier New"/>
                <a:ea typeface="Courier New"/>
                <a:cs typeface="Courier New"/>
                <a:sym typeface="Courier New"/>
              </a:rPr>
              <a:t>int</a:t>
            </a:r>
            <a:r>
              <a:rPr lang="en">
                <a:solidFill>
                  <a:schemeClr val="dk1"/>
                </a:solidFill>
                <a:highlight>
                  <a:srgbClr val="FFFFFF"/>
                </a:highlight>
                <a:latin typeface="Courier New"/>
                <a:ea typeface="Courier New"/>
                <a:cs typeface="Courier New"/>
                <a:sym typeface="Courier New"/>
              </a:rPr>
              <a:t>(favorite_number)</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ourier New"/>
                <a:ea typeface="Courier New"/>
                <a:cs typeface="Courier New"/>
                <a:sym typeface="Courier New"/>
              </a:rPr>
              <a:t>print(</a:t>
            </a:r>
            <a:r>
              <a:rPr b="1" lang="en">
                <a:solidFill>
                  <a:srgbClr val="008080"/>
                </a:solidFill>
                <a:highlight>
                  <a:schemeClr val="lt1"/>
                </a:highlight>
                <a:latin typeface="Courier New"/>
                <a:ea typeface="Courier New"/>
                <a:cs typeface="Courier New"/>
                <a:sym typeface="Courier New"/>
              </a:rPr>
              <a:t>"Here is twice that number”</a:t>
            </a:r>
            <a:r>
              <a:rPr lang="en">
                <a:solidFill>
                  <a:schemeClr val="dk1"/>
                </a:solidFill>
                <a:highlight>
                  <a:schemeClr val="lt1"/>
                </a:highlight>
                <a:latin typeface="Courier New"/>
                <a:ea typeface="Courier New"/>
                <a:cs typeface="Courier New"/>
                <a:sym typeface="Courier New"/>
              </a:rPr>
              <a:t>, double_favorite)</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000080"/>
              </a:solidFill>
              <a:highlight>
                <a:srgbClr val="FFFFFF"/>
              </a:highlight>
              <a:latin typeface="Courier New"/>
              <a:ea typeface="Courier New"/>
              <a:cs typeface="Courier New"/>
              <a:sym typeface="Courier New"/>
            </a:endParaRPr>
          </a:p>
        </p:txBody>
      </p:sp>
      <p:sp>
        <p:nvSpPr>
          <p:cNvPr id="78" name="Google Shape;78;p16"/>
          <p:cNvSpPr/>
          <p:nvPr/>
        </p:nvSpPr>
        <p:spPr>
          <a:xfrm>
            <a:off x="1469575" y="1699900"/>
            <a:ext cx="636000" cy="372900"/>
          </a:xfrm>
          <a:prstGeom prst="flowChartAlternateProcess">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3409575" y="2072800"/>
            <a:ext cx="636000" cy="372900"/>
          </a:xfrm>
          <a:prstGeom prst="flowChartAlternateProcess">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3880000" y="2522500"/>
            <a:ext cx="364200" cy="328800"/>
          </a:xfrm>
          <a:prstGeom prst="flowChartAlternateProcess">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469575" y="2948975"/>
            <a:ext cx="636000" cy="372900"/>
          </a:xfrm>
          <a:prstGeom prst="flowChartAlternateProcess">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functions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Documentation: </a:t>
            </a:r>
            <a:r>
              <a:rPr lang="en" u="sng">
                <a:solidFill>
                  <a:schemeClr val="hlink"/>
                </a:solidFill>
                <a:hlinkClick r:id="rId3"/>
              </a:rPr>
              <a:t>https://docs.python.org/3.7/library/functions.html</a:t>
            </a:r>
            <a:endParaRPr/>
          </a:p>
          <a:p>
            <a:pPr indent="0" lvl="0" marL="0" rtl="0" algn="l">
              <a:spcBef>
                <a:spcPts val="1600"/>
              </a:spcBef>
              <a:spcAft>
                <a:spcPts val="1600"/>
              </a:spcAft>
              <a:buNone/>
            </a:pPr>
            <a:r>
              <a:t/>
            </a:r>
            <a:endParaRPr/>
          </a:p>
        </p:txBody>
      </p:sp>
      <p:pic>
        <p:nvPicPr>
          <p:cNvPr id="88" name="Google Shape;88;p17"/>
          <p:cNvPicPr preferRelativeResize="0"/>
          <p:nvPr/>
        </p:nvPicPr>
        <p:blipFill>
          <a:blip r:embed="rId4">
            <a:alphaModFix/>
          </a:blip>
          <a:stretch>
            <a:fillRect/>
          </a:stretch>
        </p:blipFill>
        <p:spPr>
          <a:xfrm>
            <a:off x="1301875" y="1555700"/>
            <a:ext cx="6268601" cy="358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p:nvPr/>
        </p:nvSpPr>
        <p:spPr>
          <a:xfrm>
            <a:off x="1149650" y="2039425"/>
            <a:ext cx="3862200" cy="1667400"/>
          </a:xfrm>
          <a:prstGeom prst="flowChartAlternateProcess">
            <a:avLst/>
          </a:prstGeom>
          <a:solidFill>
            <a:schemeClr val="lt2"/>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my_function</a:t>
            </a:r>
            <a:endParaRPr sz="2400"/>
          </a:p>
        </p:txBody>
      </p:sp>
      <p:sp>
        <p:nvSpPr>
          <p:cNvPr id="94" name="Google Shape;94;p18"/>
          <p:cNvSpPr txBox="1"/>
          <p:nvPr>
            <p:ph idx="1" type="body"/>
          </p:nvPr>
        </p:nvSpPr>
        <p:spPr>
          <a:xfrm>
            <a:off x="1737425" y="1182225"/>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Input parameters</a:t>
            </a:r>
            <a:endParaRPr/>
          </a:p>
        </p:txBody>
      </p:sp>
      <p:sp>
        <p:nvSpPr>
          <p:cNvPr id="95" name="Google Shape;95;p18"/>
          <p:cNvSpPr txBox="1"/>
          <p:nvPr>
            <p:ph idx="1" type="body"/>
          </p:nvPr>
        </p:nvSpPr>
        <p:spPr>
          <a:xfrm>
            <a:off x="5662475" y="1576625"/>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Side effects</a:t>
            </a:r>
            <a:endParaRPr/>
          </a:p>
        </p:txBody>
      </p:sp>
      <p:sp>
        <p:nvSpPr>
          <p:cNvPr id="96" name="Google Shape;96;p18"/>
          <p:cNvSpPr txBox="1"/>
          <p:nvPr>
            <p:ph idx="1" type="body"/>
          </p:nvPr>
        </p:nvSpPr>
        <p:spPr>
          <a:xfrm>
            <a:off x="1674725" y="4184900"/>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Result value</a:t>
            </a:r>
            <a:endParaRPr/>
          </a:p>
        </p:txBody>
      </p:sp>
      <p:sp>
        <p:nvSpPr>
          <p:cNvPr id="97" name="Google Shape;97;p18"/>
          <p:cNvSpPr/>
          <p:nvPr/>
        </p:nvSpPr>
        <p:spPr>
          <a:xfrm>
            <a:off x="1864375" y="1666975"/>
            <a:ext cx="307200" cy="4386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2411575" y="1666975"/>
            <a:ext cx="307200" cy="4386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2958775" y="1666975"/>
            <a:ext cx="307200" cy="4386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2171575" y="3628925"/>
            <a:ext cx="307200" cy="4386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rot="-5400000">
            <a:off x="5015300" y="2313200"/>
            <a:ext cx="307200" cy="438600"/>
          </a:xfrm>
          <a:prstGeom prst="down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rot="5400000">
            <a:off x="5015300" y="2948125"/>
            <a:ext cx="307200" cy="438600"/>
          </a:xfrm>
          <a:prstGeom prst="down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6082438" y="2584313"/>
            <a:ext cx="504475" cy="6788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6115363" y="2050825"/>
            <a:ext cx="438600" cy="4386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6044038" y="3358025"/>
            <a:ext cx="581256" cy="43858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ph idx="1" type="body"/>
          </p:nvPr>
        </p:nvSpPr>
        <p:spPr>
          <a:xfrm>
            <a:off x="6725150" y="1983775"/>
            <a:ext cx="205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User interaction</a:t>
            </a:r>
            <a:endParaRPr/>
          </a:p>
        </p:txBody>
      </p:sp>
      <p:sp>
        <p:nvSpPr>
          <p:cNvPr id="107" name="Google Shape;107;p18"/>
          <p:cNvSpPr txBox="1"/>
          <p:nvPr>
            <p:ph idx="1" type="body"/>
          </p:nvPr>
        </p:nvSpPr>
        <p:spPr>
          <a:xfrm>
            <a:off x="6725150" y="2543713"/>
            <a:ext cx="205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Read data</a:t>
            </a:r>
            <a:br>
              <a:rPr lang="en"/>
            </a:br>
            <a:r>
              <a:rPr lang="en"/>
              <a:t>Write data</a:t>
            </a:r>
            <a:br>
              <a:rPr lang="en"/>
            </a:br>
            <a:r>
              <a:rPr lang="en"/>
              <a:t>from disk</a:t>
            </a:r>
            <a:br>
              <a:rPr lang="en"/>
            </a:br>
            <a:r>
              <a:rPr lang="en"/>
              <a:t>from Internet</a:t>
            </a:r>
            <a:endParaRPr/>
          </a:p>
        </p:txBody>
      </p:sp>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result_value = my_function(input_parameter)</a:t>
            </a:r>
            <a:endParaRPr>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function?</a:t>
            </a:r>
            <a:endParaRPr/>
          </a:p>
        </p:txBody>
      </p:sp>
      <p:sp>
        <p:nvSpPr>
          <p:cNvPr id="114" name="Google Shape;114;p19"/>
          <p:cNvSpPr txBox="1"/>
          <p:nvPr>
            <p:ph idx="1" type="body"/>
          </p:nvPr>
        </p:nvSpPr>
        <p:spPr>
          <a:xfrm>
            <a:off x="498150" y="1206350"/>
            <a:ext cx="8396100" cy="37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instruction that does something</a:t>
            </a:r>
            <a:endParaRPr/>
          </a:p>
          <a:p>
            <a:pPr indent="-317500" lvl="1" marL="914400" rtl="0" algn="l">
              <a:spcBef>
                <a:spcPts val="0"/>
              </a:spcBef>
              <a:spcAft>
                <a:spcPts val="0"/>
              </a:spcAft>
              <a:buSzPts val="1400"/>
              <a:buChar char="○"/>
            </a:pPr>
            <a:r>
              <a:rPr lang="en"/>
              <a:t>Generate a result value</a:t>
            </a:r>
            <a:endParaRPr/>
          </a:p>
          <a:p>
            <a:pPr indent="-317500" lvl="1" marL="914400" rtl="0" algn="l">
              <a:spcBef>
                <a:spcPts val="0"/>
              </a:spcBef>
              <a:spcAft>
                <a:spcPts val="0"/>
              </a:spcAft>
              <a:buSzPts val="1400"/>
              <a:buChar char="○"/>
            </a:pPr>
            <a:r>
              <a:rPr lang="en"/>
              <a:t>Make something happen (“s</a:t>
            </a:r>
            <a:r>
              <a:rPr lang="en"/>
              <a:t>ide effects”). For example:</a:t>
            </a:r>
            <a:endParaRPr/>
          </a:p>
          <a:p>
            <a:pPr indent="-317500" lvl="2" marL="1371600" rtl="0" algn="l">
              <a:spcBef>
                <a:spcPts val="0"/>
              </a:spcBef>
              <a:spcAft>
                <a:spcPts val="0"/>
              </a:spcAft>
              <a:buSzPts val="1400"/>
              <a:buChar char="■"/>
            </a:pPr>
            <a:r>
              <a:rPr lang="en"/>
              <a:t>Display information on screen</a:t>
            </a:r>
            <a:endParaRPr/>
          </a:p>
          <a:p>
            <a:pPr indent="-317500" lvl="2" marL="1371600" rtl="0" algn="l">
              <a:spcBef>
                <a:spcPts val="0"/>
              </a:spcBef>
              <a:spcAft>
                <a:spcPts val="0"/>
              </a:spcAft>
              <a:buSzPts val="1400"/>
              <a:buChar char="■"/>
            </a:pPr>
            <a:r>
              <a:rPr lang="en"/>
              <a:t>Collect information from keyboard</a:t>
            </a:r>
            <a:endParaRPr/>
          </a:p>
          <a:p>
            <a:pPr indent="-317500" lvl="2" marL="1371600" rtl="0" algn="l">
              <a:spcBef>
                <a:spcPts val="0"/>
              </a:spcBef>
              <a:spcAft>
                <a:spcPts val="0"/>
              </a:spcAft>
              <a:buSzPts val="1400"/>
              <a:buChar char="■"/>
            </a:pPr>
            <a:r>
              <a:rPr lang="en"/>
              <a:t>Change the value of a variable stored in memory</a:t>
            </a:r>
            <a:br>
              <a:rPr lang="en"/>
            </a:br>
            <a:endParaRPr/>
          </a:p>
          <a:p>
            <a:pPr indent="-342900" lvl="0" marL="457200" rtl="0" algn="l">
              <a:spcBef>
                <a:spcPts val="0"/>
              </a:spcBef>
              <a:spcAft>
                <a:spcPts val="0"/>
              </a:spcAft>
              <a:buSzPts val="1800"/>
              <a:buChar char="●"/>
            </a:pPr>
            <a:r>
              <a:rPr lang="en"/>
              <a:t>Zero, one, or more input parameters</a:t>
            </a:r>
            <a:br>
              <a:rPr lang="en"/>
            </a:br>
            <a:endParaRPr/>
          </a:p>
          <a:p>
            <a:pPr indent="-342900" lvl="0" marL="457200" rtl="0" algn="l">
              <a:spcBef>
                <a:spcPts val="0"/>
              </a:spcBef>
              <a:spcAft>
                <a:spcPts val="0"/>
              </a:spcAft>
              <a:buSzPts val="1800"/>
              <a:buChar char="●"/>
            </a:pPr>
            <a:r>
              <a:rPr lang="en"/>
              <a:t>Every function must have a unique name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your own function</a:t>
            </a:r>
            <a:endParaRPr/>
          </a:p>
        </p:txBody>
      </p:sp>
      <p:sp>
        <p:nvSpPr>
          <p:cNvPr id="120" name="Google Shape;120;p20"/>
          <p:cNvSpPr txBox="1"/>
          <p:nvPr>
            <p:ph idx="1" type="body"/>
          </p:nvPr>
        </p:nvSpPr>
        <p:spPr>
          <a:xfrm>
            <a:off x="311700" y="3330175"/>
            <a:ext cx="8520600" cy="164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latin typeface="Courier New"/>
                <a:ea typeface="Courier New"/>
                <a:cs typeface="Courier New"/>
                <a:sym typeface="Courier New"/>
              </a:rPr>
              <a:t>d</a:t>
            </a:r>
            <a:r>
              <a:rPr b="1" lang="en">
                <a:latin typeface="Courier New"/>
                <a:ea typeface="Courier New"/>
                <a:cs typeface="Courier New"/>
                <a:sym typeface="Courier New"/>
              </a:rPr>
              <a:t>ef</a:t>
            </a:r>
            <a:r>
              <a:rPr b="1" lang="en"/>
              <a:t> </a:t>
            </a:r>
            <a:r>
              <a:rPr lang="en"/>
              <a:t> keyword defines the name of the function</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radius</a:t>
            </a:r>
            <a:r>
              <a:rPr lang="en"/>
              <a:t> is the only input parameter in this example</a:t>
            </a:r>
            <a:endParaRPr/>
          </a:p>
          <a:p>
            <a:pPr indent="-342900" lvl="0" marL="457200" rtl="0" algn="l">
              <a:spcBef>
                <a:spcPts val="0"/>
              </a:spcBef>
              <a:spcAft>
                <a:spcPts val="0"/>
              </a:spcAft>
              <a:buSzPts val="1800"/>
              <a:buChar char="●"/>
            </a:pPr>
            <a:r>
              <a:rPr lang="en"/>
              <a:t>This function returns a result value using the </a:t>
            </a:r>
            <a:r>
              <a:rPr lang="en">
                <a:latin typeface="Courier New"/>
                <a:ea typeface="Courier New"/>
                <a:cs typeface="Courier New"/>
                <a:sym typeface="Courier New"/>
              </a:rPr>
              <a:t>return</a:t>
            </a:r>
            <a:r>
              <a:rPr lang="en"/>
              <a:t> command</a:t>
            </a:r>
            <a:endParaRPr/>
          </a:p>
          <a:p>
            <a:pPr indent="-342900" lvl="0" marL="457200" rtl="0" algn="l">
              <a:spcBef>
                <a:spcPts val="0"/>
              </a:spcBef>
              <a:spcAft>
                <a:spcPts val="0"/>
              </a:spcAft>
              <a:buSzPts val="1800"/>
              <a:buChar char="●"/>
            </a:pPr>
            <a:r>
              <a:rPr lang="en"/>
              <a:t>Function instructions are indented as a block</a:t>
            </a:r>
            <a:endParaRPr/>
          </a:p>
        </p:txBody>
      </p:sp>
      <p:sp>
        <p:nvSpPr>
          <p:cNvPr id="121" name="Google Shape;121;p20"/>
          <p:cNvSpPr txBox="1"/>
          <p:nvPr/>
        </p:nvSpPr>
        <p:spPr>
          <a:xfrm>
            <a:off x="469200" y="1072950"/>
            <a:ext cx="4497600" cy="22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highlight>
                  <a:schemeClr val="lt1"/>
                </a:highlight>
                <a:latin typeface="Courier New"/>
                <a:ea typeface="Courier New"/>
                <a:cs typeface="Courier New"/>
                <a:sym typeface="Courier New"/>
              </a:rPr>
              <a:t>def</a:t>
            </a:r>
            <a:r>
              <a:rPr lang="en">
                <a:solidFill>
                  <a:schemeClr val="dk1"/>
                </a:solidFill>
                <a:highlight>
                  <a:schemeClr val="lt1"/>
                </a:highlight>
                <a:latin typeface="Courier New"/>
                <a:ea typeface="Courier New"/>
                <a:cs typeface="Courier New"/>
                <a:sym typeface="Courier New"/>
              </a:rPr>
              <a:t> calculate_area(radius):</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    pi = </a:t>
            </a:r>
            <a:r>
              <a:rPr lang="en">
                <a:solidFill>
                  <a:srgbClr val="0000FF"/>
                </a:solidFill>
                <a:highlight>
                  <a:schemeClr val="lt1"/>
                </a:highlight>
                <a:latin typeface="Courier New"/>
                <a:ea typeface="Courier New"/>
                <a:cs typeface="Courier New"/>
                <a:sym typeface="Courier New"/>
              </a:rPr>
              <a:t>3.1415</a:t>
            </a:r>
            <a:endParaRPr>
              <a:solidFill>
                <a:srgbClr val="0000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    answer = pi * (radius ** </a:t>
            </a:r>
            <a:r>
              <a:rPr lang="en">
                <a:solidFill>
                  <a:srgbClr val="0000FF"/>
                </a:solidFill>
                <a:highlight>
                  <a:schemeClr val="lt1"/>
                </a:highlight>
                <a:latin typeface="Courier New"/>
                <a:ea typeface="Courier New"/>
                <a:cs typeface="Courier New"/>
                <a:sym typeface="Courier New"/>
              </a:rPr>
              <a:t>2</a:t>
            </a:r>
            <a:r>
              <a:rPr lang="en">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    </a:t>
            </a:r>
            <a:r>
              <a:rPr b="1" lang="en">
                <a:solidFill>
                  <a:srgbClr val="0000FF"/>
                </a:solidFill>
                <a:highlight>
                  <a:schemeClr val="lt1"/>
                </a:highlight>
                <a:latin typeface="Courier New"/>
                <a:ea typeface="Courier New"/>
                <a:cs typeface="Courier New"/>
                <a:sym typeface="Courier New"/>
              </a:rPr>
              <a:t>return</a:t>
            </a:r>
            <a:r>
              <a:rPr lang="en">
                <a:solidFill>
                  <a:schemeClr val="dk1"/>
                </a:solidFill>
                <a:highlight>
                  <a:schemeClr val="lt1"/>
                </a:highlight>
                <a:latin typeface="Courier New"/>
                <a:ea typeface="Courier New"/>
                <a:cs typeface="Courier New"/>
                <a:sym typeface="Courier New"/>
              </a:rPr>
              <a:t> answer</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print(</a:t>
            </a:r>
            <a:r>
              <a:rPr b="1" lang="en">
                <a:solidFill>
                  <a:srgbClr val="008080"/>
                </a:solidFill>
                <a:highlight>
                  <a:schemeClr val="lt1"/>
                </a:highlight>
                <a:latin typeface="Courier New"/>
                <a:ea typeface="Courier New"/>
                <a:cs typeface="Courier New"/>
                <a:sym typeface="Courier New"/>
              </a:rPr>
              <a:t>"Enter a radius"</a:t>
            </a:r>
            <a:r>
              <a:rPr lang="en">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my_radius = int(</a:t>
            </a:r>
            <a:r>
              <a:rPr lang="en">
                <a:solidFill>
                  <a:srgbClr val="000080"/>
                </a:solidFill>
                <a:highlight>
                  <a:schemeClr val="lt1"/>
                </a:highlight>
                <a:latin typeface="Courier New"/>
                <a:ea typeface="Courier New"/>
                <a:cs typeface="Courier New"/>
                <a:sym typeface="Courier New"/>
              </a:rPr>
              <a:t>input</a:t>
            </a:r>
            <a:r>
              <a:rPr lang="en">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area = calculate_area(my_radius)</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1"/>
                </a:highlight>
                <a:latin typeface="Courier New"/>
                <a:ea typeface="Courier New"/>
                <a:cs typeface="Courier New"/>
                <a:sym typeface="Courier New"/>
              </a:rPr>
              <a:t>print(</a:t>
            </a:r>
            <a:r>
              <a:rPr b="1" lang="en">
                <a:solidFill>
                  <a:srgbClr val="008080"/>
                </a:solidFill>
                <a:highlight>
                  <a:schemeClr val="lt1"/>
                </a:highlight>
                <a:latin typeface="Courier New"/>
                <a:ea typeface="Courier New"/>
                <a:cs typeface="Courier New"/>
                <a:sym typeface="Courier New"/>
              </a:rPr>
              <a:t>"The area of the circle is”</a:t>
            </a:r>
            <a:r>
              <a:rPr lang="en">
                <a:solidFill>
                  <a:schemeClr val="dk1"/>
                </a:solidFill>
                <a:highlight>
                  <a:schemeClr val="lt1"/>
                </a:highlight>
                <a:latin typeface="Courier New"/>
                <a:ea typeface="Courier New"/>
                <a:cs typeface="Courier New"/>
                <a:sym typeface="Courier New"/>
              </a:rPr>
              <a:t>, area)</a:t>
            </a:r>
            <a:endParaRPr>
              <a:solidFill>
                <a:srgbClr val="000080"/>
              </a:solidFill>
              <a:highlight>
                <a:srgbClr val="FFFFFF"/>
              </a:highlight>
              <a:latin typeface="Courier New"/>
              <a:ea typeface="Courier New"/>
              <a:cs typeface="Courier New"/>
              <a:sym typeface="Courier New"/>
            </a:endParaRPr>
          </a:p>
        </p:txBody>
      </p:sp>
      <p:sp>
        <p:nvSpPr>
          <p:cNvPr id="122" name="Google Shape;122;p20"/>
          <p:cNvSpPr/>
          <p:nvPr/>
        </p:nvSpPr>
        <p:spPr>
          <a:xfrm>
            <a:off x="5073338" y="1162750"/>
            <a:ext cx="175500" cy="833400"/>
          </a:xfrm>
          <a:prstGeom prst="rightBrace">
            <a:avLst>
              <a:gd fmla="val 8333" name="adj1"/>
              <a:gd fmla="val 50000" name="adj2"/>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0"/>
          <p:cNvCxnSpPr/>
          <p:nvPr/>
        </p:nvCxnSpPr>
        <p:spPr>
          <a:xfrm rot="10800000">
            <a:off x="3937100" y="2818500"/>
            <a:ext cx="1338000" cy="0"/>
          </a:xfrm>
          <a:prstGeom prst="straightConnector1">
            <a:avLst/>
          </a:prstGeom>
          <a:noFill/>
          <a:ln cap="flat" cmpd="sng" w="19050">
            <a:solidFill>
              <a:srgbClr val="FF9900"/>
            </a:solidFill>
            <a:prstDash val="solid"/>
            <a:round/>
            <a:headEnd len="med" w="med" type="none"/>
            <a:tailEnd len="med" w="med" type="triangle"/>
          </a:ln>
        </p:spPr>
      </p:cxnSp>
      <p:sp>
        <p:nvSpPr>
          <p:cNvPr id="124" name="Google Shape;124;p20"/>
          <p:cNvSpPr txBox="1"/>
          <p:nvPr>
            <p:ph idx="1" type="body"/>
          </p:nvPr>
        </p:nvSpPr>
        <p:spPr>
          <a:xfrm>
            <a:off x="5323325" y="1423450"/>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9900"/>
                </a:solidFill>
              </a:rPr>
              <a:t>Function defined here</a:t>
            </a:r>
            <a:endParaRPr>
              <a:solidFill>
                <a:srgbClr val="FF9900"/>
              </a:solidFill>
            </a:endParaRPr>
          </a:p>
        </p:txBody>
      </p:sp>
      <p:sp>
        <p:nvSpPr>
          <p:cNvPr id="125" name="Google Shape;125;p20"/>
          <p:cNvSpPr txBox="1"/>
          <p:nvPr>
            <p:ph idx="1" type="body"/>
          </p:nvPr>
        </p:nvSpPr>
        <p:spPr>
          <a:xfrm>
            <a:off x="5355375" y="2532138"/>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9900"/>
                </a:solidFill>
              </a:rPr>
              <a:t>Function called here</a:t>
            </a:r>
            <a:endParaRPr>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p:nvPr/>
        </p:nvSpPr>
        <p:spPr>
          <a:xfrm>
            <a:off x="1149650" y="2039425"/>
            <a:ext cx="3862200" cy="1667400"/>
          </a:xfrm>
          <a:prstGeom prst="flowChartAlternateProcess">
            <a:avLst/>
          </a:prstGeom>
          <a:solidFill>
            <a:schemeClr val="lt2"/>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calculate_area</a:t>
            </a:r>
            <a:endParaRPr sz="2400"/>
          </a:p>
        </p:txBody>
      </p:sp>
      <p:sp>
        <p:nvSpPr>
          <p:cNvPr id="131" name="Google Shape;131;p21"/>
          <p:cNvSpPr txBox="1"/>
          <p:nvPr>
            <p:ph idx="1" type="body"/>
          </p:nvPr>
        </p:nvSpPr>
        <p:spPr>
          <a:xfrm>
            <a:off x="1737425" y="1182225"/>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radius</a:t>
            </a:r>
            <a:endParaRPr/>
          </a:p>
        </p:txBody>
      </p:sp>
      <p:sp>
        <p:nvSpPr>
          <p:cNvPr id="132" name="Google Shape;132;p21"/>
          <p:cNvSpPr txBox="1"/>
          <p:nvPr>
            <p:ph idx="1" type="body"/>
          </p:nvPr>
        </p:nvSpPr>
        <p:spPr>
          <a:xfrm>
            <a:off x="1674725" y="4184900"/>
            <a:ext cx="24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Result value</a:t>
            </a:r>
            <a:endParaRPr/>
          </a:p>
        </p:txBody>
      </p:sp>
      <p:sp>
        <p:nvSpPr>
          <p:cNvPr id="133" name="Google Shape;133;p21"/>
          <p:cNvSpPr/>
          <p:nvPr/>
        </p:nvSpPr>
        <p:spPr>
          <a:xfrm>
            <a:off x="1864375" y="1666975"/>
            <a:ext cx="307200" cy="4386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2171575" y="3628925"/>
            <a:ext cx="307200" cy="4386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result_value = calculate_area(radius)</a:t>
            </a:r>
            <a:endParaRPr>
              <a:solidFill>
                <a:srgbClr val="FF99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