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bae326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bae326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7bae3264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7bae3264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7bae3264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7bae3264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7bae3264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7bae3264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7bae3264c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7bae3264c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Substitution_ciph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Exercises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Dictionaries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 the letters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 program which asks the user for a string and counts how many time each character appears in it.</a:t>
            </a:r>
            <a:endParaRPr/>
          </a:p>
          <a:p>
            <a:pPr indent="0" lvl="0" marL="0" rtl="0" algn="l">
              <a:spcBef>
                <a:spcPts val="1600"/>
              </a:spcBef>
              <a:spcAft>
                <a:spcPts val="1600"/>
              </a:spcAft>
              <a:buNone/>
            </a:pPr>
            <a:r>
              <a:rPr b="1" lang="en"/>
              <a:t>Hint</a:t>
            </a:r>
            <a:r>
              <a:rPr lang="en"/>
              <a:t>: create a dictionary using letters as keys, and keep the count of each letter as a value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 the words</a:t>
            </a:r>
            <a:endParaRPr/>
          </a:p>
        </p:txBody>
      </p:sp>
      <p:sp>
        <p:nvSpPr>
          <p:cNvPr id="67" name="Google Shape;67;p15"/>
          <p:cNvSpPr txBox="1"/>
          <p:nvPr>
            <p:ph idx="1" type="body"/>
          </p:nvPr>
        </p:nvSpPr>
        <p:spPr>
          <a:xfrm>
            <a:off x="311700" y="1152475"/>
            <a:ext cx="8520600" cy="35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 program, which analyses given text and prints for each word of the text the number of its occurrences in the text.</a:t>
            </a:r>
            <a:endParaRPr/>
          </a:p>
          <a:p>
            <a:pPr indent="0" lvl="0" marL="0" rtl="0" algn="l">
              <a:spcBef>
                <a:spcPts val="1600"/>
              </a:spcBef>
              <a:spcAft>
                <a:spcPts val="0"/>
              </a:spcAft>
              <a:buNone/>
            </a:pPr>
            <a:r>
              <a:rPr b="1" lang="en"/>
              <a:t>Example</a:t>
            </a:r>
            <a:r>
              <a:rPr lang="en"/>
              <a:t>: </a:t>
            </a:r>
            <a:endParaRPr/>
          </a:p>
          <a:p>
            <a:pPr indent="0" lvl="0" marL="0" rtl="0" algn="l">
              <a:spcBef>
                <a:spcPts val="1600"/>
              </a:spcBef>
              <a:spcAft>
                <a:spcPts val="0"/>
              </a:spcAft>
              <a:buNone/>
            </a:pPr>
            <a:r>
              <a:rPr b="1" lang="en" sz="1400"/>
              <a:t>Input</a:t>
            </a:r>
            <a:r>
              <a:rPr lang="en" sz="1400"/>
              <a:t>: “I like cats. Cats are so cool. I can't stop talking about cats.”</a:t>
            </a:r>
            <a:endParaRPr sz="1400"/>
          </a:p>
          <a:p>
            <a:pPr indent="0" lvl="0" marL="0" rtl="0" algn="l">
              <a:lnSpc>
                <a:spcPct val="100000"/>
              </a:lnSpc>
              <a:spcBef>
                <a:spcPts val="1600"/>
              </a:spcBef>
              <a:spcAft>
                <a:spcPts val="0"/>
              </a:spcAft>
              <a:buNone/>
            </a:pPr>
            <a:r>
              <a:rPr b="1" lang="en" sz="1400"/>
              <a:t>Output</a:t>
            </a:r>
            <a:r>
              <a:rPr lang="en" sz="1400"/>
              <a:t>:  i : 2, like : 1,  cats : 3, are : 1, so : 1, cool : 1, can't : 1, stop : 1, talking : 1, about : 1</a:t>
            </a:r>
            <a:endParaRPr sz="1400"/>
          </a:p>
          <a:p>
            <a:pPr indent="0" lvl="0" marL="0" rtl="0" algn="l">
              <a:lnSpc>
                <a:spcPct val="100000"/>
              </a:lnSpc>
              <a:spcBef>
                <a:spcPts val="1600"/>
              </a:spcBef>
              <a:spcAft>
                <a:spcPts val="0"/>
              </a:spcAft>
              <a:buNone/>
            </a:pPr>
            <a:r>
              <a:rPr b="1" lang="en"/>
              <a:t>Hints:</a:t>
            </a:r>
            <a:endParaRPr b="1"/>
          </a:p>
          <a:p>
            <a:pPr indent="-342900" lvl="0" marL="457200" rtl="0" algn="l">
              <a:lnSpc>
                <a:spcPct val="100000"/>
              </a:lnSpc>
              <a:spcBef>
                <a:spcPts val="1600"/>
              </a:spcBef>
              <a:spcAft>
                <a:spcPts val="0"/>
              </a:spcAft>
              <a:buSzPts val="1800"/>
              <a:buChar char="●"/>
            </a:pPr>
            <a:r>
              <a:rPr lang="en"/>
              <a:t>“Cats” and “cats” - is the same word </a:t>
            </a:r>
            <a:endParaRPr/>
          </a:p>
          <a:p>
            <a:pPr indent="-342900" lvl="0" marL="457200" rtl="0" algn="l">
              <a:lnSpc>
                <a:spcPct val="100000"/>
              </a:lnSpc>
              <a:spcBef>
                <a:spcPts val="0"/>
              </a:spcBef>
              <a:spcAft>
                <a:spcPts val="0"/>
              </a:spcAft>
              <a:buSzPts val="1800"/>
              <a:buChar char="●"/>
            </a:pPr>
            <a:r>
              <a:rPr lang="en"/>
              <a:t>Use </a:t>
            </a:r>
            <a:r>
              <a:rPr b="1" lang="en"/>
              <a:t>split()</a:t>
            </a:r>
            <a:r>
              <a:rPr lang="en"/>
              <a:t> method of string to split the text into words by spaces</a:t>
            </a:r>
            <a:endParaRPr/>
          </a:p>
          <a:p>
            <a:pPr indent="-342900" lvl="0" marL="457200" rtl="0" algn="l">
              <a:lnSpc>
                <a:spcPct val="100000"/>
              </a:lnSpc>
              <a:spcBef>
                <a:spcPts val="0"/>
              </a:spcBef>
              <a:spcAft>
                <a:spcPts val="0"/>
              </a:spcAft>
              <a:buSzPts val="1800"/>
              <a:buChar char="●"/>
            </a:pPr>
            <a:r>
              <a:rPr lang="en"/>
              <a:t>Use </a:t>
            </a:r>
            <a:r>
              <a:rPr b="1" lang="en"/>
              <a:t>strip() </a:t>
            </a:r>
            <a:r>
              <a:rPr lang="en"/>
              <a:t>method of the word to cut punctuation symbols of a word:</a:t>
            </a:r>
            <a:endParaRPr/>
          </a:p>
          <a:p>
            <a:pPr indent="0" lvl="0" marL="457200" rtl="0" algn="l">
              <a:lnSpc>
                <a:spcPct val="100000"/>
              </a:lnSpc>
              <a:spcBef>
                <a:spcPts val="1600"/>
              </a:spcBef>
              <a:spcAft>
                <a:spcPts val="1600"/>
              </a:spcAft>
              <a:buNone/>
            </a:pPr>
            <a:r>
              <a:t/>
            </a:r>
            <a:endParaRPr/>
          </a:p>
        </p:txBody>
      </p:sp>
      <p:sp>
        <p:nvSpPr>
          <p:cNvPr id="68" name="Google Shape;68;p15"/>
          <p:cNvSpPr txBox="1"/>
          <p:nvPr/>
        </p:nvSpPr>
        <p:spPr>
          <a:xfrm>
            <a:off x="803000" y="4715400"/>
            <a:ext cx="6568500" cy="42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008080"/>
                </a:solidFill>
                <a:highlight>
                  <a:srgbClr val="FFFFFF"/>
                </a:highlight>
                <a:latin typeface="Courier New"/>
                <a:ea typeface="Courier New"/>
                <a:cs typeface="Courier New"/>
                <a:sym typeface="Courier New"/>
              </a:rPr>
              <a:t>'Cats.'</a:t>
            </a:r>
            <a:r>
              <a:rPr lang="en" sz="1200">
                <a:solidFill>
                  <a:schemeClr val="dk1"/>
                </a:solidFill>
                <a:highlight>
                  <a:srgbClr val="FFFFFF"/>
                </a:highlight>
                <a:latin typeface="Courier New"/>
                <a:ea typeface="Courier New"/>
                <a:cs typeface="Courier New"/>
                <a:sym typeface="Courier New"/>
              </a:rPr>
              <a:t>.strip(</a:t>
            </a:r>
            <a:r>
              <a:rPr b="1" lang="en" sz="1200">
                <a:solidFill>
                  <a:srgbClr val="008080"/>
                </a:solidFill>
                <a:highlight>
                  <a:srgbClr val="FFFFFF"/>
                </a:highlight>
                <a:latin typeface="Courier New"/>
                <a:ea typeface="Courier New"/>
                <a:cs typeface="Courier New"/>
                <a:sym typeface="Courier New"/>
              </a:rPr>
              <a:t>'.'</a:t>
            </a:r>
            <a:r>
              <a:rPr lang="en" sz="1200">
                <a:solidFill>
                  <a:schemeClr val="dk1"/>
                </a:solidFill>
                <a:highlight>
                  <a:srgbClr val="FFFFFF"/>
                </a:highlight>
                <a:latin typeface="Courier New"/>
                <a:ea typeface="Courier New"/>
                <a:cs typeface="Courier New"/>
                <a:sym typeface="Courier New"/>
              </a:rPr>
              <a:t>) -&gt; </a:t>
            </a:r>
            <a:r>
              <a:rPr b="1" lang="en" sz="1200">
                <a:solidFill>
                  <a:srgbClr val="008080"/>
                </a:solidFill>
                <a:highlight>
                  <a:srgbClr val="FFFFFF"/>
                </a:highlight>
                <a:latin typeface="Courier New"/>
                <a:ea typeface="Courier New"/>
                <a:cs typeface="Courier New"/>
                <a:sym typeface="Courier New"/>
              </a:rPr>
              <a:t>'Cats'</a:t>
            </a:r>
            <a:endParaRPr sz="12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 the students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Write a program that takes as input a list of student grades. A student grade can be either A/B/C/D/F. The program should output the number of students having each grade.</a:t>
            </a:r>
            <a:endParaRPr/>
          </a:p>
          <a:p>
            <a:pPr indent="0" lvl="0" marL="0" rtl="0" algn="l">
              <a:spcBef>
                <a:spcPts val="1600"/>
              </a:spcBef>
              <a:spcAft>
                <a:spcPts val="0"/>
              </a:spcAft>
              <a:buClr>
                <a:schemeClr val="dk1"/>
              </a:buClr>
              <a:buSzPts val="1100"/>
              <a:buFont typeface="Arial"/>
              <a:buNone/>
            </a:pPr>
            <a:r>
              <a:rPr lang="en"/>
              <a:t>Example:</a:t>
            </a:r>
            <a:endParaRPr/>
          </a:p>
          <a:p>
            <a:pPr indent="0" lvl="0" marL="0" rtl="0" algn="l">
              <a:spcBef>
                <a:spcPts val="1600"/>
              </a:spcBef>
              <a:spcAft>
                <a:spcPts val="0"/>
              </a:spcAft>
              <a:buNone/>
            </a:pPr>
            <a:r>
              <a:rPr b="1" lang="en"/>
              <a:t>Input</a:t>
            </a:r>
            <a:r>
              <a:rPr lang="en"/>
              <a:t>: A, A, B, C, C, C, D, F, F</a:t>
            </a:r>
            <a:endParaRPr/>
          </a:p>
          <a:p>
            <a:pPr indent="0" lvl="0" marL="0" rtl="0" algn="l">
              <a:spcBef>
                <a:spcPts val="0"/>
              </a:spcBef>
              <a:spcAft>
                <a:spcPts val="0"/>
              </a:spcAft>
              <a:buClr>
                <a:schemeClr val="dk1"/>
              </a:buClr>
              <a:buSzPts val="1100"/>
              <a:buFont typeface="Arial"/>
              <a:buNone/>
            </a:pPr>
            <a:r>
              <a:rPr b="1" lang="en"/>
              <a:t>Output</a:t>
            </a:r>
            <a:r>
              <a:rPr lang="en"/>
              <a:t>:</a:t>
            </a:r>
            <a:endParaRPr/>
          </a:p>
          <a:p>
            <a:pPr indent="0" lvl="0" marL="0" rtl="0" algn="l">
              <a:spcBef>
                <a:spcPts val="0"/>
              </a:spcBef>
              <a:spcAft>
                <a:spcPts val="0"/>
              </a:spcAft>
              <a:buNone/>
            </a:pPr>
            <a:r>
              <a:rPr lang="en" sz="1600"/>
              <a:t>A: 2 Students</a:t>
            </a:r>
            <a:endParaRPr sz="1600"/>
          </a:p>
          <a:p>
            <a:pPr indent="0" lvl="0" marL="0" rtl="0" algn="l">
              <a:spcBef>
                <a:spcPts val="0"/>
              </a:spcBef>
              <a:spcAft>
                <a:spcPts val="0"/>
              </a:spcAft>
              <a:buNone/>
            </a:pPr>
            <a:r>
              <a:rPr lang="en" sz="1600"/>
              <a:t>B: 1 Student</a:t>
            </a:r>
            <a:endParaRPr sz="1600"/>
          </a:p>
          <a:p>
            <a:pPr indent="0" lvl="0" marL="0" rtl="0" algn="l">
              <a:spcBef>
                <a:spcPts val="0"/>
              </a:spcBef>
              <a:spcAft>
                <a:spcPts val="0"/>
              </a:spcAft>
              <a:buNone/>
            </a:pPr>
            <a:r>
              <a:rPr lang="en" sz="1600"/>
              <a:t>C: 3 Students</a:t>
            </a:r>
            <a:endParaRPr sz="1600"/>
          </a:p>
          <a:p>
            <a:pPr indent="0" lvl="0" marL="0" rtl="0" algn="l">
              <a:spcBef>
                <a:spcPts val="0"/>
              </a:spcBef>
              <a:spcAft>
                <a:spcPts val="0"/>
              </a:spcAft>
              <a:buNone/>
            </a:pPr>
            <a:r>
              <a:rPr lang="en" sz="1600"/>
              <a:t>D: 1 Student</a:t>
            </a:r>
            <a:endParaRPr sz="1600"/>
          </a:p>
          <a:p>
            <a:pPr indent="0" lvl="0" marL="0" rtl="0" algn="l">
              <a:spcBef>
                <a:spcPts val="0"/>
              </a:spcBef>
              <a:spcAft>
                <a:spcPts val="0"/>
              </a:spcAft>
              <a:buNone/>
            </a:pPr>
            <a:r>
              <a:rPr lang="en" sz="1600"/>
              <a:t>F: 2 Students</a:t>
            </a:r>
            <a:endParaRPr sz="1600"/>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Greeting bot</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Write a program that tells the user how to greet people in different languages. Your program should support English, German, Italian, French, and Portuguese</a:t>
            </a:r>
            <a:endParaRPr/>
          </a:p>
          <a:p>
            <a:pPr indent="0" lvl="0" marL="0" rtl="0" algn="l">
              <a:spcBef>
                <a:spcPts val="1600"/>
              </a:spcBef>
              <a:spcAft>
                <a:spcPts val="0"/>
              </a:spcAft>
              <a:buClr>
                <a:schemeClr val="dk1"/>
              </a:buClr>
              <a:buSzPts val="1100"/>
              <a:buFont typeface="Arial"/>
              <a:buNone/>
            </a:pPr>
            <a:r>
              <a:rPr lang="en"/>
              <a:t>Example:</a:t>
            </a:r>
            <a:endParaRPr/>
          </a:p>
          <a:p>
            <a:pPr indent="-298450" lvl="0" marL="457200" rtl="0" algn="l">
              <a:spcBef>
                <a:spcPts val="1600"/>
              </a:spcBef>
              <a:spcAft>
                <a:spcPts val="0"/>
              </a:spcAft>
              <a:buClr>
                <a:schemeClr val="dk1"/>
              </a:buClr>
              <a:buSzPts val="1100"/>
              <a:buChar char="●"/>
            </a:pPr>
            <a:r>
              <a:rPr lang="en"/>
              <a:t>program &gt; Which language?</a:t>
            </a:r>
            <a:endParaRPr/>
          </a:p>
          <a:p>
            <a:pPr indent="-298450" lvl="0" marL="457200" rtl="0" algn="l">
              <a:spcBef>
                <a:spcPts val="0"/>
              </a:spcBef>
              <a:spcAft>
                <a:spcPts val="0"/>
              </a:spcAft>
              <a:buClr>
                <a:schemeClr val="dk1"/>
              </a:buClr>
              <a:buSzPts val="1100"/>
              <a:buChar char="●"/>
            </a:pPr>
            <a:r>
              <a:rPr lang="en"/>
              <a:t>user &gt; English</a:t>
            </a:r>
            <a:endParaRPr/>
          </a:p>
          <a:p>
            <a:pPr indent="-298450" lvl="0" marL="457200" rtl="0" algn="l">
              <a:spcBef>
                <a:spcPts val="0"/>
              </a:spcBef>
              <a:spcAft>
                <a:spcPts val="0"/>
              </a:spcAft>
              <a:buClr>
                <a:schemeClr val="dk1"/>
              </a:buClr>
              <a:buSzPts val="1100"/>
              <a:buChar char="●"/>
            </a:pPr>
            <a:r>
              <a:rPr lang="en"/>
              <a:t>program &gt; Greeting: Hello</a:t>
            </a:r>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Substitution cipher</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Write the program which implements simple </a:t>
            </a:r>
            <a:r>
              <a:rPr lang="en" sz="1600" u="sng">
                <a:solidFill>
                  <a:schemeClr val="hlink"/>
                </a:solidFill>
                <a:hlinkClick r:id="rId3"/>
              </a:rPr>
              <a:t>substitution cipher</a:t>
            </a:r>
            <a:r>
              <a:rPr lang="en" sz="1600"/>
              <a:t>. It should take from user 3 strings: original allowed alphabet, </a:t>
            </a:r>
            <a:r>
              <a:rPr lang="en" sz="1600"/>
              <a:t>ciphertext</a:t>
            </a:r>
            <a:r>
              <a:rPr lang="en" sz="1600"/>
              <a:t> alphabet (length of those 2 should be the same) and text to encipher (any length, containing symbols from the original alphabet). The program should output enciphered text (all symbols of the original alphabet in the text are substituted by the appropriate symbols of the ciphertext alphabet - see example)</a:t>
            </a:r>
            <a:endParaRPr sz="1600"/>
          </a:p>
          <a:p>
            <a:pPr indent="0" lvl="0" marL="0" rtl="0" algn="l">
              <a:spcBef>
                <a:spcPts val="1600"/>
              </a:spcBef>
              <a:spcAft>
                <a:spcPts val="0"/>
              </a:spcAft>
              <a:buNone/>
            </a:pPr>
            <a:r>
              <a:rPr b="1" lang="en" sz="1600"/>
              <a:t>Example</a:t>
            </a:r>
            <a:r>
              <a:rPr lang="en" sz="1600"/>
              <a:t>: </a:t>
            </a:r>
            <a:endParaRPr sz="1600"/>
          </a:p>
          <a:p>
            <a:pPr indent="0" lvl="0" marL="0" rtl="0" algn="l">
              <a:spcBef>
                <a:spcPts val="1600"/>
              </a:spcBef>
              <a:spcAft>
                <a:spcPts val="0"/>
              </a:spcAft>
              <a:buNone/>
            </a:pPr>
            <a:r>
              <a:rPr b="1" lang="en" sz="1600"/>
              <a:t>Input</a:t>
            </a:r>
            <a:r>
              <a:rPr lang="en" sz="1600"/>
              <a:t>: </a:t>
            </a:r>
            <a:endParaRPr sz="1600"/>
          </a:p>
          <a:p>
            <a:pPr indent="0" lvl="0" marL="0" rtl="0" algn="l">
              <a:spcBef>
                <a:spcPts val="1600"/>
              </a:spcBef>
              <a:spcAft>
                <a:spcPts val="0"/>
              </a:spcAft>
              <a:buNone/>
            </a:pPr>
            <a:r>
              <a:rPr lang="en" sz="1600"/>
              <a:t>(original allowed alphabet): abcd</a:t>
            </a:r>
            <a:endParaRPr sz="1600"/>
          </a:p>
          <a:p>
            <a:pPr indent="0" lvl="0" marL="0" rtl="0" algn="l">
              <a:spcBef>
                <a:spcPts val="0"/>
              </a:spcBef>
              <a:spcAft>
                <a:spcPts val="0"/>
              </a:spcAft>
              <a:buNone/>
            </a:pPr>
            <a:r>
              <a:rPr lang="en" sz="1600"/>
              <a:t>(ciphertext alphabet): *d%#</a:t>
            </a:r>
            <a:endParaRPr sz="1600"/>
          </a:p>
          <a:p>
            <a:pPr indent="0" lvl="0" marL="0" rtl="0" algn="l">
              <a:spcBef>
                <a:spcPts val="0"/>
              </a:spcBef>
              <a:spcAft>
                <a:spcPts val="0"/>
              </a:spcAft>
              <a:buNone/>
            </a:pPr>
            <a:r>
              <a:rPr lang="en" sz="1600"/>
              <a:t>(text to encipher): abacabadaba</a:t>
            </a:r>
            <a:endParaRPr sz="1600"/>
          </a:p>
        </p:txBody>
      </p:sp>
      <p:sp>
        <p:nvSpPr>
          <p:cNvPr id="87" name="Google Shape;87;p18"/>
          <p:cNvSpPr txBox="1"/>
          <p:nvPr>
            <p:ph idx="1" type="body"/>
          </p:nvPr>
        </p:nvSpPr>
        <p:spPr>
          <a:xfrm>
            <a:off x="5191725" y="3144025"/>
            <a:ext cx="3226800" cy="15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Output: </a:t>
            </a:r>
            <a:endParaRPr b="1"/>
          </a:p>
          <a:p>
            <a:pPr indent="0" lvl="0" marL="0" rtl="0" algn="l">
              <a:spcBef>
                <a:spcPts val="1600"/>
              </a:spcBef>
              <a:spcAft>
                <a:spcPts val="1600"/>
              </a:spcAft>
              <a:buNone/>
            </a:pPr>
            <a:r>
              <a:rPr lang="en"/>
              <a:t>*d*%*d*#*d*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