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90" autoAdjust="0"/>
  </p:normalViewPr>
  <p:slideViewPr>
    <p:cSldViewPr>
      <p:cViewPr varScale="1">
        <p:scale>
          <a:sx n="71" d="100"/>
          <a:sy n="71" d="100"/>
        </p:scale>
        <p:origin x="-4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4C71EC6-210F-42DE-9C53-41977AD35B3D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2.goodfon.com/original/1920x1280/b/e8/art-bitva-soldat-oruzhi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712968" cy="158417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dirty="0" smtClean="0"/>
              <a:t>Военные аспекты международного права</a:t>
            </a:r>
            <a:endParaRPr lang="ru-RU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730462" y="564847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Работу выполнил студент 3И группы: Сапронов Руслан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3064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fad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12776"/>
            <a:ext cx="7772400" cy="373380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ru-RU" sz="2400" dirty="0"/>
              <a:t>Война – это организованная вооруженная борьба между самостоятельными независимыми суверенными государствами. Если между ними идут боевые действия, а состояние войны при этом не объявляется, то это международный вооруженный конфликт. Конфликт является немеждународным, когда на территории какого-либо государства происходит столкновение между правительственными войсками и оппозиционными организованными вооруженными группами, находящимися под ответственным командованием и контролирующими часть </a:t>
            </a:r>
            <a:r>
              <a:rPr lang="ru-RU" sz="2400" dirty="0" smtClean="0"/>
              <a:t>территории</a:t>
            </a:r>
            <a:r>
              <a:rPr lang="ru-RU" sz="2400" dirty="0"/>
              <a:t>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663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Определение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362058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404664"/>
            <a:ext cx="7772400" cy="373380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ru-RU" sz="2400" dirty="0"/>
              <a:t>Основными документами международного гуманитарного права являются четыре Женевских конвенции от 12 августа 1949 г. и два Дополнительных протокола к ним 1977 г. • I Женевская конвенция об улучшении участи раненых и больных в действующих армиях от 12 августа 1949 г.; • II Женевская конвенция об улучшении участи раненых, больных и лиц, потерпевших кораблекрушение, из состава вооруженных сил на море от 12 августа 1949 г.; • III Женевская конвенция об обращении с военнопленными от 12 августа 1949 г.; • IV Женевская конвенция о защите гражданского населения во время войны от 12 августа 1949г.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029656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404664"/>
            <a:ext cx="7772400" cy="373380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ru-RU" sz="2400" dirty="0"/>
              <a:t>В 1977 г. положения этих конвенций были расширены двумя дополнительными протоколами: В 1977 г. положения этих конвенций были расширены двумя дополнительными протоколами: • Дополнительный протокол к Женевским конвенциям от 12 августа 1949 г., касающийся защиты жертв международных вооруженных конфликтов (Протокол I) от 8 июня 1977 г.; • Дополнительный протокол к Женевским конвенциям от 12 августа 1949 г., касающийся защиты жертв вооруженных конфликтов немеждународного характера (Протокол II) от 8 июня 1977 г.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678811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/>
              <a:t>Ограничения ведения боевых действии</a:t>
            </a:r>
            <a:endParaRPr lang="ru-RU" sz="28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907704" y="1412776"/>
            <a:ext cx="53285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Основные типы ограничений ведения боевых действий в международном гуманитарном праве 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63588" y="2777408"/>
            <a:ext cx="2088232" cy="2952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Ограничение по лицам:</a:t>
            </a:r>
          </a:p>
          <a:p>
            <a:pPr algn="ctr"/>
            <a:r>
              <a:rPr lang="ru-RU" sz="1600" dirty="0" smtClean="0"/>
              <a:t>Гражданское население пользуется общей защитой от опасностей возникающих в связи с военными операциями</a:t>
            </a:r>
            <a:endParaRPr lang="ru-RU" sz="16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47864" y="2760966"/>
            <a:ext cx="2700300" cy="2952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Ограничения по средствам и методам ведения военных действий:</a:t>
            </a:r>
          </a:p>
          <a:p>
            <a:pPr algn="ctr"/>
            <a:r>
              <a:rPr lang="ru-RU" sz="1600" dirty="0" smtClean="0"/>
              <a:t>Запрещается использовать оружие или методы ведения боевых действий, способные причинить излишний вред </a:t>
            </a:r>
            <a:endParaRPr lang="ru-RU" sz="16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372200" y="2755740"/>
            <a:ext cx="2088232" cy="2952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Ограничение по объектам:</a:t>
            </a:r>
          </a:p>
          <a:p>
            <a:pPr algn="ctr"/>
            <a:r>
              <a:rPr lang="ru-RU" sz="1600" dirty="0" smtClean="0"/>
              <a:t>Нападения должны бать строго</a:t>
            </a:r>
          </a:p>
          <a:p>
            <a:pPr algn="ctr"/>
            <a:r>
              <a:rPr lang="ru-RU" sz="1600" dirty="0" smtClean="0"/>
              <a:t>Ограничены военными объектами</a:t>
            </a:r>
            <a:endParaRPr lang="ru-RU" sz="1600" dirty="0"/>
          </a:p>
        </p:txBody>
      </p:sp>
      <p:sp>
        <p:nvSpPr>
          <p:cNvPr id="8" name="Стрелка вниз 7"/>
          <p:cNvSpPr/>
          <p:nvPr/>
        </p:nvSpPr>
        <p:spPr>
          <a:xfrm rot="19837193">
            <a:off x="6485984" y="2272358"/>
            <a:ext cx="426033" cy="575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 rot="1655556">
            <a:off x="2165504" y="2273917"/>
            <a:ext cx="426033" cy="575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4484997" y="2280402"/>
            <a:ext cx="426033" cy="575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6674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Участники военных действий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dirty="0" smtClean="0"/>
              <a:t>Участники </a:t>
            </a:r>
            <a:r>
              <a:rPr lang="ru-RU" dirty="0"/>
              <a:t>военных действий Комбатанты (воюющие) – лица входящие в состав вооруженных сил страны, принимающих непосредственное участие в международном вооруженном конфликте (за исключением медицинского и духовного </a:t>
            </a:r>
            <a:r>
              <a:rPr lang="ru-RU" dirty="0" smtClean="0"/>
              <a:t>персонала)</a:t>
            </a:r>
          </a:p>
          <a:p>
            <a:pPr marL="68580" indent="0">
              <a:buNone/>
            </a:pPr>
            <a:r>
              <a:rPr lang="ru-RU" dirty="0"/>
              <a:t>	</a:t>
            </a:r>
            <a:endParaRPr lang="ru-RU" dirty="0" smtClean="0"/>
          </a:p>
          <a:p>
            <a:pPr marL="68580" indent="0">
              <a:buNone/>
            </a:pPr>
            <a:r>
              <a:rPr lang="ru-RU" dirty="0" smtClean="0"/>
              <a:t>Участники </a:t>
            </a:r>
            <a:r>
              <a:rPr lang="ru-RU" dirty="0"/>
              <a:t>военных действий Парламентёр – это лицо, которое получает полномочия от своего военного командования для ведения переговоров с военным командованием противника.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9264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Участники военных действий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dirty="0"/>
              <a:t>Участники военных действий Медицинский и духовный персонал - лица из состава военно-медицинской и духовной служб вооруженных сил отвечают за оказание помощи жертвам вооруженного конфликта и не принимают непосредственного участия в боевых действиях. Поэтому они не являются комбатантами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93435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Формы международной правовой ответственности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748679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Международное право предусматривает ответственность государств и отдельных лиц, нарушавших правила ведения войны.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5656" y="2132856"/>
            <a:ext cx="61926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/>
              <a:t>Формы международной правовой ответственности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99592" y="2852936"/>
            <a:ext cx="2016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Политическая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84168" y="2852936"/>
            <a:ext cx="2016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Материальная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3717032"/>
            <a:ext cx="345638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/>
              <a:t>Санкции:</a:t>
            </a:r>
          </a:p>
          <a:p>
            <a:pPr algn="ctr"/>
            <a:r>
              <a:rPr lang="ru-RU" sz="1400" dirty="0" smtClean="0"/>
              <a:t>Индивидуальные и коллективные принудительные меры, применяемые для предупреждения или в качестве ответной меры на совершенное международное правовое деяние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67110" y="3707505"/>
            <a:ext cx="345638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/>
              <a:t>Репарации:</a:t>
            </a:r>
          </a:p>
          <a:p>
            <a:pPr algn="ctr"/>
            <a:r>
              <a:rPr lang="ru-RU" sz="1600" dirty="0" smtClean="0"/>
              <a:t>Возмещение причиненного материального ущерба государством- агрессором натурой или деньгами</a:t>
            </a:r>
            <a:endParaRPr lang="ru-RU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99592" y="5236622"/>
            <a:ext cx="345638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/>
              <a:t>Сатисфакция:</a:t>
            </a:r>
          </a:p>
          <a:p>
            <a:pPr algn="ctr"/>
            <a:r>
              <a:rPr lang="ru-RU" sz="1400" dirty="0" smtClean="0"/>
              <a:t>Предоставление удовлетворения пострадавшему государству (выражение сожаления, публичное извинение, наказание виновных, оказание особых почестей)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59651" y="5229200"/>
            <a:ext cx="345638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/>
              <a:t>Реституции:</a:t>
            </a:r>
          </a:p>
          <a:p>
            <a:pPr algn="ctr"/>
            <a:r>
              <a:rPr lang="ru-RU" sz="1400" dirty="0" smtClean="0"/>
              <a:t>Возврат в виде имущества, неправомерно изъятого  и вывезенного воюющим государством с территории противника</a:t>
            </a:r>
            <a:endParaRPr lang="ru-RU" sz="14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915816" y="2564904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6" idx="1"/>
          </p:cNvCxnSpPr>
          <p:nvPr/>
        </p:nvCxnSpPr>
        <p:spPr>
          <a:xfrm>
            <a:off x="5364088" y="2564904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8123494" y="321297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8" idx="3"/>
          </p:cNvCxnSpPr>
          <p:nvPr/>
        </p:nvCxnSpPr>
        <p:spPr>
          <a:xfrm>
            <a:off x="8123494" y="4391581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0" idx="3"/>
          </p:cNvCxnSpPr>
          <p:nvPr/>
        </p:nvCxnSpPr>
        <p:spPr>
          <a:xfrm>
            <a:off x="8116035" y="5913276"/>
            <a:ext cx="223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8339518" y="3212976"/>
            <a:ext cx="0" cy="270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83568" y="3212976"/>
            <a:ext cx="0" cy="270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5" idx="1"/>
          </p:cNvCxnSpPr>
          <p:nvPr/>
        </p:nvCxnSpPr>
        <p:spPr>
          <a:xfrm flipH="1">
            <a:off x="683568" y="321297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1"/>
          </p:cNvCxnSpPr>
          <p:nvPr/>
        </p:nvCxnSpPr>
        <p:spPr>
          <a:xfrm flipH="1">
            <a:off x="683568" y="440110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9" idx="1"/>
          </p:cNvCxnSpPr>
          <p:nvPr/>
        </p:nvCxnSpPr>
        <p:spPr>
          <a:xfrm flipH="1" flipV="1">
            <a:off x="683568" y="5913276"/>
            <a:ext cx="216024" cy="7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455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672" y="2636912"/>
            <a:ext cx="5976664" cy="86409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4800" b="1" dirty="0" smtClean="0"/>
              <a:t>Спасибо за внимание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474969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TM01859862[[fn=Поп-музыка]]</Template>
  <TotalTime>47</TotalTime>
  <Words>493</Words>
  <Application>Microsoft Office PowerPoint</Application>
  <PresentationFormat>Экран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Urban Pop</vt:lpstr>
      <vt:lpstr>Военные аспекты международного права</vt:lpstr>
      <vt:lpstr>Презентация PowerPoint</vt:lpstr>
      <vt:lpstr>Презентация PowerPoint</vt:lpstr>
      <vt:lpstr>Презентация PowerPoint</vt:lpstr>
      <vt:lpstr>Ограничения ведения боевых действии</vt:lpstr>
      <vt:lpstr>Участники военных действий</vt:lpstr>
      <vt:lpstr>Участники военных действий</vt:lpstr>
      <vt:lpstr>Формы международной правовой ответственности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Военные аспекты международного права</dc:title>
  <dc:creator>Ruslan</dc:creator>
  <cp:lastModifiedBy>Ruslan</cp:lastModifiedBy>
  <cp:revision>6</cp:revision>
  <dcterms:created xsi:type="dcterms:W3CDTF">2017-10-01T09:45:58Z</dcterms:created>
  <dcterms:modified xsi:type="dcterms:W3CDTF">2017-10-01T10:44:15Z</dcterms:modified>
</cp:coreProperties>
</file>