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4" r:id="rId8"/>
    <p:sldId id="268" r:id="rId9"/>
    <p:sldId id="269" r:id="rId10"/>
    <p:sldId id="270" r:id="rId11"/>
    <p:sldId id="271" r:id="rId12"/>
    <p:sldId id="272" r:id="rId13"/>
    <p:sldId id="275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EF7FE89-54B6-4733-9E7A-43F12A733242}">
          <p14:sldIdLst>
            <p14:sldId id="256"/>
            <p14:sldId id="257"/>
            <p14:sldId id="258"/>
            <p14:sldId id="265"/>
            <p14:sldId id="266"/>
            <p14:sldId id="267"/>
            <p14:sldId id="264"/>
            <p14:sldId id="268"/>
            <p14:sldId id="269"/>
            <p14:sldId id="270"/>
            <p14:sldId id="271"/>
            <p14:sldId id="272"/>
            <p14:sldId id="275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073-148B-4C0C-8BC4-F9720F290895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40794D8-2E82-4785-83D3-9B441C51EB6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2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073-148B-4C0C-8BC4-F9720F290895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94D8-2E82-4785-83D3-9B441C51EB6C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41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073-148B-4C0C-8BC4-F9720F290895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94D8-2E82-4785-83D3-9B441C51EB6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1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073-148B-4C0C-8BC4-F9720F290895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94D8-2E82-4785-83D3-9B441C51EB6C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073-148B-4C0C-8BC4-F9720F290895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94D8-2E82-4785-83D3-9B441C51EB6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46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073-148B-4C0C-8BC4-F9720F290895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94D8-2E82-4785-83D3-9B441C51EB6C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99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073-148B-4C0C-8BC4-F9720F290895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94D8-2E82-4785-83D3-9B441C51EB6C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7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073-148B-4C0C-8BC4-F9720F290895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94D8-2E82-4785-83D3-9B441C51EB6C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54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073-148B-4C0C-8BC4-F9720F290895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94D8-2E82-4785-83D3-9B441C51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28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9073-148B-4C0C-8BC4-F9720F290895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94D8-2E82-4785-83D3-9B441C51EB6C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60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039073-148B-4C0C-8BC4-F9720F290895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94D8-2E82-4785-83D3-9B441C51EB6C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0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9073-148B-4C0C-8BC4-F9720F290895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40794D8-2E82-4785-83D3-9B441C51EB6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21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2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58E40-EEE9-4084-A180-82B7CB127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Ресурсы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08F737-4EE6-4493-BB98-105418DEF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3и группы</a:t>
            </a:r>
          </a:p>
          <a:p>
            <a:r>
              <a:rPr lang="ru-RU" dirty="0"/>
              <a:t>Сапронов </a:t>
            </a:r>
            <a:r>
              <a:rPr lang="ru-RU" dirty="0" err="1"/>
              <a:t>руслан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84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17D06-8003-495D-97E8-0B38B25E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Процессы закупок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C8DA74-04BB-4C3C-AD41-9AABF3E5A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Планирование закупок по контракту</a:t>
            </a:r>
            <a:r>
              <a:rPr lang="ru-RU" dirty="0"/>
              <a:t> — процесс, в результате которого формируется документация по закупкам, устанавливающая принципы деятельности по закупкам (обеспечению проекта), детализирующая процесс закупок по времени, затратам, исполнителям, поставщикам, контрактам, стадиям проекта и видам ресурсов.</a:t>
            </a:r>
          </a:p>
          <a:p>
            <a:pPr marL="0" indent="0" algn="just">
              <a:buNone/>
            </a:pPr>
            <a:r>
              <a:rPr lang="ru-RU" b="1" dirty="0"/>
              <a:t>Предварительная оценка возможностей закупок</a:t>
            </a:r>
            <a:r>
              <a:rPr lang="ru-RU" dirty="0"/>
              <a:t> — оценка опыта, производственных показателей (в ретроспективе), возможностей, ресурсов и текущей загруженности работой потенциальных поставщиков.</a:t>
            </a:r>
          </a:p>
          <a:p>
            <a:pPr marL="0" indent="0" algn="just">
              <a:buNone/>
            </a:pPr>
            <a:r>
              <a:rPr lang="ru-RU" b="1" dirty="0"/>
              <a:t>Рассмотрение стоимости закупок</a:t>
            </a:r>
            <a:r>
              <a:rPr lang="ru-RU" dirty="0"/>
              <a:t> — рассмотрение заказчиком подхода к цене, его реалистичности и разумности, прогнозирование влияния экономических факторов на затраты и риски в отношении стоимости проекта.</a:t>
            </a:r>
          </a:p>
        </p:txBody>
      </p:sp>
      <p:sp>
        <p:nvSpPr>
          <p:cNvPr id="4" name="Управляющая кнопка: &quot;В конец&quot;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7C65BF4-8BBB-4F7F-8386-89982395DBEC}"/>
              </a:ext>
            </a:extLst>
          </p:cNvPr>
          <p:cNvSpPr/>
          <p:nvPr/>
        </p:nvSpPr>
        <p:spPr>
          <a:xfrm>
            <a:off x="11409528" y="191069"/>
            <a:ext cx="627797" cy="327546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&quot;В начало&quot;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7859695-D626-44BA-B429-B447E6C56291}"/>
              </a:ext>
            </a:extLst>
          </p:cNvPr>
          <p:cNvSpPr/>
          <p:nvPr/>
        </p:nvSpPr>
        <p:spPr>
          <a:xfrm>
            <a:off x="10194877" y="191069"/>
            <a:ext cx="614150" cy="32754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&quot;На главную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4CD30B3-DE4C-41A5-B3E4-142752B15A17}"/>
              </a:ext>
            </a:extLst>
          </p:cNvPr>
          <p:cNvSpPr/>
          <p:nvPr/>
        </p:nvSpPr>
        <p:spPr>
          <a:xfrm>
            <a:off x="10809027" y="191069"/>
            <a:ext cx="600501" cy="32754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751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4DD3E-D9AA-494B-92D2-94C0F42F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dirty="0"/>
              <a:t>Важнейшие моменты управления ресурсами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139BFA-0EB4-40C5-B2D1-544FFC421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 основе управления ресурсами проекта лежит тщательное планирование, являющееся важнейшим процессом определения потребностей в ресурсах, поставок ресурсов, закупок ресурсов, а также благоразумное распределение уже закупленных ресурсов.</a:t>
            </a:r>
          </a:p>
          <a:p>
            <a:pPr algn="just"/>
            <a:r>
              <a:rPr lang="ru-RU" dirty="0"/>
              <a:t>Выделяют два типа ресурсов: </a:t>
            </a:r>
            <a:r>
              <a:rPr lang="ru-RU" b="1" dirty="0"/>
              <a:t>невоспроизводимые</a:t>
            </a:r>
            <a:r>
              <a:rPr lang="ru-RU" dirty="0"/>
              <a:t>, складируемые, накапливаемые ресурсы и </a:t>
            </a:r>
            <a:r>
              <a:rPr lang="ru-RU" b="1" dirty="0"/>
              <a:t>воспроизводимые</a:t>
            </a:r>
            <a:r>
              <a:rPr lang="ru-RU" dirty="0"/>
              <a:t>, не складируемые, не накапливаемые ресурсы.</a:t>
            </a:r>
          </a:p>
          <a:p>
            <a:pPr algn="just"/>
            <a:r>
              <a:rPr lang="ru-RU" dirty="0"/>
              <a:t>Различают </a:t>
            </a:r>
            <a:r>
              <a:rPr lang="ru-RU" b="1" dirty="0"/>
              <a:t>материально-технические</a:t>
            </a:r>
            <a:r>
              <a:rPr lang="ru-RU" dirty="0"/>
              <a:t> ресурсы и </a:t>
            </a:r>
            <a:r>
              <a:rPr lang="ru-RU" b="1" dirty="0"/>
              <a:t>трудовые</a:t>
            </a:r>
            <a:r>
              <a:rPr lang="ru-RU" dirty="0"/>
              <a:t> ресурсы.</a:t>
            </a:r>
          </a:p>
          <a:p>
            <a:pPr algn="just"/>
            <a:endParaRPr lang="ru-RU" dirty="0"/>
          </a:p>
        </p:txBody>
      </p:sp>
      <p:sp>
        <p:nvSpPr>
          <p:cNvPr id="4" name="Управляющая кнопка: &quot;В конец&quot;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C8BB373-0C87-47C6-A17A-1DA9F68AE955}"/>
              </a:ext>
            </a:extLst>
          </p:cNvPr>
          <p:cNvSpPr/>
          <p:nvPr/>
        </p:nvSpPr>
        <p:spPr>
          <a:xfrm>
            <a:off x="11409528" y="191069"/>
            <a:ext cx="627797" cy="327546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&quot;В начало&quot;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0A11E56-A6A5-49F4-96A0-B7FBBC3B0960}"/>
              </a:ext>
            </a:extLst>
          </p:cNvPr>
          <p:cNvSpPr/>
          <p:nvPr/>
        </p:nvSpPr>
        <p:spPr>
          <a:xfrm>
            <a:off x="10194877" y="191069"/>
            <a:ext cx="614150" cy="32754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&quot;На главную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53F7448-59C5-4D27-8C4B-DA4A4AB38C23}"/>
              </a:ext>
            </a:extLst>
          </p:cNvPr>
          <p:cNvSpPr/>
          <p:nvPr/>
        </p:nvSpPr>
        <p:spPr>
          <a:xfrm>
            <a:off x="10809027" y="191069"/>
            <a:ext cx="600501" cy="32754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814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00FFA-6C01-492B-BCDD-E591F0D5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Важнейшие моменты управления ресурсами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65086-A627-4302-A4C1-C61E7D58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 рамках управления ресурсами проекта потребности в ресурсах описываются в виде функции потребности, а доступность ресурсов функцией доступности.</a:t>
            </a:r>
          </a:p>
          <a:p>
            <a:r>
              <a:rPr lang="ru-RU" dirty="0"/>
              <a:t>Основными задачами управления ресурсами являются оптимальное управление ресурсами и управление материально-техническим обеспечением — управление закупками, управление снабжением, управление запасами, управление поставками и управление распределением ресурсов.</a:t>
            </a:r>
          </a:p>
          <a:p>
            <a:r>
              <a:rPr lang="ru-RU" dirty="0"/>
              <a:t>Наиболее сложным процессом в управлении ресурсами считается управление закупками, поэтому наибольшее внимание в научной литературе уделено именно процессу закупок.</a:t>
            </a:r>
          </a:p>
          <a:p>
            <a:endParaRPr lang="ru-RU" dirty="0"/>
          </a:p>
        </p:txBody>
      </p:sp>
      <p:sp>
        <p:nvSpPr>
          <p:cNvPr id="4" name="Управляющая кнопка: &quot;В конец&quot;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AF9C410-D146-41F5-A09B-3CA9E1112A1C}"/>
              </a:ext>
            </a:extLst>
          </p:cNvPr>
          <p:cNvSpPr/>
          <p:nvPr/>
        </p:nvSpPr>
        <p:spPr>
          <a:xfrm>
            <a:off x="11409528" y="191069"/>
            <a:ext cx="627797" cy="327546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&quot;В начало&quot;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D02E915-8604-46AB-B4AC-055374699940}"/>
              </a:ext>
            </a:extLst>
          </p:cNvPr>
          <p:cNvSpPr/>
          <p:nvPr/>
        </p:nvSpPr>
        <p:spPr>
          <a:xfrm>
            <a:off x="10194877" y="191069"/>
            <a:ext cx="614150" cy="32754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&quot;На главную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3025272-B20E-4088-AA03-990CB8A2A740}"/>
              </a:ext>
            </a:extLst>
          </p:cNvPr>
          <p:cNvSpPr/>
          <p:nvPr/>
        </p:nvSpPr>
        <p:spPr>
          <a:xfrm>
            <a:off x="10809027" y="191069"/>
            <a:ext cx="600501" cy="32754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721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9E28F-9202-4290-B9E8-8A910E5C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A2A383-2792-4491-BA2C-B32A2FC72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36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165FF-5D79-4EF2-9103-FF7C91CC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Литературные источники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675E66-D0C4-41E2-987D-AB7DE70C8B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679211"/>
            <a:ext cx="9603275" cy="21236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</a:rPr>
              <a:t>Управление проектами / И. И. Мазур, В. Д. Шапиро, Н. Г.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E2E2E"/>
                </a:solidFill>
                <a:effectLst/>
              </a:rPr>
              <a:t>Ольдерогге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</a:rPr>
              <a:t>, А. В. Полковников — М.: Омега-Л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</a:rPr>
              <a:t>Управление проектами. Справочник для профессионалов / И.И. Мазур, В.Д. Шапиро, Н.Г.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E2E2E"/>
                </a:solidFill>
                <a:effectLst/>
              </a:rPr>
              <a:t>Ольдерогге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</a:rPr>
              <a:t>, А.В. Полковников и др. — М.: Омега-Л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E2E2E"/>
                </a:solidFill>
                <a:effectLst/>
              </a:rPr>
              <a:t>Управление проектом. Основы проектного управления: учебник / кол. Авт.; под ред. проф. М.А. Разу. — М.: КНОРУС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Управляющая кнопка: &quot;В конец&quot;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B070670-9301-4C89-ABB7-4D9CEF8FF4F0}"/>
              </a:ext>
            </a:extLst>
          </p:cNvPr>
          <p:cNvSpPr/>
          <p:nvPr/>
        </p:nvSpPr>
        <p:spPr>
          <a:xfrm>
            <a:off x="11409528" y="191069"/>
            <a:ext cx="627797" cy="327546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&quot;В начало&quot;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106BFA1-0C40-4C4C-BFF5-4A1ACDDB5B8A}"/>
              </a:ext>
            </a:extLst>
          </p:cNvPr>
          <p:cNvSpPr/>
          <p:nvPr/>
        </p:nvSpPr>
        <p:spPr>
          <a:xfrm>
            <a:off x="10194877" y="191069"/>
            <a:ext cx="614150" cy="32754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&quot;На главную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9670FA4-096B-4AEB-9F43-50D8F8F91C0D}"/>
              </a:ext>
            </a:extLst>
          </p:cNvPr>
          <p:cNvSpPr/>
          <p:nvPr/>
        </p:nvSpPr>
        <p:spPr>
          <a:xfrm>
            <a:off x="10809027" y="191069"/>
            <a:ext cx="600501" cy="32754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926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2D5C7-2FBC-4D19-8521-9B0B42F0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Интернет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0AD19-CE01-4475-9EE4-762A2924F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https://good-tips.pro/index.php/business-and-finance/investment/</a:t>
            </a:r>
            <a:r>
              <a:rPr lang="ru-RU" dirty="0"/>
              <a:t>виды-ресурсов,-функции-и-задачи-управления-ресурсами-проекта</a:t>
            </a:r>
          </a:p>
        </p:txBody>
      </p:sp>
      <p:sp>
        <p:nvSpPr>
          <p:cNvPr id="4" name="Управляющая кнопка: &quot;В конец&quot;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2FEF112-519A-4746-B08C-BB5C52B6FCB2}"/>
              </a:ext>
            </a:extLst>
          </p:cNvPr>
          <p:cNvSpPr/>
          <p:nvPr/>
        </p:nvSpPr>
        <p:spPr>
          <a:xfrm>
            <a:off x="11409528" y="191069"/>
            <a:ext cx="627797" cy="327546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&quot;В начало&quot;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162059C-4968-46DE-890A-C3480EE6ED8E}"/>
              </a:ext>
            </a:extLst>
          </p:cNvPr>
          <p:cNvSpPr/>
          <p:nvPr/>
        </p:nvSpPr>
        <p:spPr>
          <a:xfrm>
            <a:off x="10194877" y="191069"/>
            <a:ext cx="614150" cy="32754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&quot;На главную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2090003-FDEC-4B56-B97A-99DFBA70DB09}"/>
              </a:ext>
            </a:extLst>
          </p:cNvPr>
          <p:cNvSpPr/>
          <p:nvPr/>
        </p:nvSpPr>
        <p:spPr>
          <a:xfrm>
            <a:off x="10809027" y="191069"/>
            <a:ext cx="600501" cy="32754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443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18263-0B88-4E7A-82A2-BA65C51B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BB382D-0945-408C-ADC0-4A98266D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hlinkClick r:id="rId2" action="ppaction://hlinksldjump"/>
              </a:rPr>
              <a:t>Определение</a:t>
            </a:r>
            <a:endParaRPr lang="ru-RU" dirty="0"/>
          </a:p>
          <a:p>
            <a:r>
              <a:rPr lang="ru-RU" dirty="0">
                <a:hlinkClick r:id="rId3" action="ppaction://hlinksldjump"/>
              </a:rPr>
              <a:t>Виды ресурсов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Структура материально-технического обеспечения проектов</a:t>
            </a:r>
            <a:endParaRPr lang="ru-RU" dirty="0"/>
          </a:p>
          <a:p>
            <a:r>
              <a:rPr lang="ru-RU" dirty="0">
                <a:hlinkClick r:id="rId5" action="ppaction://hlinksldjump"/>
              </a:rPr>
              <a:t>Структурная модель процессов управления ресурсами</a:t>
            </a:r>
            <a:endParaRPr lang="ru-RU" dirty="0"/>
          </a:p>
          <a:p>
            <a:r>
              <a:rPr lang="ru-RU" dirty="0">
                <a:hlinkClick r:id="rId6" action="ppaction://hlinksldjump"/>
              </a:rPr>
              <a:t>Закупки ресурсов</a:t>
            </a:r>
            <a:endParaRPr lang="ru-RU" dirty="0"/>
          </a:p>
          <a:p>
            <a:r>
              <a:rPr lang="ru-RU" dirty="0">
                <a:hlinkClick r:id="rId7" action="ppaction://hlinksldjump"/>
              </a:rPr>
              <a:t>Процессы закупок</a:t>
            </a:r>
            <a:endParaRPr lang="ru-RU" dirty="0"/>
          </a:p>
          <a:p>
            <a:r>
              <a:rPr lang="ru-RU" dirty="0">
                <a:hlinkClick r:id="rId8" action="ppaction://hlinksldjump"/>
              </a:rPr>
              <a:t>Важнейшие моменты управления ресурсами</a:t>
            </a:r>
            <a:endParaRPr lang="ru-RU" dirty="0"/>
          </a:p>
          <a:p>
            <a:r>
              <a:rPr lang="ru-RU" dirty="0">
                <a:hlinkClick r:id="rId9" action="ppaction://hlinksldjump"/>
              </a:rPr>
              <a:t>Источники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Управляющая кнопка: &quot;В конец&quot;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B2D9036-B7F3-4D6A-996A-F7E42EA50E76}"/>
              </a:ext>
            </a:extLst>
          </p:cNvPr>
          <p:cNvSpPr/>
          <p:nvPr/>
        </p:nvSpPr>
        <p:spPr>
          <a:xfrm>
            <a:off x="11409528" y="191069"/>
            <a:ext cx="627797" cy="327546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&quot;В начало&quot;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DB0B832-F75D-46D8-8A1B-38587F5C1CE5}"/>
              </a:ext>
            </a:extLst>
          </p:cNvPr>
          <p:cNvSpPr/>
          <p:nvPr/>
        </p:nvSpPr>
        <p:spPr>
          <a:xfrm>
            <a:off x="10194877" y="191069"/>
            <a:ext cx="614150" cy="32754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&quot;На главную&quot; 5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6CFBA710-2173-4427-BF8F-BD1685208665}"/>
              </a:ext>
            </a:extLst>
          </p:cNvPr>
          <p:cNvSpPr/>
          <p:nvPr/>
        </p:nvSpPr>
        <p:spPr>
          <a:xfrm>
            <a:off x="10809027" y="191069"/>
            <a:ext cx="600501" cy="32754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52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D1F80-4BEB-46BD-8876-417F736B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E81E2-6896-4F85-B09C-846C4D9B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i="1" dirty="0"/>
              <a:t>Управление ресурсами </a:t>
            </a:r>
            <a:r>
              <a:rPr lang="ru-RU" dirty="0"/>
              <a:t>— одна из главных подсистем управления проектом. Включает процессы планирования, закупок, поставок, распределения, учета и контроля ресурсов, обычно трудовых и материально-технических. </a:t>
            </a:r>
          </a:p>
        </p:txBody>
      </p:sp>
      <p:sp>
        <p:nvSpPr>
          <p:cNvPr id="7" name="Управляющая кнопка: &quot;В конец&quot;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DC65078-4AE8-4712-B8DE-568FFB3DFA40}"/>
              </a:ext>
            </a:extLst>
          </p:cNvPr>
          <p:cNvSpPr/>
          <p:nvPr/>
        </p:nvSpPr>
        <p:spPr>
          <a:xfrm>
            <a:off x="11409528" y="191069"/>
            <a:ext cx="627797" cy="327546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 начало&quot;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87775C9-C67A-497F-B758-F38410625BB2}"/>
              </a:ext>
            </a:extLst>
          </p:cNvPr>
          <p:cNvSpPr/>
          <p:nvPr/>
        </p:nvSpPr>
        <p:spPr>
          <a:xfrm>
            <a:off x="10194877" y="191069"/>
            <a:ext cx="614150" cy="32754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На главную&quot;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BDF8454-5862-4F6E-A35E-6EF934F86B56}"/>
              </a:ext>
            </a:extLst>
          </p:cNvPr>
          <p:cNvSpPr/>
          <p:nvPr/>
        </p:nvSpPr>
        <p:spPr>
          <a:xfrm>
            <a:off x="10809027" y="191069"/>
            <a:ext cx="600501" cy="32754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823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618C8-3010-4A2E-A3E0-4782701A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ресурсов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E26A6E-B183-4007-8271-976AB05A5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b="1" dirty="0"/>
              <a:t>Природные ресурсы</a:t>
            </a:r>
            <a:r>
              <a:rPr lang="ru-RU" dirty="0"/>
              <a:t> — ресурсы земли, вод, атмосферы, космоса;</a:t>
            </a:r>
          </a:p>
          <a:p>
            <a:pPr algn="just"/>
            <a:r>
              <a:rPr lang="ru-RU" b="1" dirty="0"/>
              <a:t>Средства производства</a:t>
            </a:r>
            <a:r>
              <a:rPr lang="ru-RU" dirty="0"/>
              <a:t> — производственные мощности, предметы труда и др.;</a:t>
            </a:r>
          </a:p>
          <a:p>
            <a:pPr algn="just"/>
            <a:r>
              <a:rPr lang="ru-RU" b="1" dirty="0"/>
              <a:t>Трудовые ресурсы</a:t>
            </a:r>
            <a:r>
              <a:rPr lang="ru-RU" dirty="0"/>
              <a:t> (делятся по группам);</a:t>
            </a:r>
          </a:p>
          <a:p>
            <a:pPr algn="just"/>
            <a:r>
              <a:rPr lang="ru-RU" b="1" dirty="0"/>
              <a:t>Ресурсы конечных «потребительских» благ</a:t>
            </a:r>
            <a:r>
              <a:rPr lang="ru-RU" dirty="0"/>
              <a:t> — непроизводственные «мощности», продукты для личного и общественного потребления;</a:t>
            </a:r>
          </a:p>
          <a:p>
            <a:pPr algn="just"/>
            <a:r>
              <a:rPr lang="ru-RU" b="1" dirty="0"/>
              <a:t> Информационные ресурсы</a:t>
            </a:r>
            <a:r>
              <a:rPr lang="ru-RU" dirty="0"/>
              <a:t> — научный потенциал, культура и просвещение;</a:t>
            </a:r>
          </a:p>
          <a:p>
            <a:pPr algn="just"/>
            <a:r>
              <a:rPr lang="ru-RU" b="1" dirty="0"/>
              <a:t>Финансовые ресурсы</a:t>
            </a:r>
            <a:r>
              <a:rPr lang="ru-RU" dirty="0"/>
              <a:t> — капитальные вложения, кредитные ресурсы и др.;</a:t>
            </a:r>
          </a:p>
          <a:p>
            <a:pPr algn="just"/>
            <a:r>
              <a:rPr lang="ru-RU" b="1" dirty="0"/>
              <a:t>Внешние ресурсы</a:t>
            </a:r>
            <a:r>
              <a:rPr lang="ru-RU" dirty="0"/>
              <a:t> — валютные резервы, внешнеторговые связи и т.п.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Управляющая кнопка: &quot;В конец&quot;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055693F-C516-41A2-8E04-55509FF27DE9}"/>
              </a:ext>
            </a:extLst>
          </p:cNvPr>
          <p:cNvSpPr/>
          <p:nvPr/>
        </p:nvSpPr>
        <p:spPr>
          <a:xfrm>
            <a:off x="11409528" y="191069"/>
            <a:ext cx="627797" cy="327546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 начало&quot;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C98BA01-B8B3-4721-B0FC-8E7CFC8E732D}"/>
              </a:ext>
            </a:extLst>
          </p:cNvPr>
          <p:cNvSpPr/>
          <p:nvPr/>
        </p:nvSpPr>
        <p:spPr>
          <a:xfrm>
            <a:off x="10194877" y="191069"/>
            <a:ext cx="614150" cy="32754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На главную&quot;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DCF9248-79EA-44C6-BF00-F7CCDB3E0526}"/>
              </a:ext>
            </a:extLst>
          </p:cNvPr>
          <p:cNvSpPr/>
          <p:nvPr/>
        </p:nvSpPr>
        <p:spPr>
          <a:xfrm>
            <a:off x="10809027" y="191069"/>
            <a:ext cx="600501" cy="32754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921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82669-FEA5-4E1A-B1AE-8926FE4C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материально-технического обеспечения проектов</a:t>
            </a:r>
          </a:p>
        </p:txBody>
      </p:sp>
      <p:pic>
        <p:nvPicPr>
          <p:cNvPr id="3074" name="Picture 2" descr="https://good-tips.pro/images/Articles/structura_mts.png">
            <a:extLst>
              <a:ext uri="{FF2B5EF4-FFF2-40B4-BE49-F238E27FC236}">
                <a16:creationId xmlns:a16="http://schemas.microsoft.com/office/drawing/2014/main" id="{FADA8799-F34C-4686-B169-1A00F4753C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1"/>
          <a:stretch/>
        </p:blipFill>
        <p:spPr bwMode="auto">
          <a:xfrm>
            <a:off x="1451579" y="1956247"/>
            <a:ext cx="9603275" cy="42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Управляющая кнопка: &quot;В конец&quot;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13856DF-EEEF-4285-9C77-AA712E2411D4}"/>
              </a:ext>
            </a:extLst>
          </p:cNvPr>
          <p:cNvSpPr/>
          <p:nvPr/>
        </p:nvSpPr>
        <p:spPr>
          <a:xfrm>
            <a:off x="11409528" y="191069"/>
            <a:ext cx="627797" cy="327546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 начало&quot;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A4A1754-CCFB-429B-A11E-7826BED330F3}"/>
              </a:ext>
            </a:extLst>
          </p:cNvPr>
          <p:cNvSpPr/>
          <p:nvPr/>
        </p:nvSpPr>
        <p:spPr>
          <a:xfrm>
            <a:off x="10194877" y="191069"/>
            <a:ext cx="614150" cy="32754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На главную&quot;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955B618-0DAE-4437-B660-E65CB173FAF2}"/>
              </a:ext>
            </a:extLst>
          </p:cNvPr>
          <p:cNvSpPr/>
          <p:nvPr/>
        </p:nvSpPr>
        <p:spPr>
          <a:xfrm>
            <a:off x="10809027" y="191069"/>
            <a:ext cx="600501" cy="32754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660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A5226-773E-4880-B728-E7258421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Структурная модель процессов управления ресурсами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E5CEB6-FAC0-4FA1-B5D4-E3F06DAE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Управление ресурсами предусматривает ряд основных процессов, в том числе закупки, поставки, распределение ресурсов и управление запасами ресурсов. </a:t>
            </a:r>
          </a:p>
        </p:txBody>
      </p:sp>
      <p:pic>
        <p:nvPicPr>
          <p:cNvPr id="4098" name="Picture 2" descr="https://good-tips.pro/images/Articles/struktur_model.png">
            <a:extLst>
              <a:ext uri="{FF2B5EF4-FFF2-40B4-BE49-F238E27FC236}">
                <a16:creationId xmlns:a16="http://schemas.microsoft.com/office/drawing/2014/main" id="{5AAD4077-840D-4140-A89A-A831E63F4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3484515" y="3073403"/>
            <a:ext cx="5222970" cy="337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Управляющая кнопка: &quot;В конец&quot;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DCACE7E-2047-49FC-9750-05F51B2D379B}"/>
              </a:ext>
            </a:extLst>
          </p:cNvPr>
          <p:cNvSpPr/>
          <p:nvPr/>
        </p:nvSpPr>
        <p:spPr>
          <a:xfrm>
            <a:off x="11409528" y="191069"/>
            <a:ext cx="627797" cy="327546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В начало&quot;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B02AD82-9EBB-421B-9C3B-3C2497721376}"/>
              </a:ext>
            </a:extLst>
          </p:cNvPr>
          <p:cNvSpPr/>
          <p:nvPr/>
        </p:nvSpPr>
        <p:spPr>
          <a:xfrm>
            <a:off x="10194877" y="191069"/>
            <a:ext cx="614150" cy="32754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&quot;На главную&quot;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692918B-49C0-457B-80D2-76D049735E40}"/>
              </a:ext>
            </a:extLst>
          </p:cNvPr>
          <p:cNvSpPr/>
          <p:nvPr/>
        </p:nvSpPr>
        <p:spPr>
          <a:xfrm>
            <a:off x="10809027" y="191069"/>
            <a:ext cx="600501" cy="32754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63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3D274-DAA4-494B-BF51-620845D8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Закупки ресурсов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E24EA-27CC-41A4-9B2A-8570083D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704" y="1853754"/>
            <a:ext cx="9603275" cy="345061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/>
              <a:t>Закупки ресурсов</a:t>
            </a:r>
            <a:r>
              <a:rPr lang="ru-RU" dirty="0"/>
              <a:t> являются центральным элементом системы управления ресурсами. </a:t>
            </a:r>
          </a:p>
          <a:p>
            <a:pPr marL="0" indent="0" algn="just">
              <a:buNone/>
            </a:pPr>
            <a:r>
              <a:rPr lang="ru-RU" dirty="0"/>
              <a:t>Под закупками понимают мероприятия, направленные на обеспечение проектов ресурсами, т.е. имуществом (товарами), выполнением работ (услуг), передачей результатов интеллектуального творчества в связи с конкретным проектом. </a:t>
            </a:r>
          </a:p>
          <a:p>
            <a:pPr marL="0" indent="0" algn="just">
              <a:buNone/>
            </a:pPr>
            <a:r>
              <a:rPr lang="ru-RU" b="1" dirty="0"/>
              <a:t>Управление закупками</a:t>
            </a:r>
            <a:r>
              <a:rPr lang="ru-RU" dirty="0"/>
              <a:t>, материально-техническим обеспечением проекта — </a:t>
            </a:r>
            <a:r>
              <a:rPr lang="ru-RU" b="1" dirty="0"/>
              <a:t>подсистема управления проектом</a:t>
            </a:r>
            <a:r>
              <a:rPr lang="ru-RU" dirty="0"/>
              <a:t>, включающая процессы приобретения товаров, продукции и услуг по проекту от внешних организаций-поставщиков. Подсистема состоит из планирования материально-технического обеспечения, выбора поставщиков, заключения контрактов и их ведения, обеспечения поставок, завершения контрактов.</a:t>
            </a:r>
          </a:p>
        </p:txBody>
      </p:sp>
      <p:sp>
        <p:nvSpPr>
          <p:cNvPr id="7" name="Управляющая кнопка: &quot;В конец&quot;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AE69DCC-3AEA-4988-B884-33F2A6691932}"/>
              </a:ext>
            </a:extLst>
          </p:cNvPr>
          <p:cNvSpPr/>
          <p:nvPr/>
        </p:nvSpPr>
        <p:spPr>
          <a:xfrm>
            <a:off x="11409528" y="191069"/>
            <a:ext cx="627797" cy="327546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 начало&quot;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3C5CAF9-E3EA-437F-B530-67C96D2DBBBC}"/>
              </a:ext>
            </a:extLst>
          </p:cNvPr>
          <p:cNvSpPr/>
          <p:nvPr/>
        </p:nvSpPr>
        <p:spPr>
          <a:xfrm>
            <a:off x="10194877" y="191069"/>
            <a:ext cx="614150" cy="32754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На главную&quot;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C33C294-4FB1-4BCE-BB42-83D3871C066A}"/>
              </a:ext>
            </a:extLst>
          </p:cNvPr>
          <p:cNvSpPr/>
          <p:nvPr/>
        </p:nvSpPr>
        <p:spPr>
          <a:xfrm>
            <a:off x="10809027" y="191069"/>
            <a:ext cx="600501" cy="32754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273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EF416E-28E9-4F3E-9E42-EDC4EC84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Закупки ресурсов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C62799-0316-4064-A8AE-A6BAEBEE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b="1" dirty="0"/>
              <a:t>Управление поставками</a:t>
            </a:r>
            <a:r>
              <a:rPr lang="ru-RU" dirty="0"/>
              <a:t> выделяется в качестве самостоятельной подсистемы наряду с управлением закупками. Включает в себя: планирование поставок; организацию бухгалтерского учета; доставку, приемку и хранение товара; учет и контроль доставки.</a:t>
            </a:r>
          </a:p>
          <a:p>
            <a:pPr algn="just"/>
            <a:r>
              <a:rPr lang="ru-RU" b="1" dirty="0"/>
              <a:t>Планирование и организация закупок и поставок</a:t>
            </a:r>
            <a:r>
              <a:rPr lang="ru-RU" dirty="0"/>
              <a:t> — первый этап в управлении ресурсами проекта. Планирование и организация осуществляются на основе данных проектно-сметной документации в увязке с общим планом проекта и учитывают длительность цикла закупок и доставки ресурсов, состоят из этапов, включающих выбор поставщиков, размещение заказов и контроль за поставками.</a:t>
            </a:r>
          </a:p>
        </p:txBody>
      </p:sp>
      <p:sp>
        <p:nvSpPr>
          <p:cNvPr id="7" name="Управляющая кнопка: &quot;В конец&quot;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847F69A-A63B-4F8F-A6F4-39AB3F0C9298}"/>
              </a:ext>
            </a:extLst>
          </p:cNvPr>
          <p:cNvSpPr/>
          <p:nvPr/>
        </p:nvSpPr>
        <p:spPr>
          <a:xfrm>
            <a:off x="11409528" y="191069"/>
            <a:ext cx="627797" cy="327546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 начало&quot;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DC2D360-DFF3-4A73-B939-DF0C251BB9F6}"/>
              </a:ext>
            </a:extLst>
          </p:cNvPr>
          <p:cNvSpPr/>
          <p:nvPr/>
        </p:nvSpPr>
        <p:spPr>
          <a:xfrm>
            <a:off x="10194877" y="191069"/>
            <a:ext cx="614150" cy="32754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На главную&quot;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B706A7C-6E66-45CB-BBB7-1C5FC32AA1CC}"/>
              </a:ext>
            </a:extLst>
          </p:cNvPr>
          <p:cNvSpPr/>
          <p:nvPr/>
        </p:nvSpPr>
        <p:spPr>
          <a:xfrm>
            <a:off x="10809027" y="191069"/>
            <a:ext cx="600501" cy="32754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134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074D9-E135-4EC8-9CC7-A179CC85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Процессы закупок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673AED-C144-432C-8298-73F9539B8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dirty="0"/>
              <a:t>Процессы закупок </a:t>
            </a:r>
            <a:r>
              <a:rPr lang="ru-RU" dirty="0"/>
              <a:t>являются наиболее сложными в управлении ресурсами и требуют тщательной проработки.</a:t>
            </a:r>
          </a:p>
          <a:p>
            <a:pPr marL="0" indent="0" algn="just">
              <a:buNone/>
            </a:pPr>
            <a:r>
              <a:rPr lang="ru-RU" b="1" dirty="0"/>
              <a:t>Среда, влияющая на закупки</a:t>
            </a:r>
            <a:r>
              <a:rPr lang="ru-RU" dirty="0"/>
              <a:t> — сочетание внутренних и внешних сил как по отдельности, так и во взаимодействии друг с другом, которое способствует или препятствует достижению цели закупок. Эти силы могут быть связаны с бизнесом, проектом или обусловлены политическими, экономическими, технологическими или организационными обстоятельствами.</a:t>
            </a:r>
          </a:p>
          <a:p>
            <a:pPr marL="0" indent="0" algn="just">
              <a:buNone/>
            </a:pPr>
            <a:r>
              <a:rPr lang="ru-RU" b="1" dirty="0"/>
              <a:t>Стратегия закупок по проекту</a:t>
            </a:r>
            <a:r>
              <a:rPr lang="ru-RU" dirty="0"/>
              <a:t> — система методов, принципов взаимосвязи специфики закупок по конкретному проекту с окружающей средой проекта.</a:t>
            </a:r>
          </a:p>
        </p:txBody>
      </p:sp>
      <p:sp>
        <p:nvSpPr>
          <p:cNvPr id="7" name="Управляющая кнопка: &quot;В конец&quot;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6206DE7-449C-42A4-BE75-2FE2ECC09371}"/>
              </a:ext>
            </a:extLst>
          </p:cNvPr>
          <p:cNvSpPr/>
          <p:nvPr/>
        </p:nvSpPr>
        <p:spPr>
          <a:xfrm>
            <a:off x="11409528" y="191069"/>
            <a:ext cx="627797" cy="327546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 начало&quot;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E8FBD9B-3DE2-4F98-92A1-3D930FCAD2E1}"/>
              </a:ext>
            </a:extLst>
          </p:cNvPr>
          <p:cNvSpPr/>
          <p:nvPr/>
        </p:nvSpPr>
        <p:spPr>
          <a:xfrm>
            <a:off x="10194877" y="191069"/>
            <a:ext cx="614150" cy="327545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На главную&quot;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C9AE4F9-46E2-492A-AA5B-563898CE30B4}"/>
              </a:ext>
            </a:extLst>
          </p:cNvPr>
          <p:cNvSpPr/>
          <p:nvPr/>
        </p:nvSpPr>
        <p:spPr>
          <a:xfrm>
            <a:off x="10809027" y="191069"/>
            <a:ext cx="600501" cy="32754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822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124</TotalTime>
  <Words>108</Words>
  <Application>Microsoft Office PowerPoint</Application>
  <PresentationFormat>Широкоэкранный</PresentationFormat>
  <Paragraphs>55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Галерея</vt:lpstr>
      <vt:lpstr>Ресурсы проекта</vt:lpstr>
      <vt:lpstr>Содержание</vt:lpstr>
      <vt:lpstr>определение</vt:lpstr>
      <vt:lpstr>Виды ресурсов</vt:lpstr>
      <vt:lpstr>структура материально-технического обеспечения проектов</vt:lpstr>
      <vt:lpstr>Структурная модель процессов управления ресурсами</vt:lpstr>
      <vt:lpstr>Закупки ресурсов</vt:lpstr>
      <vt:lpstr>Закупки ресурсов</vt:lpstr>
      <vt:lpstr>Процессы закупок </vt:lpstr>
      <vt:lpstr>Процессы закупок </vt:lpstr>
      <vt:lpstr>Важнейшие моменты управления ресурсами </vt:lpstr>
      <vt:lpstr>Важнейшие моменты управления ресурсами </vt:lpstr>
      <vt:lpstr>Презентация PowerPoint</vt:lpstr>
      <vt:lpstr>Литературные источники</vt:lpstr>
      <vt:lpstr>Интернет 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Ресурсы проекта</dc:title>
  <dc:creator>ReDaX</dc:creator>
  <cp:lastModifiedBy>ReDaX</cp:lastModifiedBy>
  <cp:revision>7</cp:revision>
  <dcterms:created xsi:type="dcterms:W3CDTF">2018-03-29T09:30:35Z</dcterms:created>
  <dcterms:modified xsi:type="dcterms:W3CDTF">2018-04-05T07:00:35Z</dcterms:modified>
</cp:coreProperties>
</file>