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3" r:id="rId3"/>
    <p:sldId id="265" r:id="rId4"/>
    <p:sldId id="266" r:id="rId5"/>
    <p:sldId id="268" r:id="rId6"/>
    <p:sldId id="282" r:id="rId7"/>
    <p:sldId id="260" r:id="rId8"/>
    <p:sldId id="257" r:id="rId9"/>
    <p:sldId id="261" r:id="rId10"/>
    <p:sldId id="259" r:id="rId11"/>
    <p:sldId id="263" r:id="rId12"/>
    <p:sldId id="262" r:id="rId13"/>
    <p:sldId id="267" r:id="rId14"/>
    <p:sldId id="272" r:id="rId15"/>
    <p:sldId id="285" r:id="rId16"/>
    <p:sldId id="274" r:id="rId17"/>
    <p:sldId id="275" r:id="rId18"/>
    <p:sldId id="277" r:id="rId19"/>
    <p:sldId id="278" r:id="rId20"/>
    <p:sldId id="279" r:id="rId21"/>
    <p:sldId id="287" r:id="rId22"/>
    <p:sldId id="288" r:id="rId23"/>
    <p:sldId id="290" r:id="rId24"/>
    <p:sldId id="289" r:id="rId25"/>
    <p:sldId id="292" r:id="rId26"/>
    <p:sldId id="293" r:id="rId27"/>
    <p:sldId id="281" r:id="rId28"/>
    <p:sldId id="280" r:id="rId29"/>
    <p:sldId id="286" r:id="rId30"/>
    <p:sldId id="284" r:id="rId31"/>
    <p:sldId id="271" r:id="rId32"/>
    <p:sldId id="26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7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4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3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FD71-6E94-4A5C-AF8C-81999C10D52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s://requests.readthedocs.io/en/latest/user/quickstart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ewspaper.readthedocs.io/en/latest/" TargetMode="External"/><Relationship Id="rId4" Type="http://schemas.openxmlformats.org/officeDocument/2006/relationships/hyperlink" Target="https://selenium-python.readthedocs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6007" y="299258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Crawling Python Programming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6584" y="182880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Crawling 1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6584" y="2485508"/>
            <a:ext cx="3981796" cy="14547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Crawling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Requests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Beautiful Soup</a:t>
            </a:r>
          </a:p>
          <a:p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9006" y="182880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2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Selenium 1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9006" y="2485507"/>
            <a:ext cx="3981796" cy="14547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Exam – Beautiful Soup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Selenium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Selenium : </a:t>
            </a:r>
            <a:r>
              <a:rPr lang="en-US" altLang="ko-KR" dirty="0" err="1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find_element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584" y="408432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Selenium 2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584" y="4741028"/>
            <a:ext cx="3981796" cy="14547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Crawling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Requests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Beautiful Soup</a:t>
            </a:r>
          </a:p>
          <a:p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9006" y="408432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4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Crawling 2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9006" y="4741027"/>
            <a:ext cx="3981796" cy="14547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Exam – Crawling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Selenium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Selenium : </a:t>
            </a:r>
            <a:r>
              <a:rPr lang="en-US" altLang="ko-KR" dirty="0" err="1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find_element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1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02 -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개인 풀이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4500" y="691257"/>
            <a:ext cx="5880100" cy="55825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&lt;title&gt;The Dormouse's story&lt;/title&gt;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&lt;h1&gt;this is h1 area&lt;/h1&gt;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&lt;h2&gt;this is h2 area&lt;/h2&gt;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class="title"&gt;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&lt;b&gt;The Dormouse's story&lt;/b&gt;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Once upon a time there were three little sisters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id="link1"&gt;Elsie&lt;/a&gt;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id="link2"&gt;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data-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="link3"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tillie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class="brother" id="link3"&gt;Tillie&lt;/a&gt;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test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="http://example.com/test" class="brother" id="link4"&gt;TEST&lt;/a&gt;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class="story"&gt;story...&lt;/p&gt;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40500" y="1564820"/>
            <a:ext cx="5168900" cy="47089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'The Dormouse's story'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.head.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'this is h2 area'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.body.h2.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'Tillie'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'Elsie'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"http://example.com/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].strip())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id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“p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b &gt; a#link4"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'story...'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5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02 -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4500" y="691257"/>
            <a:ext cx="58801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&lt;title&gt;The Dormouse's story&lt;/title&gt;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&lt;h1&gt;this is h1 area&lt;/h1&gt;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&lt;h2&gt;this is h2 area&lt;/h2&gt;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class="title"&gt;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&lt;b&gt;The Dormouse's story&lt;/b&gt;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Once upon a time there were three little sisters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id="link1"&gt;Elsie&lt;/a&gt;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id="link2"&gt;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data-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="link3"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tillie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class="brother" id="link3"&gt;Tillie&lt;/a&gt;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test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="http://example.com/test" class="brother" id="link4"&gt;TEST&lt;/a&gt;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class="story"&gt;story...&lt;/p&gt;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""“</a:t>
            </a:r>
          </a:p>
          <a:p>
            <a:endParaRPr lang="en-US" altLang="ko-KR" sz="1200" b="0" dirty="0">
              <a:solidFill>
                <a:srgbClr val="CE9178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1429921"/>
            <a:ext cx="5168900" cy="52629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'The Dormouse's story'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p.title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'this is h2 area'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'h2'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'Tillie'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"a#link3"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'Elsie'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"a#link1"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"http://example.com/</a:t>
            </a:r>
            <a:r>
              <a:rPr lang="en-US" altLang="ko-KR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"a#link3"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속성을 사용하지 마시오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 &gt; b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'story...'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9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Request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과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7200" y="805746"/>
            <a:ext cx="6096000" cy="36009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path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찾는 방법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사이트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우상단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단추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도구더보기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개발자도구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좌상단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select an element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콘텐츠 클릭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script highlight 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우클릭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copy select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requests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안됨</a:t>
            </a:r>
            <a:endParaRPr lang="ko-KR" altLang="en-US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473865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2487" y="5132813"/>
            <a:ext cx="10944225" cy="721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Requests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는 보안 및 기타 상의 이유로 사이트를 막아놓는 경우가 있다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사람이 직접 사용하는 듯한 모션을 취함으로써 웹 페이지 코드를 가져올 수 있도록 한다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[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브라우저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크롬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접속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브라우저에서 내용을 가져온다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23498" y="1203966"/>
            <a:ext cx="1573213" cy="838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223499" y="2975156"/>
            <a:ext cx="1573213" cy="838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브라우저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72657" y="2970628"/>
            <a:ext cx="1573213" cy="838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클라이언트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꺾인 연결선 5"/>
          <p:cNvCxnSpPr>
            <a:stCxn id="13" idx="1"/>
            <a:endCxn id="15" idx="0"/>
          </p:cNvCxnSpPr>
          <p:nvPr/>
        </p:nvCxnSpPr>
        <p:spPr>
          <a:xfrm rot="10800000" flipV="1">
            <a:off x="7459264" y="1623418"/>
            <a:ext cx="2764234" cy="134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48049" y="1440678"/>
            <a:ext cx="1573213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Requests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stCxn id="13" idx="2"/>
            <a:endCxn id="14" idx="0"/>
          </p:cNvCxnSpPr>
          <p:nvPr/>
        </p:nvCxnSpPr>
        <p:spPr>
          <a:xfrm>
            <a:off x="11010105" y="2042872"/>
            <a:ext cx="1" cy="93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5" idx="3"/>
          </p:cNvCxnSpPr>
          <p:nvPr/>
        </p:nvCxnSpPr>
        <p:spPr>
          <a:xfrm flipH="1" flipV="1">
            <a:off x="8245870" y="3390081"/>
            <a:ext cx="1977629" cy="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620320" y="3449888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selenium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72657" y="805746"/>
            <a:ext cx="3677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requests(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프로그램적으로 서버에 요청 </a:t>
            </a:r>
            <a:endParaRPr lang="en-US" altLang="ko-KR" sz="1200" dirty="0" smtClean="0">
              <a:solidFill>
                <a:srgbClr val="6A99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브라우저를 사용하지 않음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71582" y="3975348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: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브라우저를 통해서 요청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8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55600" y="817751"/>
            <a:ext cx="6286500" cy="563231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실시간 사람이 하는 듯한 작업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검색할 키워드를 입력하세요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사용자의 동작을 정의하는 내용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로딩이후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element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찾기 때문에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time.sleep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통해 로딩이 완료되기 까지 대기 시간을 정의할 수 있다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잡기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'id'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s_attraction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div.more_view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7200" y="817751"/>
            <a:ext cx="5092700" cy="17543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html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코드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07200" y="291600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기본적인 순서도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7201" y="33694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Import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07200" y="41822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Crawling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7200" y="49950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Parsing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07200" y="58078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Output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35969" y="4182265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selenium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62871" y="4182265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requests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18600" y="5012114"/>
            <a:ext cx="1968500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beautifulSoup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62870" y="3369465"/>
            <a:ext cx="2801825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외장 모듈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18600" y="5841965"/>
            <a:ext cx="1968500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pandas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>
          <a:xfrm flipH="1">
            <a:off x="7569200" y="3759990"/>
            <a:ext cx="1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2"/>
            <a:endCxn id="13" idx="0"/>
          </p:cNvCxnSpPr>
          <p:nvPr/>
        </p:nvCxnSpPr>
        <p:spPr>
          <a:xfrm>
            <a:off x="7569200" y="4572790"/>
            <a:ext cx="0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2"/>
            <a:endCxn id="14" idx="0"/>
          </p:cNvCxnSpPr>
          <p:nvPr/>
        </p:nvCxnSpPr>
        <p:spPr>
          <a:xfrm>
            <a:off x="7569200" y="5385590"/>
            <a:ext cx="0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6" idx="2"/>
            <a:endCxn id="17" idx="0"/>
          </p:cNvCxnSpPr>
          <p:nvPr/>
        </p:nvCxnSpPr>
        <p:spPr>
          <a:xfrm>
            <a:off x="9277235" y="4538690"/>
            <a:ext cx="825615" cy="4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2"/>
            <a:endCxn id="17" idx="0"/>
          </p:cNvCxnSpPr>
          <p:nvPr/>
        </p:nvCxnSpPr>
        <p:spPr>
          <a:xfrm flipH="1">
            <a:off x="10102850" y="4538690"/>
            <a:ext cx="747483" cy="4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2"/>
            <a:endCxn id="20" idx="0"/>
          </p:cNvCxnSpPr>
          <p:nvPr/>
        </p:nvCxnSpPr>
        <p:spPr>
          <a:xfrm>
            <a:off x="10102850" y="5368539"/>
            <a:ext cx="0" cy="47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-</a:t>
            </a:r>
            <a:r>
              <a:rPr lang="en-US" altLang="ko-KR" b="1" dirty="0" smtClean="0"/>
              <a:t> 'https</a:t>
            </a:r>
            <a:r>
              <a:rPr lang="en-US" altLang="ko-KR" b="1" dirty="0"/>
              <a:t>://korean.visitkorea.or.kr' </a:t>
            </a:r>
            <a:r>
              <a:rPr lang="ko-KR" altLang="en-US" b="1" dirty="0" smtClean="0"/>
              <a:t>접속하고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특정 키워드로 접속하기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9189" y="581891"/>
            <a:ext cx="6096000" cy="58169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윈도우사이즈 세팅하기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set_window_size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강릉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입력창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잡기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inp_search_index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'body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div.search_index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div.form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button:nth-child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검사결과페이지로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이동한다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189" y="573000"/>
            <a:ext cx="6096000" cy="79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9189" y="1371599"/>
            <a:ext cx="6096000" cy="16791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9189" y="3059661"/>
            <a:ext cx="6096000" cy="33392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42386" y="573000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Import </a:t>
            </a:r>
            <a:r>
              <a:rPr lang="ko-KR" altLang="en-US" sz="1400" dirty="0" smtClean="0"/>
              <a:t>세팅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42384" y="1371599"/>
            <a:ext cx="341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 및 연결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화면 실행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2384" y="3059661"/>
            <a:ext cx="356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명령에 따라 자동화 제어 실행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84" y="1696464"/>
            <a:ext cx="4527579" cy="1230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15" y="3600514"/>
            <a:ext cx="3949374" cy="454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14" y="4167348"/>
            <a:ext cx="3973847" cy="13356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384" y="5598768"/>
            <a:ext cx="4752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-</a:t>
            </a:r>
            <a:r>
              <a:rPr lang="en-US" altLang="ko-KR" b="1" dirty="0" smtClean="0"/>
              <a:t> 'https</a:t>
            </a:r>
            <a:r>
              <a:rPr lang="en-US" altLang="ko-KR" b="1" dirty="0"/>
              <a:t>://korean.visitkorea.or.kr' </a:t>
            </a:r>
            <a:r>
              <a:rPr lang="ko-KR" altLang="en-US" b="1" dirty="0" smtClean="0"/>
              <a:t>접속하고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특정 키워드로 접속하기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0" y="693431"/>
            <a:ext cx="3706610" cy="11398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70" y="2239599"/>
            <a:ext cx="3706610" cy="10306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70" y="3676575"/>
            <a:ext cx="3706610" cy="166265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42065" y="693431"/>
            <a:ext cx="6096000" cy="41549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윈도우사이즈 세팅하기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set_window_size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강릉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입력창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잡기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inp_search_index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'body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div.search_index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div.form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button:nth-child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검사결과페이지로 이동한다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42065" y="5068020"/>
            <a:ext cx="60960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과 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driver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함수를 통해 원하는 페이지로 접근한 뒤 </a:t>
            </a:r>
            <a:r>
              <a:rPr lang="ko-KR" altLang="en-US" sz="14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42065" y="5488909"/>
            <a:ext cx="6096000" cy="938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페이지의 소스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코드르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가져온다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파싱을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시작한다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-</a:t>
            </a:r>
            <a:r>
              <a:rPr lang="en-US" altLang="ko-KR" b="1" dirty="0" smtClean="0"/>
              <a:t> 'https://korean.visitkorea.or.kr' – </a:t>
            </a:r>
            <a:r>
              <a:rPr lang="en-US" altLang="ko-KR" b="1" dirty="0" err="1" smtClean="0"/>
              <a:t>find_element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활용하기 </a:t>
            </a:r>
            <a:r>
              <a:rPr lang="en-US" altLang="ko-KR" b="1" dirty="0" smtClean="0"/>
              <a:t>- </a:t>
            </a:r>
            <a:r>
              <a:rPr lang="ko-KR" altLang="en-US" b="1" dirty="0" err="1" smtClean="0"/>
              <a:t>파싱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Element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를 찾아서 명령을 내린다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1190640"/>
            <a:ext cx="4738255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1742895"/>
            <a:ext cx="1723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받아올 수 있는 방법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By.CLASS_NAME</a:t>
            </a:r>
            <a:endParaRPr lang="ko-KR" altLang="en-US" sz="1200" dirty="0"/>
          </a:p>
          <a:p>
            <a:r>
              <a:rPr lang="ko-KR" altLang="en-US" sz="1200" dirty="0"/>
              <a:t>By.ID</a:t>
            </a:r>
          </a:p>
          <a:p>
            <a:r>
              <a:rPr lang="ko-KR" altLang="en-US" sz="1200" dirty="0"/>
              <a:t>By.NAME</a:t>
            </a:r>
          </a:p>
          <a:p>
            <a:r>
              <a:rPr lang="ko-KR" altLang="en-US" sz="1200" dirty="0" err="1"/>
              <a:t>By.LINK_TEXT</a:t>
            </a:r>
            <a:endParaRPr lang="ko-KR" altLang="en-US" sz="1200" dirty="0"/>
          </a:p>
          <a:p>
            <a:r>
              <a:rPr lang="ko-KR" altLang="en-US" sz="1200" dirty="0" err="1"/>
              <a:t>By.PARTIAL_LINK_TEXT</a:t>
            </a:r>
            <a:endParaRPr lang="ko-KR" altLang="en-US" sz="1200" dirty="0"/>
          </a:p>
          <a:p>
            <a:r>
              <a:rPr lang="ko-KR" altLang="en-US" sz="1200" dirty="0" err="1"/>
              <a:t>By.TAG_NAME</a:t>
            </a:r>
            <a:endParaRPr lang="ko-KR" altLang="en-US" sz="1200" dirty="0"/>
          </a:p>
          <a:p>
            <a:r>
              <a:rPr lang="ko-KR" altLang="en-US" sz="1200" dirty="0" err="1"/>
              <a:t>By.CSS_SELECTOR</a:t>
            </a:r>
            <a:endParaRPr lang="ko-KR" altLang="en-US" sz="1200" dirty="0"/>
          </a:p>
          <a:p>
            <a:r>
              <a:rPr lang="ko-KR" altLang="en-US" sz="1200" dirty="0" err="1"/>
              <a:t>By.XPATH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57200" y="3772477"/>
            <a:ext cx="4738255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199" y="4172893"/>
            <a:ext cx="4185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Link=‘1’ </a:t>
            </a:r>
            <a:r>
              <a:rPr lang="ko-KR" altLang="en-US" sz="1200" dirty="0" smtClean="0"/>
              <a:t>태그가 있는 내용을 클릭한다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683135" y="1191818"/>
            <a:ext cx="6004560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paging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번호를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6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다음을 클릭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11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반복을 마침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83135" y="795249"/>
            <a:ext cx="4185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10 </a:t>
            </a:r>
            <a:r>
              <a:rPr lang="ko-KR" altLang="en-US" sz="1200" dirty="0" smtClean="0"/>
              <a:t>페이지씩 넘기는 코드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57199" y="5117580"/>
            <a:ext cx="60960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스크립트에서 원하는 콘텐츠를 추출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199" y="4754293"/>
            <a:ext cx="8138161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와 같이 </a:t>
            </a:r>
            <a:r>
              <a:rPr lang="en-US" altLang="ko-KR" sz="14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BeautifulSoup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HTML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요소를 넣어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내용을 가져온다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6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1 ~ 10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페이지까지 한 페이지씩 내용 추출하기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" y="775497"/>
            <a:ext cx="5237017" cy="5786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윈도우사이즈 세팅하기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set_window_size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강릉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입력창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잡기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검사결과페이지로 이동한다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더보기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버튼을 찾아서 클릭한다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s_recommend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div.more_view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85411" y="775497"/>
            <a:ext cx="5469773" cy="5786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분석된 데이터 출력하기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div.tag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)]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paging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번호를 클릭한다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6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다음을 클릭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11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반복을 마침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5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imdb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에서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영화정보를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크롤링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하여 출력하는 코드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[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리스트에 담기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]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1801048"/>
            <a:ext cx="5104015" cy="48936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"https://m.imdb.com/chart/top/?ref_=nv_mv_250"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스크립트에서 원하는 콘텐츠를 추출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콘텐츠가 있는 경로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"#__next &gt; main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-page-content-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container.ipc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-page-content-container--center &gt; section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-page-grid--bias-left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li"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974" y="5873461"/>
            <a:ext cx="5104015" cy="8212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726820"/>
            <a:ext cx="5696989" cy="48936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name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-title-link-no-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icon.ipc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-title--on-textPrimary.sc-479faa3c-9.dkLVoC.cli-title &gt; a &gt; h3"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span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내용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"span"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내용에 맞는 리스트 값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movie_ranking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movie_year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movie_rate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[: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"ranking"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movie_ranking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"year"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movie_year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"rate"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movie_rate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Imdb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에서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영화정보를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출력하는 코드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5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다나와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사이트 로그인 및 관심상품 출력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7200" y="1370901"/>
            <a:ext cx="4796443" cy="53399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수동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다나와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사이트에 회원가입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관심상품등록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: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관심상품 목록 출력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"https://www.danawa.com/"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주소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비밀번호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화면 접속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danawa_header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div.main-header__banner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div.main-header__user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(5) &gt; a"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3381" y="667471"/>
            <a:ext cx="6096000" cy="364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단계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-member-login-input-id"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pw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버튼 실행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loginButton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 목록 </a:t>
            </a:r>
            <a:r>
              <a:rPr lang="ko-KR" altLang="en-US" sz="11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들어가기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danawa_header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div.main-header__banner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div.main-header__user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(4) &gt; a"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83381" y="4423749"/>
            <a:ext cx="6096000" cy="2292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 목록 상품 목록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 가져와 출력하기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em.num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div.sub_info.clear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다나와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사이트 로그인 및 관심상품 출력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3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2023.11.29 </a:t>
            </a: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아마존의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best seller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상품 출력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1368313"/>
            <a:ext cx="4937760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아마존의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 seller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'https://www.amazon.com/Best-Sellers-Appliances/zgbs/appliances/ref=zg_bs_nav_0'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"https://www.amazon.com/Best-Sellers-Appliances/zgbs/appliances/ref=zg_bs_nav_0"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00007" y="673713"/>
            <a:ext cx="6096000" cy="550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그리드 가져오기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"div.p13n-desktop-grid &gt; div &gt; div &gt; div"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리스트에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값넣기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분야별 위치 찾아서 적용하기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span &gt; div'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-size-small'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div &gt; span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리스트에 상품 추가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"score"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"people"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"price"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34833"/>
            <a:ext cx="4937760" cy="15480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아마존의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best seller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상품 출력 코드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1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2023.11.30 3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0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199" y="1325612"/>
            <a:ext cx="5062451" cy="33085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&lt;table border=1&gt;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항목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2013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2014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매출액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100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200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&lt;/table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4887480"/>
            <a:ext cx="5062451" cy="16158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'table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([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)])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8706" y="1247732"/>
            <a:ext cx="2798618" cy="33085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read_html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칼럼을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2014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년도 매출액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73893" y="1247732"/>
            <a:ext cx="2491048" cy="7694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칼럼을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73893" y="2167478"/>
            <a:ext cx="2491048" cy="6001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73893" y="2917947"/>
            <a:ext cx="2485505" cy="6001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2014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년도 매출액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문제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각각의 칼럼 및 내용을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탐색하시오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73893" y="642849"/>
            <a:ext cx="1524616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문제 및 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21712" y="642849"/>
            <a:ext cx="1956878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p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andas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예시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2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– </a:t>
            </a:r>
            <a:r>
              <a:rPr lang="ko-KR" altLang="en-US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다나와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관심목록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665895" y="730436"/>
            <a:ext cx="399010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다나와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로그인과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관심목록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파악하기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61615" y="1857951"/>
            <a:ext cx="3990110" cy="2307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URL </a:t>
            </a:r>
            <a:r>
              <a:rPr lang="ko-KR" altLang="en-US" sz="1200" dirty="0" smtClean="0"/>
              <a:t>을 불러온다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Appliances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화면으로 접속한다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스크롤을 맨 아래까지 내린다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원하는 페이지에서 코드를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파싱하고자</a:t>
            </a:r>
            <a:r>
              <a:rPr lang="ko-KR" altLang="en-US" sz="1200" dirty="0" smtClean="0"/>
              <a:t> 하는 데이터를 찾는다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2" name="직사각형 1"/>
          <p:cNvSpPr/>
          <p:nvPr/>
        </p:nvSpPr>
        <p:spPr>
          <a:xfrm>
            <a:off x="457200" y="730436"/>
            <a:ext cx="5037667" cy="59093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다나와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관심상품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my_id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"https://www.danawa.com/"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화면 접속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danawa_header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div.main-header__banner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div.main-header__user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(5) &gt; a &gt; span'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단계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-member-login-input-id"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my_id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private_id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'id'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pw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my_id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private_id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'pw'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버튼 실행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loginButton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 목록 들어가기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CLASS_NAME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btn_user.btn_user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--wish'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13615" y="3777424"/>
            <a:ext cx="6096000" cy="28623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td.info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td.info &gt; dl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'td.info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'td.info &gt; dl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td.lowest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div.cost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8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아마존 베스트 셀러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7200" y="3816990"/>
            <a:ext cx="399010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아마존 </a:t>
            </a:r>
            <a:r>
              <a:rPr lang="ko-KR" altLang="en-US" sz="2000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베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스트 셀러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모범답안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" y="637303"/>
            <a:ext cx="3990109" cy="30162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"https://www.amazon.com/Best-Sellers/zgbs"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Appliances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화면으로 넘어가기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'Appliances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7968" y="637303"/>
            <a:ext cx="7288184" cy="30162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스크롤을 끝까지 내리는 코드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"return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window.scrollTo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(0,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'return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"input.mye4qd"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000" dirty="0" smtClean="0">
              <a:solidFill>
                <a:srgbClr val="6A99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17968" y="3717239"/>
            <a:ext cx="7288184" cy="30162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= </a:t>
            </a:r>
            <a:r>
              <a:rPr lang="en-US" altLang="ko-KR" sz="10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driver.page_source</a:t>
            </a:r>
            <a:endParaRPr lang="en-US" altLang="ko-KR" sz="10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gridItemRoot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'#B08ZYJ8CRX &gt; a:nth-child(2) &gt; span &gt; div'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'#B08ZYJ8CRX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 &gt; div &gt; a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'#B08ZYJ8CRX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(4) &gt; a &gt; span &gt; span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'._cDEzb_p13n-sc-css-line-clamp-3_g3dy1'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'.a-size-small'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'span.p13n-sc-price'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200" y="4285268"/>
            <a:ext cx="3990110" cy="2307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URL </a:t>
            </a:r>
            <a:r>
              <a:rPr lang="ko-KR" altLang="en-US" sz="1200" dirty="0" smtClean="0"/>
              <a:t>을 불러온다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Appliances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화면으로 접속한다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스크롤을 맨 아래까지 내린다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원하는 페이지에서 코드를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파싱하고자</a:t>
            </a:r>
            <a:r>
              <a:rPr lang="ko-KR" altLang="en-US" sz="1200" dirty="0" smtClean="0"/>
              <a:t> 하는 데이터를 찾는다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834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Selenium2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교보문고에서 베스트 셀러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1116673"/>
            <a:ext cx="3815542" cy="37856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교보문고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일간 베스트셀러 목록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출력하기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저자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출판사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출판일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csv file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저장하기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'https://www.kyobobook.co.kr/'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베스트로 페이지 전환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베스트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642849"/>
            <a:ext cx="399010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교보문고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베스트 셀러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3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Selenium2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구글에서 이미지 검색 이후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2023.12.01 4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4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 본문 내용 가져오기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검색어를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입력 받은 후 </a:t>
            </a:r>
            <a:r>
              <a:rPr lang="en-US" altLang="ko-KR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Naver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뉴스를 크롤링하고 다음과 같이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출력하시오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" y="1039090"/>
            <a:ext cx="6096000" cy="938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---------------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title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press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date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summary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2465490"/>
            <a:ext cx="5159433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 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초기 검색 내용 및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변수세팅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스마일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"https://search.naver.com/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search.naver?where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news&amp;sm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tab_pge&amp;query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&amp;sort=0&amp;photo=0&amp;field=0&amp;pd=0&amp;ds=&amp;de=&amp;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cluster_rank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=27&amp;mynews=0&amp;office_type=0&amp;office_section_code=0&amp;news_office_checked=&amp;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office_category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=0&amp;service_area=0&amp;nso=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so:r,p:all,a:all&amp;start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html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82392" y="2465490"/>
            <a:ext cx="5173287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불러온 내용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넣기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ul.list_news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div.news_dsc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"Press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5938" y="20692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75300"/>
            <a:ext cx="10698480" cy="85850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29047" y="3495650"/>
            <a:ext cx="3740728" cy="74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URL</a:t>
            </a:r>
            <a:r>
              <a:rPr lang="ko-KR" altLang="en-US" sz="1100" dirty="0" smtClean="0"/>
              <a:t>의 구성요소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주소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경로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경로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해당파일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해당파일 이름 </a:t>
            </a:r>
            <a:r>
              <a:rPr lang="en-US" altLang="ko-KR" sz="1100" dirty="0" smtClean="0"/>
              <a:t>[</a:t>
            </a:r>
            <a:r>
              <a:rPr lang="ko-KR" altLang="en-US" sz="1100" dirty="0" smtClean="0"/>
              <a:t>파일명</a:t>
            </a:r>
            <a:r>
              <a:rPr lang="en-US" altLang="ko-KR" sz="1100" dirty="0" smtClean="0"/>
              <a:t>_</a:t>
            </a:r>
            <a:r>
              <a:rPr lang="ko-KR" altLang="en-US" sz="1100" dirty="0" smtClean="0"/>
              <a:t>번호</a:t>
            </a:r>
            <a:r>
              <a:rPr lang="en-US" altLang="ko-KR" sz="1100" dirty="0" smtClean="0"/>
              <a:t>] : </a:t>
            </a:r>
            <a:r>
              <a:rPr lang="ko-KR" altLang="en-US" sz="1100" dirty="0" smtClean="0"/>
              <a:t>번호를 </a:t>
            </a:r>
            <a:r>
              <a:rPr lang="ko-KR" altLang="en-US" sz="1100" dirty="0" err="1" smtClean="0"/>
              <a:t>포멧팅하여</a:t>
            </a:r>
            <a:r>
              <a:rPr lang="ko-KR" altLang="en-US" sz="1100" dirty="0" smtClean="0"/>
              <a:t> 연결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295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 본문 내용 가져오기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각 리스트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URL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과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Content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뽑아내기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00" y="1116673"/>
            <a:ext cx="4555374" cy="11079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title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press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date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summary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content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content : xxx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" y="2335257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2809669"/>
            <a:ext cx="4555374" cy="14465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"Press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"URL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endParaRPr lang="en-US" altLang="ko-KR" sz="11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content_soup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199" y="4425829"/>
            <a:ext cx="4555375" cy="1135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양식이 다를 경우 문제가 생길 수 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이에 새로운 모듈을 추가한다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Newspaper3k : </a:t>
            </a:r>
            <a:r>
              <a:rPr lang="ko-KR" altLang="en-US" sz="1100" dirty="0" smtClean="0"/>
              <a:t>뉴스 페이지의 양식을 분석하여 </a:t>
            </a:r>
            <a:r>
              <a:rPr lang="ko-KR" altLang="en-US" sz="1100" dirty="0" err="1" smtClean="0"/>
              <a:t>파싱해</a:t>
            </a:r>
            <a:r>
              <a:rPr lang="ko-KR" altLang="en-US" sz="1100" dirty="0" smtClean="0"/>
              <a:t> 주는 모듈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!pip install newspaper3k</a:t>
            </a:r>
            <a:endParaRPr lang="en-US" altLang="ko-KR" sz="1100" dirty="0"/>
          </a:p>
        </p:txBody>
      </p:sp>
      <p:sp>
        <p:nvSpPr>
          <p:cNvPr id="4" name="직사각형 3"/>
          <p:cNvSpPr/>
          <p:nvPr/>
        </p:nvSpPr>
        <p:spPr>
          <a:xfrm>
            <a:off x="5976851" y="1615938"/>
            <a:ext cx="5860473" cy="3477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div.news_dsc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Article(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language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.download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.parse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.title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.text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"Press"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"URL"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content_title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content_summary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83927" y="2760921"/>
            <a:ext cx="2726575" cy="703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76851" y="642849"/>
            <a:ext cx="5860473" cy="7694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 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newspaper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76851" y="1185858"/>
            <a:ext cx="2726575" cy="2080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76851" y="5185184"/>
            <a:ext cx="5860473" cy="14465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csv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파일 추출하기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content_pd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"new_second.csv"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"new_second_content.csv"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149734" y="3223940"/>
            <a:ext cx="689957" cy="357447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Crawling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795249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Crawling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487" y="1189410"/>
            <a:ext cx="10944225" cy="482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크롤링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(Crawling)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이란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Web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에서 돌아다니면서 원하는 정보를 수집하는 행위</a:t>
            </a:r>
            <a:endParaRPr lang="ko-KR" altLang="en-US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199" y="201444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정적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크롤링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4599" y="2014441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동적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크롤링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8" y="2408602"/>
            <a:ext cx="4643438" cy="1868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특별한 절차 없이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을 통해 데이터 수집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속도가 빠르다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수집 대상에 한계가 존재한다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사용가능 라이브러리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외장 모듈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requests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22244" y="2408602"/>
            <a:ext cx="4643438" cy="1868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특별한 절차가 필요함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속도가 느리다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수집 대상에 한계가 거의 존재하지 않는다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사용가능 라이브러리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외장 모듈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selenium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2487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Crawling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198" y="4366085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작업 절차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93418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원하는 태그 및 데이터 탐색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34349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데이터 가공 및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4" idx="3"/>
            <a:endCxn id="18" idx="1"/>
          </p:cNvCxnSpPr>
          <p:nvPr/>
        </p:nvCxnSpPr>
        <p:spPr>
          <a:xfrm>
            <a:off x="4057650" y="5120894"/>
            <a:ext cx="43576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19" idx="1"/>
          </p:cNvCxnSpPr>
          <p:nvPr/>
        </p:nvCxnSpPr>
        <p:spPr>
          <a:xfrm>
            <a:off x="7698581" y="5120894"/>
            <a:ext cx="43576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2487" y="5511419"/>
            <a:ext cx="3205163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정적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requests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selenium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93418" y="5511419"/>
            <a:ext cx="3205163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BetutifulSoup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34350" y="5511419"/>
            <a:ext cx="3205162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Pandas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8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 본문 내용 가져오기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검색어를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입력 받은 후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Nate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뉴스를 크롤링하고 다음과 같이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출력하시오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" y="1116673"/>
            <a:ext cx="5045826" cy="28007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 후 뉴스결과에서 제목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언론사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날짜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본문까지를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csv file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저장하시오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newspaper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초기 검색 내용 및 변수 세팅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검색내용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Nate URL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"https://news.nate.com/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search?q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&amp;page=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html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41324" y="1116673"/>
            <a:ext cx="6096000" cy="364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불러온 내용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넣기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'.search-result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language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download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'title'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'press'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span.time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'day'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span.time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'summary'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'span.txt'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'content'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199" y="4425829"/>
            <a:ext cx="5045827" cy="2232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Nate</a:t>
            </a:r>
            <a:r>
              <a:rPr lang="ko-KR" altLang="en-US" sz="1100" dirty="0" smtClean="0"/>
              <a:t>에서 검색 관련 </a:t>
            </a:r>
            <a:r>
              <a:rPr lang="en-US" altLang="ko-KR" sz="1100" dirty="0" smtClean="0"/>
              <a:t>URL </a:t>
            </a:r>
            <a:r>
              <a:rPr lang="ko-KR" altLang="en-US" sz="1100" dirty="0" smtClean="0"/>
              <a:t>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Requests</a:t>
            </a:r>
            <a:r>
              <a:rPr lang="ko-KR" altLang="en-US" sz="1100" dirty="0" smtClean="0"/>
              <a:t>로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을 통해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내용 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err="1" smtClean="0"/>
              <a:t>BeautifulSoup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에 </a:t>
            </a:r>
            <a:r>
              <a:rPr lang="ko-KR" altLang="en-US" sz="1100" dirty="0" err="1" smtClean="0"/>
              <a:t>내용담고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Parsing</a:t>
            </a:r>
            <a:r>
              <a:rPr lang="ko-KR" altLang="en-US" sz="1100" dirty="0" smtClean="0"/>
              <a:t>하기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웹페이지를</a:t>
            </a:r>
            <a:r>
              <a:rPr lang="ko-KR" altLang="en-US" sz="1100" dirty="0" smtClean="0"/>
              <a:t> 분석한 내용 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웹페이지를</a:t>
            </a:r>
            <a:r>
              <a:rPr lang="ko-KR" altLang="en-US" sz="1100" dirty="0" smtClean="0"/>
              <a:t> 분석한 </a:t>
            </a:r>
            <a:r>
              <a:rPr lang="en-US" altLang="ko-KR" sz="1100" dirty="0" smtClean="0"/>
              <a:t>newspaper3k </a:t>
            </a:r>
            <a:r>
              <a:rPr lang="ko-KR" altLang="en-US" sz="1100" dirty="0" smtClean="0"/>
              <a:t>함수를 이용하여 원하는 내용 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딕셔너리에</a:t>
            </a:r>
            <a:r>
              <a:rPr lang="ko-KR" altLang="en-US" sz="1100" dirty="0" smtClean="0"/>
              <a:t> 내용 담기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Pandas</a:t>
            </a:r>
            <a:r>
              <a:rPr lang="ko-KR" altLang="en-US" sz="1100" dirty="0" smtClean="0"/>
              <a:t>를 이용하여 엑셀로 저장하기</a:t>
            </a:r>
            <a:endParaRPr lang="en-US" altLang="ko-KR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5741324" y="4932848"/>
            <a:ext cx="6096000" cy="7694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"nate_news.csv"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0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수업 내 사용 함수 예시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199" y="844027"/>
            <a:ext cx="72320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selenium new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func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By.CLASS_NAME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"login")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(By.ID,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element_id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(By.ID,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element_id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(By.NAME,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(By.NAME,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부록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7200" y="947650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Requests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hlinkClick r:id="rId2"/>
              </a:rPr>
              <a:t>https://requests.readthedocs.io/en/latest/user/quickstart/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57199" y="2023975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BeautifulSoup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hlinkClick r:id="rId3"/>
              </a:rPr>
              <a:t>https://www.crummy.com/software/BeautifulSoup/bs4/doc/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57199" y="3100300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Selenium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4"/>
              </a:rPr>
              <a:t>https://selenium-python.readthedocs.io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57199" y="4176625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newspaper3k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5"/>
              </a:rPr>
              <a:t>https://newspaper.readthedocs.io/en/latest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92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err="1" smtClean="0"/>
              <a:t>BeautifulSoup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기본 예제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7200" y="804775"/>
            <a:ext cx="3857625" cy="55399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class='snack'&gt;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id='first'&gt;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양파링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id='second'&gt;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새우깡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초코파이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class='sweet'&gt;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맛동산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class='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icecream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빵빠레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id='third'&gt;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죠스바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꼬깔콘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class='sweet'&gt;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쭈쭈바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양파링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div.snack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p#first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5199" y="816360"/>
            <a:ext cx="4238625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죠스바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div.icecream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p#third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199" y="804774"/>
            <a:ext cx="3857625" cy="3287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198" y="1135723"/>
            <a:ext cx="3857625" cy="33600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7198" y="4495800"/>
            <a:ext cx="3857625" cy="5429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7197" y="5038725"/>
            <a:ext cx="3857625" cy="13060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14822" y="816360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BeautifulSoup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모듈 연결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14822" y="2126809"/>
            <a:ext cx="2438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Web html </a:t>
            </a:r>
            <a:r>
              <a:rPr lang="ko-KR" altLang="en-US" sz="1400" dirty="0" smtClean="0"/>
              <a:t>소스 코드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원하는 페이지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크롤링</a:t>
            </a:r>
            <a:r>
              <a:rPr lang="ko-KR" altLang="en-US" sz="1400" dirty="0" smtClean="0"/>
              <a:t> 모듈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Requests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Selenium </a:t>
            </a:r>
            <a:r>
              <a:rPr lang="ko-KR" altLang="en-US" sz="1400" dirty="0" smtClean="0"/>
              <a:t>등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4822" y="4613374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BeautifulSoup</a:t>
            </a:r>
            <a:r>
              <a:rPr lang="ko-KR" altLang="en-US" sz="1400" dirty="0" smtClean="0"/>
              <a:t>에 코드 연결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14822" y="5156298"/>
            <a:ext cx="3000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탐색 </a:t>
            </a:r>
            <a:endParaRPr lang="en-US" altLang="ko-KR" sz="1400" dirty="0" smtClean="0"/>
          </a:p>
          <a:p>
            <a:r>
              <a:rPr lang="ko-KR" altLang="en-US" sz="1400" dirty="0" smtClean="0"/>
              <a:t>예시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리스트 형식으로 가져온다</a:t>
            </a:r>
            <a:endParaRPr lang="en-US" altLang="ko-KR" sz="1400" dirty="0" smtClean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 err="1" smtClean="0"/>
              <a:t>soup.select</a:t>
            </a:r>
            <a:r>
              <a:rPr lang="en-US" altLang="ko-KR" sz="1400" dirty="0" smtClean="0"/>
              <a:t>() </a:t>
            </a:r>
            <a:endParaRPr lang="ko-KR" altLang="en-US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5" y="6039953"/>
            <a:ext cx="2300290" cy="3048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315199" y="1701401"/>
            <a:ext cx="4238625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맛동산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쭈꾸바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p.sweet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15199" y="2955774"/>
            <a:ext cx="4238625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snack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 모든 이름을 출력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div.snack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p"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474" y="5392253"/>
            <a:ext cx="2419350" cy="9525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315199" y="4362142"/>
            <a:ext cx="4238625" cy="10156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5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/>
              <a:t>웹사이트에서 원하는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파일 가져오기 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727825"/>
            <a:ext cx="11252200" cy="58169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검색 후 뉴스페이지에서 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...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.....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웹사이트 연결하기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 err="1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://search.daum.net/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nate?w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news&amp;nil_search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btn&amp;DA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NTB&amp;enc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=utf8&amp;cluster=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y&amp;cluster_page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=1&amp;q=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div"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li:nth-child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933" y="4724400"/>
            <a:ext cx="3849467" cy="18204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57198" y="2336799"/>
            <a:ext cx="8699502" cy="7493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73700" y="1682476"/>
            <a:ext cx="58928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request.get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함수를 통해 웹 사이트의 소스 코드를 가져온다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73700" y="1034777"/>
            <a:ext cx="58928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: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웹사이트 고유 주소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도메인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2023.11.29 </a:t>
            </a: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2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리스트에 데이터 정리해서 넣기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9055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2832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429921"/>
            <a:ext cx="5283200" cy="52629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7</a:t>
            </a:r>
            <a:r>
              <a:rPr lang="ko-KR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번 문제 예시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2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#name = item["title"]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제품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재고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1.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 이름을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ko-KR" alt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2,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가게의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주소를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3.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체리가게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제품가격을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4.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바나나가게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 제고는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5. 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오렌지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가격은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얼만인가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6.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모든 과일의 총 재고는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7.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아래와 같이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바나나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3000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체리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오랜지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20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500</a:t>
            </a:r>
            <a:r>
              <a:rPr lang="ko-KR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8039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614587"/>
            <a:ext cx="5283200" cy="5078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1.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 이름을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'div &gt; p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2,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가게의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주소를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3.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체리가게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제품가격을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p#fruits2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4.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바나나가게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 제고는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p#fruits1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5. 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오렌지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가격은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얼만인가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p#fruits3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</a:p>
          <a:p>
            <a:endParaRPr lang="en-US" altLang="ko-KR" sz="1200" dirty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8547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614587"/>
            <a:ext cx="5283200" cy="5078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6.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모든 과일의 총 재고는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print(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tag.text.strip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()[:-1]))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7.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아래와 같이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"""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바나나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3000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체리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오랜지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20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""“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제품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 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 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altLang="ko-KR" sz="12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1552</Words>
  <Application>Microsoft Office PowerPoint</Application>
  <PresentationFormat>와이드스크린</PresentationFormat>
  <Paragraphs>1104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D2Coding</vt:lpstr>
      <vt:lpstr>맑은 고딕</vt:lpstr>
      <vt:lpstr>휴먼둥근헤드라인</vt:lpstr>
      <vt:lpstr>휴먼매직체</vt:lpstr>
      <vt:lpstr>휴먼편지체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GJ</dc:creator>
  <cp:lastModifiedBy>GJ</cp:lastModifiedBy>
  <cp:revision>77</cp:revision>
  <dcterms:created xsi:type="dcterms:W3CDTF">2023-11-29T00:33:26Z</dcterms:created>
  <dcterms:modified xsi:type="dcterms:W3CDTF">2023-12-01T09:22:17Z</dcterms:modified>
</cp:coreProperties>
</file>