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60" r:id="rId5"/>
    <p:sldId id="262" r:id="rId6"/>
    <p:sldId id="265" r:id="rId7"/>
    <p:sldId id="266" r:id="rId8"/>
    <p:sldId id="267" r:id="rId9"/>
    <p:sldId id="268" r:id="rId10"/>
    <p:sldId id="258" r:id="rId11"/>
    <p:sldId id="263" r:id="rId12"/>
    <p:sldId id="261" r:id="rId13"/>
    <p:sldId id="264" r:id="rId14"/>
  </p:sldIdLst>
  <p:sldSz cx="9144000" cy="6858000" type="screen4x3"/>
  <p:notesSz cx="67437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482"/>
    <a:srgbClr val="00254F"/>
    <a:srgbClr val="EBF5FF"/>
    <a:srgbClr val="D9EBFF"/>
    <a:srgbClr val="0768B2"/>
    <a:srgbClr val="55FE00"/>
    <a:srgbClr val="0CF248"/>
    <a:srgbClr val="D1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35" autoAdjust="0"/>
    <p:restoredTop sz="90300" autoAdjust="0"/>
  </p:normalViewPr>
  <p:slideViewPr>
    <p:cSldViewPr snapToGrid="0" snapToObjects="1">
      <p:cViewPr>
        <p:scale>
          <a:sx n="100" d="100"/>
          <a:sy n="100" d="100"/>
        </p:scale>
        <p:origin x="-84" y="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5" d="100"/>
          <a:sy n="135" d="100"/>
        </p:scale>
        <p:origin x="-678" y="-96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0B782785-D076-4E83-9CFE-A5168EABC68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616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42950"/>
            <a:ext cx="4956175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3763"/>
            <a:ext cx="5394325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EDE938F-D09D-473F-A394-0E25BBF625A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7712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swt-title-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3614738"/>
            <a:ext cx="47371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8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2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Rectangle 101"/>
          <p:cNvSpPr>
            <a:spLocks noChangeArrowheads="1"/>
          </p:cNvSpPr>
          <p:nvPr/>
        </p:nvSpPr>
        <p:spPr bwMode="auto">
          <a:xfrm rot="16200000">
            <a:off x="-2473325" y="4071938"/>
            <a:ext cx="5119687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eaLnBrk="0" hangingPunct="0">
              <a:defRPr/>
            </a:pPr>
            <a:r>
              <a:rPr lang="de-DE" sz="800" b="0" i="0">
                <a:solidFill>
                  <a:srgbClr val="FFFFFF"/>
                </a:solidFill>
              </a:rPr>
              <a:t>© Fachgebiet Softwaretechnik, Heinz Nixdorf Institut, Universität Paderborn</a:t>
            </a:r>
          </a:p>
        </p:txBody>
      </p:sp>
      <p:pic>
        <p:nvPicPr>
          <p:cNvPr id="14" name="Picture 15" descr="Schaefer_PowerPoint_E_CMY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109" b="29401"/>
          <a:stretch>
            <a:fillRect/>
          </a:stretch>
        </p:blipFill>
        <p:spPr bwMode="auto">
          <a:xfrm>
            <a:off x="6056313" y="284163"/>
            <a:ext cx="3619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14"/>
          <p:cNvSpPr txBox="1"/>
          <p:nvPr/>
        </p:nvSpPr>
        <p:spPr>
          <a:xfrm>
            <a:off x="6499225" y="217488"/>
            <a:ext cx="2490788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300" i="0" dirty="0">
                <a:solidFill>
                  <a:srgbClr val="073482"/>
                </a:solidFill>
                <a:latin typeface="Times New Roman" pitchFamily="18" charset="0"/>
                <a:cs typeface="Times New Roman" pitchFamily="18" charset="0"/>
              </a:rPr>
              <a:t>HEINZ NIXDORF INSTITUT</a:t>
            </a:r>
          </a:p>
          <a:p>
            <a:pPr algn="ctr">
              <a:defRPr/>
            </a:pPr>
            <a:r>
              <a:rPr lang="de-DE" sz="1100" b="0" i="0" dirty="0">
                <a:solidFill>
                  <a:srgbClr val="073482"/>
                </a:solidFill>
                <a:latin typeface="Arial" pitchFamily="34" charset="0"/>
                <a:cs typeface="Arial" pitchFamily="34" charset="0"/>
              </a:rPr>
              <a:t>Universität Paderborn</a:t>
            </a:r>
          </a:p>
          <a:p>
            <a:pPr algn="ctr">
              <a:defRPr/>
            </a:pPr>
            <a:r>
              <a:rPr lang="de-DE" sz="1100" b="0" i="0" dirty="0">
                <a:solidFill>
                  <a:srgbClr val="073482"/>
                </a:solidFill>
                <a:latin typeface="Arial" pitchFamily="34" charset="0"/>
                <a:cs typeface="Arial" pitchFamily="34" charset="0"/>
              </a:rPr>
              <a:t>Softwaretechnik</a:t>
            </a:r>
          </a:p>
          <a:p>
            <a:pPr algn="ctr">
              <a:defRPr/>
            </a:pPr>
            <a:r>
              <a:rPr lang="de-DE" sz="1100" b="0" i="0" dirty="0">
                <a:solidFill>
                  <a:srgbClr val="073482"/>
                </a:solidFill>
                <a:latin typeface="Arial" pitchFamily="34" charset="0"/>
                <a:cs typeface="Arial" pitchFamily="34" charset="0"/>
              </a:rPr>
              <a:t>Prof. Dr. Wilhelm Schäfer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4850" y="2779713"/>
            <a:ext cx="7772400" cy="7048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i="1" smtClean="0">
                <a:solidFill>
                  <a:srgbClr val="073482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255713"/>
            <a:ext cx="7772400" cy="1470025"/>
          </a:xfrm>
        </p:spPr>
        <p:txBody>
          <a:bodyPr lIns="90000" tIns="46800" rIns="90000" bIns="46800"/>
          <a:lstStyle>
            <a:lvl1pPr>
              <a:defRPr sz="3200" smtClean="0"/>
            </a:lvl1pPr>
          </a:lstStyle>
          <a:p>
            <a:r>
              <a:rPr lang="de-DE" smtClean="0"/>
              <a:t>Titelmasterformat durch Klicken bearbeiten</a:t>
            </a:r>
          </a:p>
        </p:txBody>
      </p:sp>
      <p:sp>
        <p:nvSpPr>
          <p:cNvPr id="16" name="Rectangle 4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12213" y="6642100"/>
            <a:ext cx="327025" cy="215900"/>
          </a:xfrm>
        </p:spPr>
        <p:txBody>
          <a:bodyPr/>
          <a:lstStyle>
            <a:lvl1pPr algn="r">
              <a:defRPr sz="900" b="0">
                <a:solidFill>
                  <a:srgbClr val="073482"/>
                </a:solidFill>
                <a:latin typeface="Arial" charset="0"/>
              </a:defRPr>
            </a:lvl1pPr>
          </a:lstStyle>
          <a:p>
            <a:pPr>
              <a:defRPr/>
            </a:pPr>
            <a:fld id="{392A74DB-A4BF-4EA8-8F63-BEF4DA8E5F2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7" name="Fußzeilenplatzhalter 28"/>
          <p:cNvSpPr>
            <a:spLocks noGrp="1"/>
          </p:cNvSpPr>
          <p:nvPr>
            <p:ph type="ftr" sz="quarter" idx="11"/>
          </p:nvPr>
        </p:nvSpPr>
        <p:spPr>
          <a:xfrm>
            <a:off x="455613" y="6707188"/>
            <a:ext cx="5700712" cy="16986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smtClean="0"/>
              <a:t>Meta-Modell für Story-Diagramme und Expressions - Dietrich Travkin</a:t>
            </a:r>
            <a:endParaRPr lang="de-DE" dirty="0"/>
          </a:p>
        </p:txBody>
      </p:sp>
      <p:sp>
        <p:nvSpPr>
          <p:cNvPr id="18" name="Rectangle 14"/>
          <p:cNvSpPr>
            <a:spLocks noGrp="1" noChangeArrowheads="1"/>
          </p:cNvSpPr>
          <p:nvPr>
            <p:ph type="dt" sz="half" idx="12"/>
          </p:nvPr>
        </p:nvSpPr>
        <p:spPr>
          <a:xfrm>
            <a:off x="6491288" y="6707188"/>
            <a:ext cx="2133600" cy="16986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smtClean="0"/>
              <a:t>08.12.2010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84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1438"/>
            <a:ext cx="8447314" cy="50561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E222B-F664-47F7-8DC7-9666ECE2D9C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Meta-Modell für Story-Diagramme und Expressions - Dietrich Travkin</a:t>
            </a:r>
            <a:endParaRPr lang="de-DE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08.12.2010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18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5595938" cy="10652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A4C9C-466C-46D6-9096-DC7F897B6A6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Meta-Modell für Story-Diagramme und Expressions - Dietrich Travkin</a:t>
            </a:r>
            <a:endParaRPr lang="de-DE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08.12.2010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86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73150"/>
            <a:ext cx="8661400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15388" y="6643688"/>
            <a:ext cx="3286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073482"/>
                </a:solidFill>
                <a:latin typeface="Arial" charset="0"/>
              </a:defRPr>
            </a:lvl1pPr>
          </a:lstStyle>
          <a:p>
            <a:pPr>
              <a:defRPr/>
            </a:pPr>
            <a:fld id="{787739FC-8776-491D-8240-16B33933420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595938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2" name="Rectangle 101"/>
          <p:cNvSpPr>
            <a:spLocks noChangeArrowheads="1"/>
          </p:cNvSpPr>
          <p:nvPr/>
        </p:nvSpPr>
        <p:spPr bwMode="auto">
          <a:xfrm rot="16200000">
            <a:off x="-2473325" y="4071938"/>
            <a:ext cx="5119687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eaLnBrk="0" hangingPunct="0">
              <a:defRPr/>
            </a:pPr>
            <a:r>
              <a:rPr lang="de-DE" sz="800" b="0" i="0">
                <a:solidFill>
                  <a:srgbClr val="FFFFFF"/>
                </a:solidFill>
              </a:rPr>
              <a:t>© Fachgebiet Softwaretechnik, Heinz Nixdorf Institut, Universität Paderborn</a:t>
            </a:r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7200" y="6707188"/>
            <a:ext cx="5699125" cy="169862"/>
          </a:xfrm>
          <a:prstGeom prst="rect">
            <a:avLst/>
          </a:prstGeom>
        </p:spPr>
        <p:txBody>
          <a:bodyPr vert="horz" wrap="square" lIns="36000" tIns="45720" rIns="72000" bIns="45720" numCol="1" anchor="ctr" anchorCtr="0" compatLnSpc="1">
            <a:prstTxWarp prst="textNoShape">
              <a:avLst/>
            </a:prstTxWarp>
          </a:bodyPr>
          <a:lstStyle>
            <a:lvl1pPr>
              <a:defRPr sz="900" b="0" i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Meta-Modell für Story-Diagramme und Expressions - Dietrich Travkin</a:t>
            </a:r>
            <a:endParaRPr lang="de-DE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92875" y="6707188"/>
            <a:ext cx="2133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900" b="0" i="0" smtClean="0">
                <a:solidFill>
                  <a:srgbClr val="073482"/>
                </a:solidFill>
              </a:defRPr>
            </a:lvl1pPr>
          </a:lstStyle>
          <a:p>
            <a:pPr>
              <a:defRPr/>
            </a:pPr>
            <a:r>
              <a:rPr lang="de-DE" smtClean="0"/>
              <a:t>08.12.2010</a:t>
            </a:r>
            <a:endParaRPr lang="de-DE"/>
          </a:p>
        </p:txBody>
      </p:sp>
      <p:pic>
        <p:nvPicPr>
          <p:cNvPr id="3" name="Picture 15" descr="Schaefer_PowerPoint_E_CMY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109" b="29401"/>
          <a:stretch>
            <a:fillRect/>
          </a:stretch>
        </p:blipFill>
        <p:spPr bwMode="auto">
          <a:xfrm>
            <a:off x="6056313" y="284163"/>
            <a:ext cx="3619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feld 17"/>
          <p:cNvSpPr txBox="1"/>
          <p:nvPr/>
        </p:nvSpPr>
        <p:spPr>
          <a:xfrm>
            <a:off x="6499225" y="217488"/>
            <a:ext cx="2490788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300" i="0" dirty="0">
                <a:solidFill>
                  <a:srgbClr val="073482"/>
                </a:solidFill>
                <a:latin typeface="Times New Roman" pitchFamily="18" charset="0"/>
                <a:cs typeface="Times New Roman" pitchFamily="18" charset="0"/>
              </a:rPr>
              <a:t>HEINZ NIXDORF INSTITUT</a:t>
            </a:r>
          </a:p>
          <a:p>
            <a:pPr algn="ctr">
              <a:defRPr/>
            </a:pPr>
            <a:r>
              <a:rPr lang="de-DE" sz="1100" b="0" i="0" dirty="0">
                <a:solidFill>
                  <a:srgbClr val="073482"/>
                </a:solidFill>
                <a:latin typeface="Arial" pitchFamily="34" charset="0"/>
                <a:cs typeface="Arial" pitchFamily="34" charset="0"/>
              </a:rPr>
              <a:t>Universität Paderborn</a:t>
            </a:r>
          </a:p>
          <a:p>
            <a:pPr algn="ctr">
              <a:defRPr/>
            </a:pPr>
            <a:r>
              <a:rPr lang="de-DE" sz="1100" b="0" i="0" dirty="0">
                <a:solidFill>
                  <a:srgbClr val="073482"/>
                </a:solidFill>
                <a:latin typeface="Arial" pitchFamily="34" charset="0"/>
                <a:cs typeface="Arial" pitchFamily="34" charset="0"/>
              </a:rPr>
              <a:t>Softwaretechnik</a:t>
            </a:r>
          </a:p>
          <a:p>
            <a:pPr algn="ctr">
              <a:defRPr/>
            </a:pPr>
            <a:r>
              <a:rPr lang="de-DE" sz="1100" b="0" i="0" dirty="0">
                <a:solidFill>
                  <a:srgbClr val="073482"/>
                </a:solidFill>
                <a:latin typeface="Arial" pitchFamily="34" charset="0"/>
                <a:cs typeface="Arial" pitchFamily="34" charset="0"/>
              </a:rPr>
              <a:t>Prof. Dr. Wilhelm Schäfer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6" r:id="rId2"/>
    <p:sldLayoutId id="2147483827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SDM </a:t>
            </a:r>
            <a:r>
              <a:rPr lang="de-DE" dirty="0" err="1" smtClean="0"/>
              <a:t>Taskforce</a:t>
            </a:r>
            <a:r>
              <a:rPr lang="de-DE" dirty="0" smtClean="0"/>
              <a:t> Meeting am 8.12.2010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Meta-Modell für Story-Diagramme und </a:t>
            </a:r>
            <a:r>
              <a:rPr lang="de-DE" dirty="0" err="1" smtClean="0"/>
              <a:t>Expressions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Meta-Modell für Story-Diagramme und Expressions - Dietrich Travkin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08.12.2010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2A74DB-A4BF-4EA8-8F63-BEF4DA8E5F2B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784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Meta-Modell für zusammengesetzte Ausdrücke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E222B-F664-47F7-8DC7-9666ECE2D9C7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Meta-Modell für Story-Diagramme und Expressions - Dietrich Travkin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08.12.2010</a:t>
            </a:r>
            <a:endParaRPr lang="de-DE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533574"/>
              </p:ext>
            </p:extLst>
          </p:nvPr>
        </p:nvGraphicFramePr>
        <p:xfrm>
          <a:off x="457200" y="865504"/>
          <a:ext cx="6299908" cy="5778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Visio" r:id="rId3" imgW="3316692" imgH="3040974" progId="Visio.Drawing.11">
                  <p:embed/>
                </p:oleObj>
              </mc:Choice>
              <mc:Fallback>
                <p:oleObj name="Visio" r:id="rId3" imgW="3316692" imgH="304097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865504"/>
                        <a:ext cx="6299908" cy="5778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749325" y="5534102"/>
            <a:ext cx="3337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 smtClean="0">
                <a:solidFill>
                  <a:srgbClr val="073482"/>
                </a:solidFill>
              </a:rPr>
              <a:t>Logische, arithmetische und Vergleichsoperatoren</a:t>
            </a:r>
            <a:endParaRPr lang="de-DE" b="0" i="0" dirty="0" smtClean="0">
              <a:solidFill>
                <a:srgbClr val="07348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52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Meta-Modell für Ausdrücke in anderen Sprachen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E222B-F664-47F7-8DC7-9666ECE2D9C7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Meta-Modell für Story-Diagramme und Expressions - Dietrich Travkin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08.12.2010</a:t>
            </a:r>
            <a:endParaRPr lang="de-DE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231543"/>
              </p:ext>
            </p:extLst>
          </p:nvPr>
        </p:nvGraphicFramePr>
        <p:xfrm>
          <a:off x="1547682" y="2205318"/>
          <a:ext cx="5670211" cy="2312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Visio" r:id="rId3" imgW="2731854" imgH="1114357" progId="Visio.Drawing.11">
                  <p:embed/>
                </p:oleObj>
              </mc:Choice>
              <mc:Fallback>
                <p:oleObj name="Visio" r:id="rId3" imgW="2731854" imgH="111435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82" y="2205318"/>
                        <a:ext cx="5670211" cy="2312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2331632" y="4715069"/>
            <a:ext cx="4387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 smtClean="0">
                <a:solidFill>
                  <a:srgbClr val="073482"/>
                </a:solidFill>
              </a:rPr>
              <a:t>Einbettung anderer Sprachen wie OCL &amp; Java</a:t>
            </a:r>
            <a:endParaRPr lang="de-DE" b="0" i="0" dirty="0" smtClean="0">
              <a:solidFill>
                <a:srgbClr val="07348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98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Typprüfung in Editoren &amp; Co.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 smtClean="0"/>
              <a:t>Interfaces für</a:t>
            </a:r>
          </a:p>
          <a:p>
            <a:r>
              <a:rPr lang="de-DE" sz="2000" dirty="0" smtClean="0"/>
              <a:t>Statische Typprüfung bei </a:t>
            </a:r>
            <a:r>
              <a:rPr lang="de-DE" sz="2000" dirty="0" err="1" smtClean="0"/>
              <a:t>Expressions</a:t>
            </a:r>
            <a:r>
              <a:rPr lang="de-DE" sz="2000" dirty="0" smtClean="0"/>
              <a:t> insb. in Editoren: </a:t>
            </a:r>
            <a:r>
              <a:rPr lang="de-DE" sz="2000" dirty="0" smtClean="0">
                <a:sym typeface="Wingdings" pitchFamily="2" charset="2"/>
              </a:rPr>
              <a:t></a:t>
            </a:r>
            <a:r>
              <a:rPr lang="de-DE" sz="2000" dirty="0" err="1" smtClean="0"/>
              <a:t>ExpressionType</a:t>
            </a:r>
            <a:r>
              <a:rPr lang="de-DE" sz="2000" dirty="0" smtClean="0"/>
              <a:t> </a:t>
            </a:r>
            <a:r>
              <a:rPr lang="de-DE" sz="2000" dirty="0" err="1" smtClean="0"/>
              <a:t>Checker</a:t>
            </a:r>
            <a:endParaRPr lang="de-DE" sz="2000" dirty="0" smtClean="0"/>
          </a:p>
          <a:p>
            <a:r>
              <a:rPr lang="de-DE" sz="2000" dirty="0" smtClean="0"/>
              <a:t>Auswertung von </a:t>
            </a:r>
            <a:r>
              <a:rPr lang="de-DE" sz="2000" dirty="0" err="1" smtClean="0"/>
              <a:t>Expressions</a:t>
            </a:r>
            <a:r>
              <a:rPr lang="de-DE" sz="2000" dirty="0" smtClean="0"/>
              <a:t>:</a:t>
            </a:r>
            <a:br>
              <a:rPr lang="de-DE" sz="2000" dirty="0" smtClean="0"/>
            </a:br>
            <a:r>
              <a:rPr lang="de-DE" sz="2000" dirty="0" smtClean="0">
                <a:sym typeface="Wingdings" pitchFamily="2" charset="2"/>
              </a:rPr>
              <a:t></a:t>
            </a:r>
            <a:r>
              <a:rPr lang="de-DE" sz="2000" dirty="0" err="1" smtClean="0">
                <a:sym typeface="Wingdings" pitchFamily="2" charset="2"/>
              </a:rPr>
              <a:t>ExpressionEvaluator</a:t>
            </a:r>
            <a:endParaRPr lang="de-DE" sz="2000" dirty="0" smtClean="0"/>
          </a:p>
          <a:p>
            <a:r>
              <a:rPr lang="de-DE" sz="2000" dirty="0" smtClean="0"/>
              <a:t>Chain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Responsibility</a:t>
            </a:r>
            <a:r>
              <a:rPr lang="de-DE" sz="2000" dirty="0" smtClean="0"/>
              <a:t> von speziellen </a:t>
            </a:r>
            <a:r>
              <a:rPr lang="de-DE" sz="2000" dirty="0" err="1" smtClean="0"/>
              <a:t>Checkern</a:t>
            </a:r>
            <a:r>
              <a:rPr lang="de-DE" sz="2000" dirty="0" smtClean="0"/>
              <a:t> und </a:t>
            </a:r>
            <a:r>
              <a:rPr lang="de-DE" sz="2000" dirty="0" err="1" smtClean="0"/>
              <a:t>Evaluators</a:t>
            </a:r>
            <a:r>
              <a:rPr lang="de-DE" sz="2000" dirty="0" smtClean="0"/>
              <a:t> für bestimmte Arten von Ausdrücken</a:t>
            </a:r>
          </a:p>
          <a:p>
            <a:r>
              <a:rPr lang="de-DE" sz="2000" dirty="0" smtClean="0"/>
              <a:t>Auch: Bestimmen verwendeter Variablen, um zu entscheiden, wann ein Ausdruck auswertbar ist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E222B-F664-47F7-8DC7-9666ECE2D9C7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Meta-Modell für Story-Diagramme und Expressions - Dietrich Travkin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08.12.2010</a:t>
            </a:r>
            <a:endParaRPr lang="de-DE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669448"/>
              </p:ext>
            </p:extLst>
          </p:nvPr>
        </p:nvGraphicFramePr>
        <p:xfrm>
          <a:off x="262684" y="4423493"/>
          <a:ext cx="6513128" cy="187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Visio" r:id="rId3" imgW="3995038" imgH="1150836" progId="Visio.Drawing.11">
                  <p:embed/>
                </p:oleObj>
              </mc:Choice>
              <mc:Fallback>
                <p:oleObj name="Visio" r:id="rId3" imgW="3995038" imgH="115083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684" y="4423493"/>
                        <a:ext cx="6513128" cy="187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6954685" y="4852507"/>
            <a:ext cx="20627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i="0" dirty="0">
                <a:solidFill>
                  <a:schemeClr val="tx1"/>
                </a:solidFill>
                <a:latin typeface="+mn-lt"/>
              </a:rPr>
              <a:t>Mapping </a:t>
            </a:r>
            <a:r>
              <a:rPr lang="de-DE" sz="1600" b="0" i="0" dirty="0" smtClean="0">
                <a:solidFill>
                  <a:schemeClr val="tx1"/>
                </a:solidFill>
                <a:latin typeface="+mn-lt"/>
              </a:rPr>
              <a:t>von </a:t>
            </a:r>
            <a:r>
              <a:rPr lang="de-DE" sz="1600" b="0" i="0" dirty="0" smtClean="0">
                <a:solidFill>
                  <a:schemeClr val="tx1"/>
                </a:solidFill>
                <a:latin typeface="+mn-lt"/>
              </a:rPr>
              <a:t>Variablen auf ihre Werte </a:t>
            </a:r>
            <a:r>
              <a:rPr lang="de-DE" sz="1600" b="0" i="0" dirty="0" smtClean="0">
                <a:solidFill>
                  <a:schemeClr val="tx1"/>
                </a:solidFill>
                <a:latin typeface="+mn-lt"/>
              </a:rPr>
              <a:t>(ggf. </a:t>
            </a:r>
            <a:r>
              <a:rPr lang="de-DE" sz="1600" b="0" i="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de-DE" sz="1600" b="0" i="0" dirty="0" smtClean="0">
                <a:solidFill>
                  <a:schemeClr val="tx1"/>
                </a:solidFill>
                <a:latin typeface="+mn-lt"/>
              </a:rPr>
              <a:t>, String, </a:t>
            </a:r>
            <a:r>
              <a:rPr lang="de-DE" sz="1600" b="0" i="0" dirty="0" err="1" smtClean="0">
                <a:solidFill>
                  <a:schemeClr val="tx1"/>
                </a:solidFill>
                <a:latin typeface="+mn-lt"/>
              </a:rPr>
              <a:t>MyType</a:t>
            </a:r>
            <a:r>
              <a:rPr lang="de-DE" sz="1600" b="0" i="0" dirty="0" smtClean="0">
                <a:solidFill>
                  <a:schemeClr val="tx1"/>
                </a:solidFill>
                <a:latin typeface="+mn-lt"/>
              </a:rPr>
              <a:t>,…)</a:t>
            </a:r>
            <a:endParaRPr lang="de-DE" sz="1600" b="0" i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0" name="Gerade Verbindung mit Pfeil 9"/>
          <p:cNvCxnSpPr/>
          <p:nvPr/>
        </p:nvCxnSpPr>
        <p:spPr bwMode="auto">
          <a:xfrm flipH="1">
            <a:off x="4772025" y="4345034"/>
            <a:ext cx="1873898" cy="4174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feld 10"/>
          <p:cNvSpPr txBox="1"/>
          <p:nvPr/>
        </p:nvSpPr>
        <p:spPr>
          <a:xfrm>
            <a:off x="6645923" y="4131105"/>
            <a:ext cx="2050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i="0" dirty="0" smtClean="0">
                <a:solidFill>
                  <a:schemeClr val="tx1"/>
                </a:solidFill>
                <a:latin typeface="+mn-lt"/>
              </a:rPr>
              <a:t>Liste </a:t>
            </a:r>
            <a:r>
              <a:rPr lang="de-DE" sz="1600" b="0" i="0" dirty="0" smtClean="0">
                <a:solidFill>
                  <a:schemeClr val="tx1"/>
                </a:solidFill>
                <a:latin typeface="+mn-lt"/>
              </a:rPr>
              <a:t>von allen Variablen im Kontext</a:t>
            </a:r>
            <a:endParaRPr lang="de-DE" sz="1600" b="0" i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" name="Gerade Verbindung mit Pfeil 11"/>
          <p:cNvCxnSpPr/>
          <p:nvPr/>
        </p:nvCxnSpPr>
        <p:spPr bwMode="auto">
          <a:xfrm flipH="1">
            <a:off x="5381625" y="5257800"/>
            <a:ext cx="1573061" cy="5524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35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Offene 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Expressions</a:t>
            </a:r>
            <a:r>
              <a:rPr lang="de-DE" dirty="0" smtClean="0"/>
              <a:t> für Pfadausdrücke </a:t>
            </a:r>
            <a:r>
              <a:rPr lang="de-DE" dirty="0" smtClean="0">
                <a:sym typeface="Wingdings" pitchFamily="2" charset="2"/>
              </a:rPr>
              <a:t>--&gt; Carsten?</a:t>
            </a:r>
          </a:p>
          <a:p>
            <a:r>
              <a:rPr lang="de-DE" dirty="0">
                <a:sym typeface="Wingdings" pitchFamily="2" charset="2"/>
              </a:rPr>
              <a:t>S</a:t>
            </a:r>
            <a:r>
              <a:rPr lang="de-DE" dirty="0" smtClean="0">
                <a:sym typeface="Wingdings" pitchFamily="2" charset="2"/>
              </a:rPr>
              <a:t>pezielle </a:t>
            </a:r>
            <a:r>
              <a:rPr lang="de-DE" dirty="0" err="1" smtClean="0">
                <a:sym typeface="Wingdings" pitchFamily="2" charset="2"/>
              </a:rPr>
              <a:t>Expressions</a:t>
            </a:r>
            <a:r>
              <a:rPr lang="de-DE" dirty="0" smtClean="0">
                <a:sym typeface="Wingdings" pitchFamily="2" charset="2"/>
              </a:rPr>
              <a:t> für </a:t>
            </a:r>
            <a:r>
              <a:rPr lang="de-DE" smtClean="0">
                <a:sym typeface="Wingdings" pitchFamily="2" charset="2"/>
              </a:rPr>
              <a:t>Templates nötig?</a:t>
            </a:r>
            <a:endParaRPr lang="de-DE" dirty="0" smtClean="0">
              <a:sym typeface="Wingdings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E222B-F664-47F7-8DC7-9666ECE2D9C7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Meta-Modell für Story-Diagramme und Expressions - Dietrich Travkin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08.12.2010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6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de-DE" dirty="0" smtClean="0"/>
              <a:t>Ziel:</a:t>
            </a:r>
          </a:p>
          <a:p>
            <a:pPr lvl="1"/>
            <a:r>
              <a:rPr lang="de-DE" dirty="0" smtClean="0"/>
              <a:t>Ausdrucksmächtigkeit von Story-Diagrammen erweitern, um</a:t>
            </a:r>
          </a:p>
          <a:p>
            <a:pPr lvl="2"/>
            <a:r>
              <a:rPr lang="de-DE" dirty="0" err="1" smtClean="0"/>
              <a:t>Matching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r>
              <a:rPr lang="de-DE" dirty="0" smtClean="0"/>
              <a:t> zu formulieren</a:t>
            </a:r>
          </a:p>
          <a:p>
            <a:pPr lvl="2"/>
            <a:r>
              <a:rPr lang="de-DE" dirty="0" smtClean="0"/>
              <a:t>komplexe Algorithmen zu spezifizieren</a:t>
            </a:r>
          </a:p>
          <a:p>
            <a:pPr lvl="2"/>
            <a:r>
              <a:rPr lang="de-DE" dirty="0" smtClean="0"/>
              <a:t>in Story-Diagrammen fehlende </a:t>
            </a:r>
            <a:r>
              <a:rPr lang="de-DE" dirty="0" err="1" smtClean="0"/>
              <a:t>Sprachkonstrukte</a:t>
            </a:r>
            <a:r>
              <a:rPr lang="de-DE" dirty="0" smtClean="0"/>
              <a:t> zu kompensieren</a:t>
            </a:r>
          </a:p>
          <a:p>
            <a:pPr marL="0" indent="0">
              <a:buNone/>
            </a:pPr>
            <a:r>
              <a:rPr lang="de-DE" dirty="0" smtClean="0"/>
              <a:t>Vorgehen:</a:t>
            </a:r>
          </a:p>
          <a:p>
            <a:pPr lvl="1"/>
            <a:r>
              <a:rPr lang="de-DE" dirty="0" smtClean="0"/>
              <a:t>textuellen Sprachen einbetten, insb. OCL und Java</a:t>
            </a:r>
          </a:p>
          <a:p>
            <a:pPr lvl="2"/>
            <a:r>
              <a:rPr lang="de-DE" dirty="0" err="1" smtClean="0"/>
              <a:t>Expressions</a:t>
            </a:r>
            <a:r>
              <a:rPr lang="de-DE" dirty="0" smtClean="0"/>
              <a:t> in beliebigen textuellen Sprachen</a:t>
            </a:r>
          </a:p>
          <a:p>
            <a:pPr lvl="1"/>
            <a:r>
              <a:rPr lang="de-DE" dirty="0" smtClean="0"/>
              <a:t>soweit möglich, Typprüfung bei Ausdrücken ermöglichen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Meta-Modell für Story-Diagramme und Expressions - Dietrich Travkin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08.12.2010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E222B-F664-47F7-8DC7-9666ECE2D9C7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73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Verwendung von </a:t>
            </a:r>
            <a:r>
              <a:rPr lang="de-DE" dirty="0" err="1" smtClean="0"/>
              <a:t>Expressions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endParaRPr lang="de-DE" dirty="0" smtClean="0"/>
          </a:p>
          <a:p>
            <a:r>
              <a:rPr lang="de-DE" dirty="0" smtClean="0"/>
              <a:t>Zuweisungen an Objektattribute</a:t>
            </a:r>
          </a:p>
          <a:p>
            <a:r>
              <a:rPr lang="de-DE" dirty="0" smtClean="0"/>
              <a:t>Binding von Objekten und Parametern (Zuweisung eines Variablenwerts)</a:t>
            </a:r>
          </a:p>
          <a:p>
            <a:r>
              <a:rPr lang="de-DE" dirty="0" err="1" smtClean="0"/>
              <a:t>Qualifier</a:t>
            </a:r>
            <a:r>
              <a:rPr lang="de-DE" dirty="0" smtClean="0"/>
              <a:t> bei Links zu qualifizierten Assoziationen</a:t>
            </a:r>
          </a:p>
          <a:p>
            <a:r>
              <a:rPr lang="de-DE" dirty="0" smtClean="0"/>
              <a:t>Bestimmung von Pfaden (erlaubte Assoziationen, etc.)</a:t>
            </a:r>
          </a:p>
          <a:p>
            <a:endParaRPr lang="de-DE" dirty="0" smtClean="0"/>
          </a:p>
          <a:p>
            <a:r>
              <a:rPr lang="de-DE" dirty="0" err="1" smtClean="0"/>
              <a:t>Guards</a:t>
            </a:r>
            <a:r>
              <a:rPr lang="de-DE" dirty="0" smtClean="0"/>
              <a:t> bei Transitionen (</a:t>
            </a:r>
            <a:r>
              <a:rPr lang="de-DE" dirty="0" err="1" smtClean="0"/>
              <a:t>Bool‘sche</a:t>
            </a:r>
            <a:r>
              <a:rPr lang="de-DE" dirty="0" smtClean="0"/>
              <a:t> Bedingungen, </a:t>
            </a:r>
            <a:r>
              <a:rPr lang="de-DE" dirty="0" err="1" smtClean="0"/>
              <a:t>Exceptions</a:t>
            </a:r>
            <a:r>
              <a:rPr lang="de-DE" dirty="0" smtClean="0"/>
              <a:t>)</a:t>
            </a:r>
          </a:p>
          <a:p>
            <a:r>
              <a:rPr lang="de-DE" dirty="0" smtClean="0"/>
              <a:t>Rückgabeausdrücke</a:t>
            </a:r>
          </a:p>
          <a:p>
            <a:endParaRPr lang="de-DE" dirty="0" smtClean="0"/>
          </a:p>
          <a:p>
            <a:r>
              <a:rPr lang="de-DE" dirty="0" smtClean="0"/>
              <a:t>Algorithmen und Ähnliches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E222B-F664-47F7-8DC7-9666ECE2D9C7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Meta-Modell für Story-Diagramme und Expressions - Dietrich Travkin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08.12.2010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2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Arten von </a:t>
            </a:r>
            <a:r>
              <a:rPr lang="de-DE" dirty="0" err="1" smtClean="0"/>
              <a:t>Expressions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Werte:</a:t>
            </a:r>
          </a:p>
          <a:p>
            <a:r>
              <a:rPr lang="de-DE" dirty="0" err="1" smtClean="0"/>
              <a:t>Literale</a:t>
            </a:r>
            <a:r>
              <a:rPr lang="de-DE" dirty="0" smtClean="0"/>
              <a:t>, z.B.: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5, 7.9, „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“,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/>
              <a:t>Variablenwerte (Knoten, Attribute, Parameter, </a:t>
            </a:r>
            <a:r>
              <a:rPr lang="de-DE" dirty="0" err="1" smtClean="0"/>
              <a:t>Exceptions</a:t>
            </a:r>
            <a:r>
              <a:rPr lang="de-DE" dirty="0" smtClean="0"/>
              <a:t>)</a:t>
            </a:r>
          </a:p>
          <a:p>
            <a:r>
              <a:rPr lang="de-DE" dirty="0" smtClean="0"/>
              <a:t>Anzahl gebundener Objekte zu einem Mengenknoten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Zusammengesetzte Ausdrücke:</a:t>
            </a:r>
          </a:p>
          <a:p>
            <a:r>
              <a:rPr lang="de-DE" dirty="0" smtClean="0"/>
              <a:t>Logische, arithmetische und vergleichende Ausdrücke</a:t>
            </a:r>
          </a:p>
          <a:p>
            <a:r>
              <a:rPr lang="de-DE" dirty="0" smtClean="0"/>
              <a:t>Methodenaufrufe, ggf. auf Objekten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Ausdrücke in anderen Sprachen:</a:t>
            </a:r>
            <a:endParaRPr lang="de-DE" dirty="0"/>
          </a:p>
          <a:p>
            <a:r>
              <a:rPr lang="de-DE" dirty="0" smtClean="0"/>
              <a:t>beliebige Ausdrücke in einer textuellen Sprache wie OCL oder Java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E222B-F664-47F7-8DC7-9666ECE2D9C7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Meta-Modell für Story-Diagramme und Expressions - Dietrich Travkin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08.12.2010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7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Meta-Modell für Werte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E222B-F664-47F7-8DC7-9666ECE2D9C7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Meta-Modell für Story-Diagramme und Expressions - Dietrich Travkin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08.12.2010</a:t>
            </a:r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234530"/>
              </p:ext>
            </p:extLst>
          </p:nvPr>
        </p:nvGraphicFramePr>
        <p:xfrm>
          <a:off x="557061" y="871824"/>
          <a:ext cx="7957006" cy="5697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Visio" r:id="rId3" imgW="4316454" imgH="2866147" progId="Visio.Drawing.11">
                  <p:embed/>
                </p:oleObj>
              </mc:Choice>
              <mc:Fallback>
                <p:oleObj name="Visio" r:id="rId3" imgW="4316454" imgH="286614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7061" y="871824"/>
                        <a:ext cx="7957006" cy="5697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844741" y="2488756"/>
            <a:ext cx="4878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 err="1" smtClean="0">
                <a:solidFill>
                  <a:srgbClr val="073482"/>
                </a:solidFill>
              </a:rPr>
              <a:t>Literale</a:t>
            </a:r>
            <a:r>
              <a:rPr lang="de-DE" b="0" i="0" dirty="0" smtClean="0">
                <a:solidFill>
                  <a:srgbClr val="073482"/>
                </a:solidFill>
              </a:rPr>
              <a:t>, z.B.: </a:t>
            </a:r>
            <a:r>
              <a:rPr lang="de-DE" b="0" i="0" dirty="0" smtClean="0">
                <a:solidFill>
                  <a:srgbClr val="073482"/>
                </a:solidFill>
                <a:latin typeface="Courier New" pitchFamily="49" charset="0"/>
                <a:cs typeface="Courier New" pitchFamily="49" charset="0"/>
              </a:rPr>
              <a:t>5, 7.9, „</a:t>
            </a:r>
            <a:r>
              <a:rPr lang="de-DE" b="0" i="0" dirty="0" err="1" smtClean="0">
                <a:solidFill>
                  <a:srgbClr val="073482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de-DE" b="0" i="0" dirty="0" smtClean="0">
                <a:solidFill>
                  <a:srgbClr val="073482"/>
                </a:solidFill>
                <a:latin typeface="Courier New" pitchFamily="49" charset="0"/>
                <a:cs typeface="Courier New" pitchFamily="49" charset="0"/>
              </a:rPr>
              <a:t>“, </a:t>
            </a:r>
            <a:r>
              <a:rPr lang="de-DE" b="0" i="0" dirty="0" err="1" smtClean="0">
                <a:solidFill>
                  <a:srgbClr val="073482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de-DE" b="0" i="0" dirty="0" smtClean="0">
              <a:solidFill>
                <a:srgbClr val="07348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7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Meta-Modell für Werte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E222B-F664-47F7-8DC7-9666ECE2D9C7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Meta-Modell für Story-Diagramme und Expressions - Dietrich Travkin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08.12.2010</a:t>
            </a:r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399692"/>
              </p:ext>
            </p:extLst>
          </p:nvPr>
        </p:nvGraphicFramePr>
        <p:xfrm>
          <a:off x="557061" y="871824"/>
          <a:ext cx="7957006" cy="5697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Visio" r:id="rId3" imgW="4316454" imgH="2866147" progId="Visio.Drawing.11">
                  <p:embed/>
                </p:oleObj>
              </mc:Choice>
              <mc:Fallback>
                <p:oleObj name="Visio" r:id="rId3" imgW="4316454" imgH="286614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7061" y="871824"/>
                        <a:ext cx="7957006" cy="5697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1456992" y="3594462"/>
            <a:ext cx="313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 smtClean="0">
                <a:solidFill>
                  <a:srgbClr val="073482"/>
                </a:solidFill>
              </a:rPr>
              <a:t>Variablenwerte: Attribute</a:t>
            </a:r>
            <a:endParaRPr lang="de-DE" b="0" i="0" dirty="0" smtClean="0">
              <a:solidFill>
                <a:srgbClr val="07348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50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Meta-Modell für Werte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E222B-F664-47F7-8DC7-9666ECE2D9C7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Meta-Modell für Story-Diagramme und Expressions - Dietrich Travkin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08.12.2010</a:t>
            </a:r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005194"/>
              </p:ext>
            </p:extLst>
          </p:nvPr>
        </p:nvGraphicFramePr>
        <p:xfrm>
          <a:off x="557061" y="871824"/>
          <a:ext cx="7957006" cy="5697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Visio" r:id="rId3" imgW="4316561" imgH="2866147" progId="Visio.Drawing.11">
                  <p:embed/>
                </p:oleObj>
              </mc:Choice>
              <mc:Fallback>
                <p:oleObj name="Visio" r:id="rId3" imgW="4316561" imgH="286614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7061" y="871824"/>
                        <a:ext cx="7957006" cy="5697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1456992" y="4126724"/>
            <a:ext cx="313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 smtClean="0">
                <a:solidFill>
                  <a:srgbClr val="073482"/>
                </a:solidFill>
              </a:rPr>
              <a:t>Variablenwerte: Knoten</a:t>
            </a:r>
            <a:endParaRPr lang="de-DE" b="0" i="0" dirty="0" smtClean="0">
              <a:solidFill>
                <a:srgbClr val="07348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68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Meta-Modell für Werte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E222B-F664-47F7-8DC7-9666ECE2D9C7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Meta-Modell für Story-Diagramme und Expressions - Dietrich Travkin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08.12.2010</a:t>
            </a:r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969109"/>
              </p:ext>
            </p:extLst>
          </p:nvPr>
        </p:nvGraphicFramePr>
        <p:xfrm>
          <a:off x="557061" y="871824"/>
          <a:ext cx="7957006" cy="5697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Visio" r:id="rId3" imgW="4316561" imgH="2866147" progId="Visio.Drawing.11">
                  <p:embed/>
                </p:oleObj>
              </mc:Choice>
              <mc:Fallback>
                <p:oleObj name="Visio" r:id="rId3" imgW="4316561" imgH="286614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7061" y="871824"/>
                        <a:ext cx="7957006" cy="5697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717519" y="4858244"/>
            <a:ext cx="750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 smtClean="0">
                <a:solidFill>
                  <a:srgbClr val="073482"/>
                </a:solidFill>
              </a:rPr>
              <a:t>Variablenwerte: Anzahl von Objekten zu einem Mengenknoten</a:t>
            </a:r>
            <a:endParaRPr lang="de-DE" b="0" i="0" dirty="0" smtClean="0">
              <a:solidFill>
                <a:srgbClr val="07348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1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Meta-Modell für Werte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E222B-F664-47F7-8DC7-9666ECE2D9C7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Meta-Modell für Story-Diagramme und Expressions - Dietrich Travkin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08.12.2010</a:t>
            </a:r>
            <a:endParaRPr lang="de-DE" dirty="0"/>
          </a:p>
        </p:txBody>
      </p:sp>
      <p:graphicFrame>
        <p:nvGraphicFramePr>
          <p:cNvPr id="7" name="Objek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498750"/>
              </p:ext>
            </p:extLst>
          </p:nvPr>
        </p:nvGraphicFramePr>
        <p:xfrm>
          <a:off x="679894" y="871824"/>
          <a:ext cx="7344827" cy="56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Visio" r:id="rId3" imgW="3991754" imgH="2857230" progId="Visio.Drawing.11">
                  <p:embed/>
                </p:oleObj>
              </mc:Choice>
              <mc:Fallback>
                <p:oleObj name="Visio" r:id="rId3" imgW="3991754" imgH="285723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9894" y="871824"/>
                        <a:ext cx="7344827" cy="568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1011718" y="5597712"/>
            <a:ext cx="3337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 smtClean="0">
                <a:solidFill>
                  <a:srgbClr val="073482"/>
                </a:solidFill>
              </a:rPr>
              <a:t>Variablenwerte: </a:t>
            </a:r>
            <a:r>
              <a:rPr lang="de-DE" b="0" i="0" dirty="0" err="1" smtClean="0">
                <a:solidFill>
                  <a:srgbClr val="073482"/>
                </a:solidFill>
              </a:rPr>
              <a:t>Exceptions</a:t>
            </a:r>
            <a:endParaRPr lang="de-DE" b="0" i="0" dirty="0" smtClean="0">
              <a:solidFill>
                <a:srgbClr val="07348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vorlage-FG-Softwaretechik - Deutsch">
  <a:themeElements>
    <a:clrScheme name="Vorlage-SFB 4. Berichtskolloquium-Raster_V1-2_DS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-SFB 4. Berichtskolloquium-Raster_V1-2_DS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-SFB 4. Berichtskolloquium-Raster_V1-2_D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Folienvorlage-FG-Softwaretechik - Deutsch</Template>
  <TotalTime>0</TotalTime>
  <Words>420</Words>
  <Application>Microsoft Office PowerPoint</Application>
  <PresentationFormat>Bildschirmpräsentation (4:3)</PresentationFormat>
  <Paragraphs>99</Paragraphs>
  <Slides>13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Folienvorlage-FG-Softwaretechik - Deutsch</vt:lpstr>
      <vt:lpstr>Visio</vt:lpstr>
      <vt:lpstr>Microsoft Visio-Zeichnung</vt:lpstr>
      <vt:lpstr>Meta-Modell für Story-Diagramme und Expressions</vt:lpstr>
      <vt:lpstr>Motivation</vt:lpstr>
      <vt:lpstr>Verwendung von Expressions</vt:lpstr>
      <vt:lpstr>Arten von Expressions</vt:lpstr>
      <vt:lpstr>Meta-Modell für Werte</vt:lpstr>
      <vt:lpstr>Meta-Modell für Werte</vt:lpstr>
      <vt:lpstr>Meta-Modell für Werte</vt:lpstr>
      <vt:lpstr>Meta-Modell für Werte</vt:lpstr>
      <vt:lpstr>Meta-Modell für Werte</vt:lpstr>
      <vt:lpstr>Meta-Modell für zusammengesetzte Ausdrücke</vt:lpstr>
      <vt:lpstr>Meta-Modell für Ausdrücke in anderen Sprachen</vt:lpstr>
      <vt:lpstr>Typprüfung in Editoren &amp; Co.</vt:lpstr>
      <vt:lpstr>Offene Fragen</vt:lpstr>
    </vt:vector>
  </TitlesOfParts>
  <Company>Universität Paderborn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Folienvorlage Fachgebiet Softwaretechnik</dc:subject>
  <dc:creator>Dietrich Travkin</dc:creator>
  <cp:lastModifiedBy>Dietrich Travkin</cp:lastModifiedBy>
  <cp:revision>23</cp:revision>
  <dcterms:created xsi:type="dcterms:W3CDTF">2010-12-07T09:31:50Z</dcterms:created>
  <dcterms:modified xsi:type="dcterms:W3CDTF">2010-12-08T15:53:44Z</dcterms:modified>
</cp:coreProperties>
</file>