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notesMasterIdLst>
    <p:notesMasterId r:id="rId13"/>
  </p:notesMasterIdLst>
  <p:handoutMasterIdLst>
    <p:handoutMasterId r:id="rId14"/>
  </p:handoutMasterIdLst>
  <p:sldIdLst>
    <p:sldId id="322" r:id="rId5"/>
    <p:sldId id="323" r:id="rId6"/>
    <p:sldId id="324" r:id="rId7"/>
    <p:sldId id="311" r:id="rId8"/>
    <p:sldId id="313" r:id="rId9"/>
    <p:sldId id="312" r:id="rId10"/>
    <p:sldId id="325" r:id="rId11"/>
    <p:sldId id="326" r:id="rId12"/>
  </p:sldIdLst>
  <p:sldSz cx="12188825" cy="6858000"/>
  <p:notesSz cx="6858000" cy="9144000"/>
  <p:custDataLst>
    <p:tags r:id="rId15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3B80328-C8D6-49F2-A41F-9721A758F23F}">
          <p14:sldIdLst>
            <p14:sldId id="322"/>
            <p14:sldId id="323"/>
            <p14:sldId id="324"/>
            <p14:sldId id="311"/>
            <p14:sldId id="313"/>
            <p14:sldId id="312"/>
            <p14:sldId id="325"/>
            <p14:sldId id="326"/>
          </p14:sldIdLst>
        </p14:section>
        <p14:section name="Untitled Section" id="{7B6354EB-5801-48C9-A4DD-6D3484C1CB46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4030">
          <p15:clr>
            <a:srgbClr val="A4A3A4"/>
          </p15:clr>
        </p15:guide>
        <p15:guide id="3" orient="horz" pos="1200">
          <p15:clr>
            <a:srgbClr val="A4A3A4"/>
          </p15:clr>
        </p15:guide>
        <p15:guide id="4" orient="horz" pos="1008">
          <p15:clr>
            <a:srgbClr val="A4A3A4"/>
          </p15:clr>
        </p15:guide>
        <p15:guide id="5" orient="horz" pos="3792">
          <p15:clr>
            <a:srgbClr val="A4A3A4"/>
          </p15:clr>
        </p15:guide>
        <p15:guide id="6" orient="horz">
          <p15:clr>
            <a:srgbClr val="A4A3A4"/>
          </p15:clr>
        </p15:guide>
        <p15:guide id="7" orient="horz" pos="3360">
          <p15:clr>
            <a:srgbClr val="A4A3A4"/>
          </p15:clr>
        </p15:guide>
        <p15:guide id="8" orient="horz" pos="3312">
          <p15:clr>
            <a:srgbClr val="A4A3A4"/>
          </p15:clr>
        </p15:guide>
        <p15:guide id="9" orient="horz" pos="240">
          <p15:clr>
            <a:srgbClr val="A4A3A4"/>
          </p15:clr>
        </p15:guide>
        <p15:guide id="10" orient="horz" pos="432">
          <p15:clr>
            <a:srgbClr val="A4A3A4"/>
          </p15:clr>
        </p15:guide>
        <p15:guide id="11" orient="horz" pos="2784">
          <p15:clr>
            <a:srgbClr val="A4A3A4"/>
          </p15:clr>
        </p15:guide>
        <p15:guide id="12" pos="3839">
          <p15:clr>
            <a:srgbClr val="A4A3A4"/>
          </p15:clr>
        </p15:guide>
        <p15:guide id="13" pos="959">
          <p15:clr>
            <a:srgbClr val="A4A3A4"/>
          </p15:clr>
        </p15:guide>
        <p15:guide id="14" pos="6143">
          <p15:clr>
            <a:srgbClr val="A4A3A4"/>
          </p15:clr>
        </p15:guide>
        <p15:guide id="15" pos="1247">
          <p15:clr>
            <a:srgbClr val="A4A3A4"/>
          </p15:clr>
        </p15:guide>
        <p15:guide id="16" pos="7007">
          <p15:clr>
            <a:srgbClr val="A4A3A4"/>
          </p15:clr>
        </p15:guide>
        <p15:guide id="17" pos="5855">
          <p15:clr>
            <a:srgbClr val="A4A3A4"/>
          </p15:clr>
        </p15:guide>
        <p15:guide id="18" pos="671">
          <p15:clr>
            <a:srgbClr val="A4A3A4"/>
          </p15:clr>
        </p15:guide>
        <p15:guide id="19" pos="7151">
          <p15:clr>
            <a:srgbClr val="A4A3A4"/>
          </p15:clr>
        </p15:guide>
        <p15:guide id="20" pos="311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581" autoAdjust="0"/>
  </p:normalViewPr>
  <p:slideViewPr>
    <p:cSldViewPr showGuides="1">
      <p:cViewPr>
        <p:scale>
          <a:sx n="107" d="100"/>
          <a:sy n="107" d="100"/>
        </p:scale>
        <p:origin x="84" y="200"/>
      </p:cViewPr>
      <p:guideLst>
        <p:guide orient="horz" pos="2160"/>
        <p:guide orient="horz" pos="4030"/>
        <p:guide orient="horz" pos="1200"/>
        <p:guide orient="horz" pos="1008"/>
        <p:guide orient="horz" pos="3792"/>
        <p:guide orient="horz"/>
        <p:guide orient="horz" pos="3360"/>
        <p:guide orient="horz" pos="3312"/>
        <p:guide orient="horz" pos="240"/>
        <p:guide orient="horz" pos="432"/>
        <p:guide orient="horz" pos="2784"/>
        <p:guide pos="3839"/>
        <p:guide pos="959"/>
        <p:guide pos="6143"/>
        <p:guide pos="1247"/>
        <p:guide pos="7007"/>
        <p:guide pos="5855"/>
        <p:guide pos="671"/>
        <p:guide pos="7151"/>
        <p:guide pos="311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79" d="100"/>
          <a:sy n="79" d="100"/>
        </p:scale>
        <p:origin x="2496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gs" Target="tags/tag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88EAF-6ECA-4616-85EF-35AA19C641F3}" type="datetimeFigureOut">
              <a:rPr lang="en-US"/>
              <a:t>5/8/2023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F912AB-2776-42F2-A957-313FC7EFEDB9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D2D7A-D230-4F91-BD59-0A39C2703BA8}" type="datetimeFigureOut">
              <a:rPr lang="en-US"/>
              <a:t>5/8/2023</a:t>
            </a:fld>
            <a:endParaRPr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3199CD-3E1B-4AE6-990F-76F925F5EA9F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29553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 bwMode="ltGray"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4" y="1828800"/>
            <a:ext cx="8229600" cy="28956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6600" b="1" cap="none" spc="0">
                <a:ln w="9525">
                  <a:noFill/>
                  <a:prstDash val="solid"/>
                </a:ln>
                <a:solidFill>
                  <a:schemeClr val="tx1"/>
                </a:solidFill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13" y="4800600"/>
            <a:ext cx="8229600" cy="1219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b="1" cap="all" spc="200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fld id="{1D2498CD-A622-4ACC-98D8-8365C1B868F0}" type="datetime1">
              <a:rPr lang="en-US" smtClean="0"/>
              <a:pPr/>
              <a:t>5/8/2023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2A013F82-EE5E-44EE-A61D-E31C6657F26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7807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2CF6B-193C-4CEB-9860-F1C5F0818FA3}" type="datetime1">
              <a:rPr lang="en-US" smtClean="0"/>
              <a:t>5/8/2023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3959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2412" y="381001"/>
            <a:ext cx="1524001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2412" y="381001"/>
            <a:ext cx="7391399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6CBC3-4EDC-4C84-BDD0-15F2AD890B92}" type="datetime1">
              <a:rPr lang="en-US" smtClean="0"/>
              <a:t>5/8/2023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9305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BF3DB-CE40-42F4-BAF4-5D73D1160093}" type="datetime1">
              <a:rPr lang="en-US" smtClean="0"/>
              <a:t>5/8/2023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8807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9614" y="2514600"/>
            <a:ext cx="8692399" cy="281940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4800" b="0" cap="none" baseline="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3" y="5410200"/>
            <a:ext cx="8687333" cy="6096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CA6E5-33C6-44C3-9324-1BC5DF93F43F}" type="datetime1">
              <a:rPr lang="en-US" smtClean="0"/>
              <a:t>5/8/2023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9672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2" y="381000"/>
            <a:ext cx="9144002" cy="13716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4781" y="1905001"/>
            <a:ext cx="4419599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29183" y="1905001"/>
            <a:ext cx="4419600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9C1D9-07E1-4387-AF34-89EE2802766D}" type="datetime1">
              <a:rPr lang="en-US" smtClean="0"/>
              <a:t>5/8/2023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1894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2" y="381000"/>
            <a:ext cx="9144002" cy="13716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9E85B-B39A-43E9-82DE-E3279D984288}" type="datetime1">
              <a:rPr lang="en-US" smtClean="0"/>
              <a:t>5/8/2023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1993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70C95-D35D-47FC-816D-E56328637043}" type="datetime1">
              <a:rPr lang="en-US" smtClean="0"/>
              <a:t>5/8/2023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4585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163A7-695C-4C09-B334-6924060F5B71}" type="datetime1">
              <a:rPr lang="en-US" smtClean="0"/>
              <a:t>5/8/2023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49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1414" y="685800"/>
            <a:ext cx="6400800" cy="5334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B6D02-49B3-41C1-9893-391F698AE757}" type="datetime1">
              <a:rPr lang="en-US" smtClean="0"/>
              <a:t>5/8/2023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5569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3600" b="0" i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4951414" y="685800"/>
            <a:ext cx="6400799" cy="5334000"/>
          </a:xfrm>
          <a:solidFill>
            <a:schemeClr val="bg2"/>
          </a:solidFill>
          <a:ln w="76200">
            <a:solidFill>
              <a:schemeClr val="tx1"/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1AC91-90B4-40B7-917F-BAE86E369F96}" type="datetime1">
              <a:rPr lang="en-US" smtClean="0"/>
              <a:t>5/8/2023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115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invGray">
      <p:bgPr>
        <a:blipFill dpi="0" rotWithShape="1">
          <a:blip r:embed="rId1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4999"/>
            <a:ext cx="9134391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4AB525-F3F4-481A-B8D5-B732FA9EB082}" type="datetime1">
              <a:rPr lang="en-US" smtClean="0"/>
              <a:pPr/>
              <a:t>5/8/2023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13F82-EE5E-44EE-A61D-E31C6657F26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534420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 cap="none" spc="0" baseline="0">
          <a:ln w="9525">
            <a:noFill/>
            <a:prstDash val="solid"/>
          </a:ln>
          <a:solidFill>
            <a:schemeClr val="accent5"/>
          </a:solidFill>
          <a:effectLst/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63550" indent="-231775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2625" indent="-21907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0302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Personal Vulnerability Investigation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Home router</a:t>
            </a:r>
          </a:p>
        </p:txBody>
      </p:sp>
    </p:spTree>
    <p:extLst>
      <p:ext uri="{BB962C8B-B14F-4D97-AF65-F5344CB8AC3E}">
        <p14:creationId xmlns:p14="http://schemas.microsoft.com/office/powerpoint/2010/main" val="4214489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269876" y="116632"/>
            <a:ext cx="9144001" cy="1371600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Why to hack router?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66AFD34-4ECC-CC64-2946-9FC944365D07}"/>
              </a:ext>
            </a:extLst>
          </p:cNvPr>
          <p:cNvSpPr txBox="1"/>
          <p:nvPr/>
        </p:nvSpPr>
        <p:spPr>
          <a:xfrm>
            <a:off x="1342877" y="2217950"/>
            <a:ext cx="4896542" cy="52322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To steal personal information </a:t>
            </a:r>
          </a:p>
        </p:txBody>
      </p:sp>
      <p:sp>
        <p:nvSpPr>
          <p:cNvPr id="10" name="AutoShape 3">
            <a:extLst>
              <a:ext uri="{FF2B5EF4-FFF2-40B4-BE49-F238E27FC236}">
                <a16:creationId xmlns:a16="http://schemas.microsoft.com/office/drawing/2014/main" id="{EA6FD385-D2DA-A3CB-41A5-061EEDE97833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9118748" y="1844052"/>
            <a:ext cx="1727200" cy="299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LID4096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2961229-3AE1-038D-0DA1-FB7BFD42179A}"/>
              </a:ext>
            </a:extLst>
          </p:cNvPr>
          <p:cNvSpPr txBox="1"/>
          <p:nvPr/>
        </p:nvSpPr>
        <p:spPr>
          <a:xfrm>
            <a:off x="1342877" y="3015667"/>
            <a:ext cx="5904656" cy="954107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pPr algn="just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Nowadays a lot of companies are working from home due to Covid19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A3CDF01-6D01-F965-6A32-014A26036736}"/>
              </a:ext>
            </a:extLst>
          </p:cNvPr>
          <p:cNvSpPr txBox="1"/>
          <p:nvPr/>
        </p:nvSpPr>
        <p:spPr>
          <a:xfrm>
            <a:off x="1346036" y="4099665"/>
            <a:ext cx="5904655" cy="954107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Lots of cyberattacks exploiting WIFI router vulnerabilities</a:t>
            </a:r>
            <a:endParaRPr lang="LID4096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7C435C5-0E9C-8E85-5D96-3BEAD3F24B82}"/>
              </a:ext>
            </a:extLst>
          </p:cNvPr>
          <p:cNvSpPr/>
          <p:nvPr/>
        </p:nvSpPr>
        <p:spPr>
          <a:xfrm>
            <a:off x="8614692" y="1074509"/>
            <a:ext cx="2145855" cy="470898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0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</p:txBody>
      </p:sp>
      <p:pic>
        <p:nvPicPr>
          <p:cNvPr id="27" name="Graphic 26" descr="Checkmark">
            <a:extLst>
              <a:ext uri="{FF2B5EF4-FFF2-40B4-BE49-F238E27FC236}">
                <a16:creationId xmlns:a16="http://schemas.microsoft.com/office/drawing/2014/main" id="{8B6FC39A-A287-522B-7172-BA1D0096BE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3299" y="2220329"/>
            <a:ext cx="587413" cy="587413"/>
          </a:xfrm>
          <a:prstGeom prst="rect">
            <a:avLst/>
          </a:prstGeom>
        </p:spPr>
      </p:pic>
      <p:pic>
        <p:nvPicPr>
          <p:cNvPr id="28" name="Graphic 27" descr="Checkmark">
            <a:extLst>
              <a:ext uri="{FF2B5EF4-FFF2-40B4-BE49-F238E27FC236}">
                <a16:creationId xmlns:a16="http://schemas.microsoft.com/office/drawing/2014/main" id="{E39913D3-1195-8302-D39A-920ABF7239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3299" y="2996952"/>
            <a:ext cx="587413" cy="587413"/>
          </a:xfrm>
          <a:prstGeom prst="rect">
            <a:avLst/>
          </a:prstGeom>
        </p:spPr>
      </p:pic>
      <p:pic>
        <p:nvPicPr>
          <p:cNvPr id="29" name="Graphic 28" descr="Checkmark">
            <a:extLst>
              <a:ext uri="{FF2B5EF4-FFF2-40B4-BE49-F238E27FC236}">
                <a16:creationId xmlns:a16="http://schemas.microsoft.com/office/drawing/2014/main" id="{841B1192-975E-BC3F-E87F-A8915B5ECE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8658" y="4099665"/>
            <a:ext cx="587413" cy="587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4694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4" grpId="0" animBg="1"/>
      <p:bldP spid="11" grpId="0" animBg="1"/>
      <p:bldP spid="12" grpId="0" animBg="1"/>
      <p:bldP spid="1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2CA24-5AEA-B267-FD55-F41846E87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2803" y="404664"/>
            <a:ext cx="9144001" cy="987896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Attack types</a:t>
            </a:r>
            <a:endParaRPr lang="LID4096" sz="4000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Graphic 3" descr="Checkmark">
            <a:extLst>
              <a:ext uri="{FF2B5EF4-FFF2-40B4-BE49-F238E27FC236}">
                <a16:creationId xmlns:a16="http://schemas.microsoft.com/office/drawing/2014/main" id="{8B650A2C-55F1-159C-8F47-3D6399A10F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18763" y="2316784"/>
            <a:ext cx="587413" cy="587413"/>
          </a:xfrm>
          <a:prstGeom prst="rect">
            <a:avLst/>
          </a:prstGeom>
        </p:spPr>
      </p:pic>
      <p:pic>
        <p:nvPicPr>
          <p:cNvPr id="5" name="Graphic 4" descr="Checkmark">
            <a:extLst>
              <a:ext uri="{FF2B5EF4-FFF2-40B4-BE49-F238E27FC236}">
                <a16:creationId xmlns:a16="http://schemas.microsoft.com/office/drawing/2014/main" id="{28545C99-F18D-75B7-64EE-7FECC75312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18762" y="3206770"/>
            <a:ext cx="587413" cy="587413"/>
          </a:xfrm>
          <a:prstGeom prst="rect">
            <a:avLst/>
          </a:prstGeom>
        </p:spPr>
      </p:pic>
      <p:pic>
        <p:nvPicPr>
          <p:cNvPr id="6" name="Graphic 5" descr="Checkmark">
            <a:extLst>
              <a:ext uri="{FF2B5EF4-FFF2-40B4-BE49-F238E27FC236}">
                <a16:creationId xmlns:a16="http://schemas.microsoft.com/office/drawing/2014/main" id="{4E96C34D-B405-79F9-5208-1C7D02B4DB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18761" y="4188992"/>
            <a:ext cx="587413" cy="58741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7A02374-B9D0-D93E-8CBE-F965B8E227D3}"/>
              </a:ext>
            </a:extLst>
          </p:cNvPr>
          <p:cNvSpPr txBox="1"/>
          <p:nvPr/>
        </p:nvSpPr>
        <p:spPr>
          <a:xfrm>
            <a:off x="2494012" y="2348880"/>
            <a:ext cx="2808312" cy="52322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Wireless attack</a:t>
            </a:r>
            <a:endParaRPr lang="LID4096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C297468-CCDC-8F23-338D-61A1E76570A1}"/>
              </a:ext>
            </a:extLst>
          </p:cNvPr>
          <p:cNvSpPr txBox="1"/>
          <p:nvPr/>
        </p:nvSpPr>
        <p:spPr>
          <a:xfrm>
            <a:off x="2466835" y="4005645"/>
            <a:ext cx="3528392" cy="954107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Phishing attack(Evil Twin attack)</a:t>
            </a:r>
            <a:endParaRPr lang="LID4096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A04C2BB-2A9E-F931-BB9D-BC2AD4211C92}"/>
              </a:ext>
            </a:extLst>
          </p:cNvPr>
          <p:cNvSpPr txBox="1"/>
          <p:nvPr/>
        </p:nvSpPr>
        <p:spPr>
          <a:xfrm>
            <a:off x="2466835" y="3233724"/>
            <a:ext cx="3384376" cy="52322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Router Exploitation</a:t>
            </a:r>
            <a:endParaRPr lang="LID4096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CD5AEC5E-AB14-1CD2-C7FF-987CC356514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6502" y="2295245"/>
            <a:ext cx="4468892" cy="2570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124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 animBg="1"/>
      <p:bldP spid="8" grpId="0" animBg="1"/>
      <p:bldP spid="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485900" y="381000"/>
            <a:ext cx="9144001" cy="914400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Wireless attack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B6A5AE2-E758-263C-F614-4554565F0D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8588" y="2276872"/>
            <a:ext cx="4058302" cy="283540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868A3D5-C6C9-DD97-7B52-66FD7D568139}"/>
              </a:ext>
            </a:extLst>
          </p:cNvPr>
          <p:cNvSpPr txBox="1"/>
          <p:nvPr/>
        </p:nvSpPr>
        <p:spPr>
          <a:xfrm>
            <a:off x="1773932" y="2589147"/>
            <a:ext cx="3816424" cy="181588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Wireless attack is a malicious action against wireless networks. </a:t>
            </a:r>
            <a:endParaRPr lang="LID4096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6206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1" y="476672"/>
            <a:ext cx="9144002" cy="934368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Router Exploitation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ADE61C6-48CC-B495-9C52-DB67A5C2B4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4612" y="2492896"/>
            <a:ext cx="3648405" cy="273630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503B3E9-7698-588B-1DFE-663DC997546B}"/>
              </a:ext>
            </a:extLst>
          </p:cNvPr>
          <p:cNvSpPr txBox="1"/>
          <p:nvPr/>
        </p:nvSpPr>
        <p:spPr>
          <a:xfrm>
            <a:off x="1197868" y="2500040"/>
            <a:ext cx="5256584" cy="2246769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It is a package that contains exploitation frameworks for embedded devices. It contains various modules that aids penetration testing operations.</a:t>
            </a:r>
            <a:endParaRPr lang="LID4096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6988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654033" y="404664"/>
            <a:ext cx="9144001" cy="837456"/>
          </a:xfrm>
        </p:spPr>
        <p:txBody>
          <a:bodyPr>
            <a:normAutofit/>
          </a:bodyPr>
          <a:lstStyle/>
          <a:p>
            <a:r>
              <a:rPr lang="en-US" sz="4000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Phishing attack (Evil Twin attack)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81E0D12-B78D-D209-69E0-AF3401434E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6620" y="2132856"/>
            <a:ext cx="3810000" cy="3810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8837C3A-5DB7-B931-A7B5-CA9169D665EB}"/>
              </a:ext>
            </a:extLst>
          </p:cNvPr>
          <p:cNvSpPr txBox="1"/>
          <p:nvPr/>
        </p:nvSpPr>
        <p:spPr>
          <a:xfrm>
            <a:off x="1197868" y="2852936"/>
            <a:ext cx="5028166" cy="286232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0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 evil twin attack takes place when an attacker sets up a fake Wi-Fi access point hoping that users will connect to it instead of a legitimate one. Once the victims connect, the hacker can see everything they do online. Evil twin attacks are more common on public Wi-Fi networks which are unsecured and leave your personal data vulnerable</a:t>
            </a:r>
            <a:endParaRPr lang="LID4096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2238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C820C-6498-80F3-EE42-C800B840BC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3892" y="476672"/>
            <a:ext cx="9144001" cy="795536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How it can be prevented?</a:t>
            </a:r>
            <a:endParaRPr lang="LID4096" sz="4000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Graphic 3" descr="Checkmark">
            <a:extLst>
              <a:ext uri="{FF2B5EF4-FFF2-40B4-BE49-F238E27FC236}">
                <a16:creationId xmlns:a16="http://schemas.microsoft.com/office/drawing/2014/main" id="{DFD58587-51C7-52EE-9BD7-5116E420F1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65141" y="2676824"/>
            <a:ext cx="587413" cy="587413"/>
          </a:xfrm>
          <a:prstGeom prst="rect">
            <a:avLst/>
          </a:prstGeom>
        </p:spPr>
      </p:pic>
      <p:pic>
        <p:nvPicPr>
          <p:cNvPr id="5" name="Graphic 4" descr="Checkmark">
            <a:extLst>
              <a:ext uri="{FF2B5EF4-FFF2-40B4-BE49-F238E27FC236}">
                <a16:creationId xmlns:a16="http://schemas.microsoft.com/office/drawing/2014/main" id="{408E703C-9F41-3019-3B9F-346A96DFE7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65141" y="3372193"/>
            <a:ext cx="587413" cy="587413"/>
          </a:xfrm>
          <a:prstGeom prst="rect">
            <a:avLst/>
          </a:prstGeom>
        </p:spPr>
      </p:pic>
      <p:pic>
        <p:nvPicPr>
          <p:cNvPr id="6" name="Graphic 5" descr="Checkmark">
            <a:extLst>
              <a:ext uri="{FF2B5EF4-FFF2-40B4-BE49-F238E27FC236}">
                <a16:creationId xmlns:a16="http://schemas.microsoft.com/office/drawing/2014/main" id="{B9C44EE6-17BC-6B22-622B-72B3D70425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68961" y="4070319"/>
            <a:ext cx="587413" cy="58741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E1933B9-5FCB-2C9B-50C0-461BB7110E4D}"/>
              </a:ext>
            </a:extLst>
          </p:cNvPr>
          <p:cNvSpPr txBox="1"/>
          <p:nvPr/>
        </p:nvSpPr>
        <p:spPr>
          <a:xfrm>
            <a:off x="2638028" y="2708920"/>
            <a:ext cx="6408712" cy="52322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GB" sz="2800" dirty="0">
                <a:latin typeface="Arial" panose="020B0604020202020204" pitchFamily="34" charset="0"/>
                <a:cs typeface="Arial" panose="020B0604020202020204" pitchFamily="34" charset="0"/>
              </a:rPr>
              <a:t>Change default router login credentials</a:t>
            </a:r>
            <a:endParaRPr lang="LID4096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1DEB85F-2EDF-19E2-BFE4-1C7EA652FAF0}"/>
              </a:ext>
            </a:extLst>
          </p:cNvPr>
          <p:cNvSpPr txBox="1"/>
          <p:nvPr/>
        </p:nvSpPr>
        <p:spPr>
          <a:xfrm>
            <a:off x="2638028" y="3404289"/>
            <a:ext cx="5616624" cy="52322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GB" sz="2800" dirty="0">
                <a:latin typeface="Arial" panose="020B0604020202020204" pitchFamily="34" charset="0"/>
                <a:cs typeface="Arial" panose="020B0604020202020204" pitchFamily="34" charset="0"/>
              </a:rPr>
              <a:t>Use encryption for your password</a:t>
            </a:r>
            <a:endParaRPr lang="LID4096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DFB32C3-6071-BDE3-6709-5BA6C04262A3}"/>
              </a:ext>
            </a:extLst>
          </p:cNvPr>
          <p:cNvSpPr txBox="1"/>
          <p:nvPr/>
        </p:nvSpPr>
        <p:spPr>
          <a:xfrm>
            <a:off x="2638536" y="4070319"/>
            <a:ext cx="3672408" cy="584775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GB" sz="3200" dirty="0">
                <a:latin typeface="Arial" panose="020B0604020202020204" pitchFamily="34" charset="0"/>
                <a:cs typeface="Arial" panose="020B0604020202020204" pitchFamily="34" charset="0"/>
              </a:rPr>
              <a:t>Use router firewall</a:t>
            </a:r>
            <a:endParaRPr lang="LID4096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1776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 animBg="1"/>
      <p:bldP spid="8" grpId="0" animBg="1"/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F0B912-390F-3E30-7C24-5A861EBFC5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9996" y="2852936"/>
            <a:ext cx="7848872" cy="723528"/>
          </a:xfrm>
        </p:spPr>
        <p:txBody>
          <a:bodyPr>
            <a:normAutofit/>
          </a:bodyPr>
          <a:lstStyle/>
          <a:p>
            <a:r>
              <a:rPr lang="en-US" sz="4000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Thank you for your attention!</a:t>
            </a:r>
            <a:endParaRPr lang="LID4096" sz="4000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8863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Blue atom design templat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dirty="0"/>
        </a:defPPr>
      </a:lstStyle>
      <a:style>
        <a:lnRef idx="3">
          <a:schemeClr val="lt1"/>
        </a:lnRef>
        <a:fillRef idx="1">
          <a:schemeClr val="accent5"/>
        </a:fillRef>
        <a:effectRef idx="1">
          <a:schemeClr val="accent5"/>
        </a:effectRef>
        <a:fontRef idx="minor">
          <a:schemeClr val="lt1"/>
        </a:fontRef>
      </a:style>
    </a:spDef>
    <a:lnDef>
      <a:spPr>
        <a:ln>
          <a:solidFill>
            <a:schemeClr val="accent5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Blue atom design slides.potx" id="{20958743-FA80-43E5-9586-B48EF2BE42B5}" vid="{6B9132C0-2E4C-4DF6-B21A-C2322474BD21}"/>
    </a:ext>
  </a:extLst>
</a:theme>
</file>

<file path=ppt/theme/theme2.xml><?xml version="1.0" encoding="utf-8"?>
<a:theme xmlns:a="http://schemas.openxmlformats.org/drawingml/2006/main" name="Office The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Props1.xml><?xml version="1.0" encoding="utf-8"?>
<ds:datastoreItem xmlns:ds="http://schemas.openxmlformats.org/officeDocument/2006/customXml" ds:itemID="{0875BD71-4A33-4FB7-88CA-777C4D9E6EE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1F78577-2839-4BFF-9EC7-673BD8FEBD8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049C11C-71DC-49B6-ACD8-27E3AE088D14}">
  <ds:schemaRefs>
    <ds:schemaRef ds:uri="http://schemas.microsoft.com/office/2006/documentManagement/types"/>
    <ds:schemaRef ds:uri="http://schemas.microsoft.com/office/2006/metadata/properties"/>
    <ds:schemaRef ds:uri="http://purl.org/dc/elements/1.1/"/>
    <ds:schemaRef ds:uri="http://schemas.openxmlformats.org/package/2006/metadata/core-properties"/>
    <ds:schemaRef ds:uri="http://schemas.microsoft.com/office/infopath/2007/PartnerControls"/>
    <ds:schemaRef ds:uri="http://purl.org/dc/terms/"/>
    <ds:schemaRef ds:uri="40262f94-9f35-4ac3-9a90-690165a166b7"/>
    <ds:schemaRef ds:uri="a4f35948-e619-41b3-aa29-22878b09cfd2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Blue atom design slides</Template>
  <TotalTime>599</TotalTime>
  <Words>178</Words>
  <Application>Microsoft Office PowerPoint</Application>
  <PresentationFormat>Custom</PresentationFormat>
  <Paragraphs>23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Century Gothic</vt:lpstr>
      <vt:lpstr>Blue atom design template</vt:lpstr>
      <vt:lpstr>Personal Vulnerability Investigation</vt:lpstr>
      <vt:lpstr>Why to hack router?</vt:lpstr>
      <vt:lpstr>Attack types</vt:lpstr>
      <vt:lpstr>Wireless attack</vt:lpstr>
      <vt:lpstr>Router Exploitation</vt:lpstr>
      <vt:lpstr>Phishing attack (Evil Twin attack)</vt:lpstr>
      <vt:lpstr>How it can be prevented?</vt:lpstr>
      <vt:lpstr>Thank you for your attention!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Personal Vulnerability Investigation</dc:title>
  <dc:creator>hristo kolew</dc:creator>
  <cp:lastModifiedBy>hristo kolew</cp:lastModifiedBy>
  <cp:revision>4</cp:revision>
  <dcterms:created xsi:type="dcterms:W3CDTF">2023-05-07T14:49:06Z</dcterms:created>
  <dcterms:modified xsi:type="dcterms:W3CDTF">2023-05-08T12:22:36Z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rder">
    <vt:r8>74069000</vt:r8>
  </property>
  <property fmtid="{D5CDD505-2E9C-101B-9397-08002B2CF9AE}" pid="3" name="HiddenCategoryTags">
    <vt:lpwstr/>
  </property>
  <property fmtid="{D5CDD505-2E9C-101B-9397-08002B2CF9AE}" pid="4" name="InternalTags">
    <vt:lpwstr/>
  </property>
  <property fmtid="{D5CDD505-2E9C-101B-9397-08002B2CF9AE}" pid="5" name="CategoryTags">
    <vt:lpwstr/>
  </property>
  <property fmtid="{D5CDD505-2E9C-101B-9397-08002B2CF9AE}" pid="6" name="Applications">
    <vt:lpwstr/>
  </property>
  <property fmtid="{D5CDD505-2E9C-101B-9397-08002B2CF9AE}" pid="7" name="CampaignTags">
    <vt:lpwstr/>
  </property>
  <property fmtid="{D5CDD505-2E9C-101B-9397-08002B2CF9AE}" pid="8" name="ScenarioTags">
    <vt:lpwstr/>
  </property>
  <property fmtid="{D5CDD505-2E9C-101B-9397-08002B2CF9AE}" pid="9" name="ContentTypeId">
    <vt:lpwstr>0x010100AA3F7D94069FF64A86F7DFF56D60E3BE</vt:lpwstr>
  </property>
  <property fmtid="{D5CDD505-2E9C-101B-9397-08002B2CF9AE}" pid="10" name="FeatureTags">
    <vt:lpwstr/>
  </property>
  <property fmtid="{D5CDD505-2E9C-101B-9397-08002B2CF9AE}" pid="11" name="LocalizationTags">
    <vt:lpwstr/>
  </property>
</Properties>
</file>