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0" userDrawn="1">
          <p15:clr>
            <a:srgbClr val="000000"/>
          </p15:clr>
        </p15:guide>
        <p15:guide id="4" pos="7470" userDrawn="1">
          <p15:clr>
            <a:srgbClr val="000000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2026" userDrawn="1">
          <p15:clr>
            <a:srgbClr val="A4A3A4"/>
          </p15:clr>
        </p15:guide>
        <p15:guide id="8" pos="5632" userDrawn="1">
          <p15:clr>
            <a:srgbClr val="A4A3A4"/>
          </p15:clr>
        </p15:guide>
        <p15:guide id="9" orient="horz" pos="1026" userDrawn="1">
          <p15:clr>
            <a:srgbClr val="A4A3A4"/>
          </p15:clr>
        </p15:guide>
        <p15:guide id="10" orient="horz" pos="3067" userDrawn="1">
          <p15:clr>
            <a:srgbClr val="A4A3A4"/>
          </p15:clr>
        </p15:guide>
        <p15:guide id="11" pos="1118" userDrawn="1">
          <p15:clr>
            <a:srgbClr val="A4A3A4"/>
          </p15:clr>
        </p15:guide>
        <p15:guide id="12" pos="2933" userDrawn="1">
          <p15:clr>
            <a:srgbClr val="A4A3A4"/>
          </p15:clr>
        </p15:guide>
        <p15:guide id="13" pos="4747" userDrawn="1">
          <p15:clr>
            <a:srgbClr val="A4A3A4"/>
          </p15:clr>
        </p15:guide>
        <p15:guide id="14" pos="6562" userDrawn="1">
          <p15:clr>
            <a:srgbClr val="A4A3A4"/>
          </p15:clr>
        </p15:guide>
        <p15:guide id="15" orient="horz" pos="799" userDrawn="1">
          <p15:clr>
            <a:srgbClr val="A4A3A4"/>
          </p15:clr>
        </p15:guide>
        <p15:guide id="16" orient="horz" pos="1706" userDrawn="1">
          <p15:clr>
            <a:srgbClr val="A4A3A4"/>
          </p15:clr>
        </p15:guide>
        <p15:guide id="17" orient="horz" pos="2614" userDrawn="1">
          <p15:clr>
            <a:srgbClr val="A4A3A4"/>
          </p15:clr>
        </p15:guide>
        <p15:guide id="18" orient="horz" pos="3521" userDrawn="1">
          <p15:clr>
            <a:srgbClr val="A4A3A4"/>
          </p15:clr>
        </p15:guide>
        <p15:guide id="19" pos="665" userDrawn="1">
          <p15:clr>
            <a:srgbClr val="A4A3A4"/>
          </p15:clr>
        </p15:guide>
        <p15:guide id="20" pos="1595" userDrawn="1">
          <p15:clr>
            <a:srgbClr val="A4A3A4"/>
          </p15:clr>
        </p15:guide>
        <p15:guide id="21" pos="2479" userDrawn="1">
          <p15:clr>
            <a:srgbClr val="A4A3A4"/>
          </p15:clr>
        </p15:guide>
        <p15:guide id="22" pos="3386" userDrawn="1">
          <p15:clr>
            <a:srgbClr val="A4A3A4"/>
          </p15:clr>
        </p15:guide>
        <p15:guide id="23" pos="4294" userDrawn="1">
          <p15:clr>
            <a:srgbClr val="A4A3A4"/>
          </p15:clr>
        </p15:guide>
        <p15:guide id="24" pos="5201" userDrawn="1">
          <p15:clr>
            <a:srgbClr val="A4A3A4"/>
          </p15:clr>
        </p15:guide>
        <p15:guide id="25" pos="6108" userDrawn="1">
          <p15:clr>
            <a:srgbClr val="A4A3A4"/>
          </p15:clr>
        </p15:guide>
        <p15:guide id="26" pos="7015" userDrawn="1">
          <p15:clr>
            <a:srgbClr val="A4A3A4"/>
          </p15:clr>
        </p15:guide>
        <p15:guide id="27" pos="1345" userDrawn="1">
          <p15:clr>
            <a:srgbClr val="A4A3A4"/>
          </p15:clr>
        </p15:guide>
        <p15:guide id="28" pos="892" userDrawn="1">
          <p15:clr>
            <a:srgbClr val="A4A3A4"/>
          </p15:clr>
        </p15:guide>
        <p15:guide id="29" pos="438" userDrawn="1">
          <p15:clr>
            <a:srgbClr val="A4A3A4"/>
          </p15:clr>
        </p15:guide>
        <p15:guide id="30" pos="1822" userDrawn="1">
          <p15:clr>
            <a:srgbClr val="A4A3A4"/>
          </p15:clr>
        </p15:guide>
        <p15:guide id="31" pos="2252" userDrawn="1">
          <p15:clr>
            <a:srgbClr val="A4A3A4"/>
          </p15:clr>
        </p15:guide>
        <p15:guide id="32" pos="2706" userDrawn="1">
          <p15:clr>
            <a:srgbClr val="A4A3A4"/>
          </p15:clr>
        </p15:guide>
        <p15:guide id="33" pos="3160" userDrawn="1">
          <p15:clr>
            <a:srgbClr val="A4A3A4"/>
          </p15:clr>
        </p15:guide>
        <p15:guide id="34" pos="3613" userDrawn="1">
          <p15:clr>
            <a:srgbClr val="A4A3A4"/>
          </p15:clr>
        </p15:guide>
        <p15:guide id="35" pos="4067" userDrawn="1">
          <p15:clr>
            <a:srgbClr val="A4A3A4"/>
          </p15:clr>
        </p15:guide>
        <p15:guide id="36" pos="4520" userDrawn="1">
          <p15:clr>
            <a:srgbClr val="A4A3A4"/>
          </p15:clr>
        </p15:guide>
        <p15:guide id="37" pos="4974" userDrawn="1">
          <p15:clr>
            <a:srgbClr val="A4A3A4"/>
          </p15:clr>
        </p15:guide>
        <p15:guide id="38" pos="5428" userDrawn="1">
          <p15:clr>
            <a:srgbClr val="A4A3A4"/>
          </p15:clr>
        </p15:guide>
        <p15:guide id="39" pos="5881" userDrawn="1">
          <p15:clr>
            <a:srgbClr val="A4A3A4"/>
          </p15:clr>
        </p15:guide>
        <p15:guide id="40" pos="6335" userDrawn="1">
          <p15:clr>
            <a:srgbClr val="A4A3A4"/>
          </p15:clr>
        </p15:guide>
        <p15:guide id="41" pos="6788" userDrawn="1">
          <p15:clr>
            <a:srgbClr val="A4A3A4"/>
          </p15:clr>
        </p15:guide>
        <p15:guide id="42" pos="7242" userDrawn="1">
          <p15:clr>
            <a:srgbClr val="A4A3A4"/>
          </p15:clr>
        </p15:guide>
        <p15:guide id="43" orient="horz" pos="119" userDrawn="1">
          <p15:clr>
            <a:srgbClr val="000000"/>
          </p15:clr>
        </p15:guide>
        <p15:guide id="44" orient="horz" pos="572" userDrawn="1">
          <p15:clr>
            <a:srgbClr val="A4A3A4"/>
          </p15:clr>
        </p15:guide>
        <p15:guide id="45" orient="horz" pos="1480" userDrawn="1">
          <p15:clr>
            <a:srgbClr val="A4A3A4"/>
          </p15:clr>
        </p15:guide>
        <p15:guide id="46" orient="horz" pos="1253" userDrawn="1">
          <p15:clr>
            <a:srgbClr val="A4A3A4"/>
          </p15:clr>
        </p15:guide>
        <p15:guide id="47" orient="horz" pos="1933" userDrawn="1">
          <p15:clr>
            <a:srgbClr val="A4A3A4"/>
          </p15:clr>
        </p15:guide>
        <p15:guide id="48" orient="horz" pos="2387" userDrawn="1">
          <p15:clr>
            <a:srgbClr val="A4A3A4"/>
          </p15:clr>
        </p15:guide>
        <p15:guide id="49" orient="horz" pos="2840" userDrawn="1">
          <p15:clr>
            <a:srgbClr val="A4A3A4"/>
          </p15:clr>
        </p15:guide>
        <p15:guide id="50" orient="horz" pos="3317" userDrawn="1">
          <p15:clr>
            <a:srgbClr val="A4A3A4"/>
          </p15:clr>
        </p15:guide>
        <p15:guide id="51" orient="horz" pos="3748" userDrawn="1">
          <p15:clr>
            <a:srgbClr val="A4A3A4"/>
          </p15:clr>
        </p15:guide>
        <p15:guide id="52" orient="horz" pos="4201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4"/>
    <p:restoredTop sz="96327"/>
  </p:normalViewPr>
  <p:slideViewPr>
    <p:cSldViewPr snapToGrid="0" snapToObjects="1" showGuides="1">
      <p:cViewPr>
        <p:scale>
          <a:sx n="114" d="100"/>
          <a:sy n="114" d="100"/>
        </p:scale>
        <p:origin x="664" y="1176"/>
      </p:cViewPr>
      <p:guideLst>
        <p:guide orient="horz" pos="2160"/>
        <p:guide pos="3840"/>
        <p:guide pos="210"/>
        <p:guide pos="7470"/>
        <p:guide orient="horz" pos="346"/>
        <p:guide orient="horz" pos="3974"/>
        <p:guide pos="2026"/>
        <p:guide pos="5632"/>
        <p:guide orient="horz" pos="1026"/>
        <p:guide orient="horz" pos="3067"/>
        <p:guide pos="1118"/>
        <p:guide pos="2933"/>
        <p:guide pos="4747"/>
        <p:guide pos="6562"/>
        <p:guide orient="horz" pos="799"/>
        <p:guide orient="horz" pos="1706"/>
        <p:guide orient="horz" pos="2614"/>
        <p:guide orient="horz" pos="3521"/>
        <p:guide pos="665"/>
        <p:guide pos="1595"/>
        <p:guide pos="2479"/>
        <p:guide pos="3386"/>
        <p:guide pos="4294"/>
        <p:guide pos="5201"/>
        <p:guide pos="6108"/>
        <p:guide pos="7015"/>
        <p:guide pos="1345"/>
        <p:guide pos="892"/>
        <p:guide pos="438"/>
        <p:guide pos="1822"/>
        <p:guide pos="2252"/>
        <p:guide pos="2706"/>
        <p:guide pos="3160"/>
        <p:guide pos="3613"/>
        <p:guide pos="4067"/>
        <p:guide pos="4520"/>
        <p:guide pos="4974"/>
        <p:guide pos="5428"/>
        <p:guide pos="5881"/>
        <p:guide pos="6335"/>
        <p:guide pos="6788"/>
        <p:guide pos="7242"/>
        <p:guide orient="horz" pos="119"/>
        <p:guide orient="horz" pos="572"/>
        <p:guide orient="horz" pos="1480"/>
        <p:guide orient="horz" pos="1253"/>
        <p:guide orient="horz" pos="1933"/>
        <p:guide orient="horz" pos="2387"/>
        <p:guide orient="horz" pos="2840"/>
        <p:guide orient="horz" pos="3317"/>
        <p:guide orient="horz" pos="3748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0EE58-829D-B248-AC68-171E7FD37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5422539-8F2C-7D43-8D40-8BA7593A7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F8B2348-F4E6-A744-80B7-2BC1CA33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31-10-2020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9A42562-9BCC-EC4C-B59B-19CF0CBD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783C0D8-6FE7-6346-B037-1B7E6F63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165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AE0774-A884-D94C-A3FE-A6BB5686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2B7A503-1CEE-1146-A5C7-F93B69C59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7E01BB6-9366-DD46-9300-D5D324E2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31-10-2020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F0EBC6-A53A-BD4F-92A7-63948E6B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42E595-8666-F046-8A76-7DB983CD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677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8F334C3-C460-1C47-B7FD-CF461F0C3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B592808-BDF2-834C-BF29-2391354ED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709C7AA-991F-7642-8988-71CF1D7B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31-10-2020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7B73171-E3D8-554B-868E-6FDBE16F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8F7DA5-6E0A-3246-84E1-7DC51AC0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70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1809A-DBF8-9C42-8B38-35B860B1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00607-BCF2-0744-AEDC-0834051D5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2D6EBF-F4E5-4B4D-8726-EE12B603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31-10-2020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E335BA-F27E-C146-B3C5-B0639446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B2D80F-5B9C-E547-8796-19CA0AF9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374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DA7B6-2654-894C-A86A-7DD9D38B5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77E19B1-D766-FF4B-ADE0-F66FA9CDF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E3794D0-56DB-4C4B-9ACD-557E93A5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31-10-2020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B4597B1-8B97-6243-8A32-97F61C31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6CB9BDD-0C41-7943-A159-1A19EFB2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648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6C074-FC06-C94C-A8C4-39B315FD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1D86F49-769F-454D-A7D8-E1EA45D6E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879DD44-704A-2C42-828F-B814D870A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230F6B0-E274-FE41-A3FE-E1A1AA34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31-10-2020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A24B312-8661-2C4F-9FDB-25494B1A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67E21F2-A159-E840-A2EB-2CD286C3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318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9877B-FFE6-C349-BE7E-EE1F71E6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3A7011F-E7BF-3247-A094-493AD15A0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F180419-89DB-9A46-B2A8-4D10ABECF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157BBAE-53BD-914D-9E3B-89C812B00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79E79ED-163D-9D43-ADFA-A0FC81FA9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C5B53B0-A6E6-A943-B462-45E23C4F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31-10-2020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4A2728D-92FF-E94E-A5F3-9783C463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307F3B7-EFF9-EF40-B894-B4442FF1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98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D32E5-53F2-4747-BF87-8DFA666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62D59F9-9869-1C46-8693-D0CD3B20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31-10-2020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117B73C-6A7B-8043-9B63-8F9C6889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9F6CCF9-C28B-164A-9305-519C8507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959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823E4ED-61EC-E444-896E-19C2A582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31-10-2020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447A754-5405-8048-84A9-DC1AF2B4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126C0E-EBF7-AC40-9460-4133D4D0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551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91980-232D-334C-A405-9C254A54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ACDA78-E492-E54C-9A99-584FB986B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4921924-FE0F-4845-BC3D-27D464D7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37AC431-07C9-624B-B51A-9A0CF656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31-10-2020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F769C01-6AB7-EF4A-BABA-CFB82872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AAF1260-C2F4-934A-8AC4-3023BDBC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532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A8AE2-AE11-6D48-A93A-CD5D62D6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DF83546-B204-1F47-AC5A-16FBFAA0B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8F7360A-DFE4-544C-AE6B-E0B8D809B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D2082AD-A301-C841-9950-1006CD73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AE5A-190D-344F-BA1E-7FF8AC8FA5BE}" type="datetimeFigureOut">
              <a:t>31-10-2020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F392CA9-AC46-CB40-9DF0-CD8F0208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86F064-C361-C34B-9731-442063AB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320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D8F456A-13A6-E94C-BF37-F9B47D7FD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C1237BC-6512-EC42-BB24-E56ADB038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2702CDA-B2B5-D54A-8139-C809C708C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0AE5A-190D-344F-BA1E-7FF8AC8FA5BE}" type="datetimeFigureOut">
              <a:t>31-10-2020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D056C0E-E843-FA4E-AA62-644119BD3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FA7123-0189-654D-B1DB-5C4B98FFC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FD09-3B70-DE49-8ABD-0174BACCDE5B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765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0EADDAAF-D11A-4C48-B6B9-5AFCAF6735BC}"/>
              </a:ext>
            </a:extLst>
          </p:cNvPr>
          <p:cNvSpPr txBox="1"/>
          <p:nvPr/>
        </p:nvSpPr>
        <p:spPr>
          <a:xfrm>
            <a:off x="4368875" y="3252833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b="1"/>
              <a:t>PHP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DDE7B6AA-2241-F24E-90B5-AA56B6B35F4F}"/>
              </a:ext>
            </a:extLst>
          </p:cNvPr>
          <p:cNvSpPr txBox="1"/>
          <p:nvPr/>
        </p:nvSpPr>
        <p:spPr>
          <a:xfrm>
            <a:off x="6968616" y="3102247"/>
            <a:ext cx="113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b="1"/>
              <a:t>Operating</a:t>
            </a:r>
          </a:p>
          <a:p>
            <a:pPr algn="ctr"/>
            <a:r>
              <a:rPr lang="nl-NL" b="1"/>
              <a:t>System</a:t>
            </a:r>
          </a:p>
        </p:txBody>
      </p:sp>
      <p:sp>
        <p:nvSpPr>
          <p:cNvPr id="4" name="Ring 3">
            <a:extLst>
              <a:ext uri="{FF2B5EF4-FFF2-40B4-BE49-F238E27FC236}">
                <a16:creationId xmlns:a16="http://schemas.microsoft.com/office/drawing/2014/main" id="{D5251C3D-6E79-6F44-A363-BAC472153493}"/>
              </a:ext>
            </a:extLst>
          </p:cNvPr>
          <p:cNvSpPr/>
          <p:nvPr/>
        </p:nvSpPr>
        <p:spPr>
          <a:xfrm>
            <a:off x="6816725" y="2705414"/>
            <a:ext cx="1439862" cy="1440000"/>
          </a:xfrm>
          <a:prstGeom prst="donut">
            <a:avLst>
              <a:gd name="adj" fmla="val 691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5" name="Ring 4">
            <a:extLst>
              <a:ext uri="{FF2B5EF4-FFF2-40B4-BE49-F238E27FC236}">
                <a16:creationId xmlns:a16="http://schemas.microsoft.com/office/drawing/2014/main" id="{C1531CD4-003D-8742-9080-9267921B63DD}"/>
              </a:ext>
            </a:extLst>
          </p:cNvPr>
          <p:cNvSpPr/>
          <p:nvPr/>
        </p:nvSpPr>
        <p:spPr>
          <a:xfrm>
            <a:off x="3937576" y="2705413"/>
            <a:ext cx="1440000" cy="1440000"/>
          </a:xfrm>
          <a:prstGeom prst="donut">
            <a:avLst>
              <a:gd name="adj" fmla="val 691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F7984272-28AC-674F-B485-D50112274F0C}"/>
              </a:ext>
            </a:extLst>
          </p:cNvPr>
          <p:cNvGrpSpPr/>
          <p:nvPr/>
        </p:nvGrpSpPr>
        <p:grpSpPr>
          <a:xfrm>
            <a:off x="333375" y="1643817"/>
            <a:ext cx="2162175" cy="720725"/>
            <a:chOff x="469673" y="1651924"/>
            <a:chExt cx="2232248" cy="648072"/>
          </a:xfrm>
        </p:grpSpPr>
        <p:sp>
          <p:nvSpPr>
            <p:cNvPr id="7" name="Kader 6">
              <a:extLst>
                <a:ext uri="{FF2B5EF4-FFF2-40B4-BE49-F238E27FC236}">
                  <a16:creationId xmlns:a16="http://schemas.microsoft.com/office/drawing/2014/main" id="{AA05A476-AC34-4647-A3DA-40FD2589F228}"/>
                </a:ext>
              </a:extLst>
            </p:cNvPr>
            <p:cNvSpPr/>
            <p:nvPr/>
          </p:nvSpPr>
          <p:spPr>
            <a:xfrm>
              <a:off x="469673" y="1651924"/>
              <a:ext cx="2232248" cy="648072"/>
            </a:xfrm>
            <a:prstGeom prst="fram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85EAC417-0CF2-DF49-BE67-51011B1EC53B}"/>
                </a:ext>
              </a:extLst>
            </p:cNvPr>
            <p:cNvSpPr/>
            <p:nvPr/>
          </p:nvSpPr>
          <p:spPr>
            <a:xfrm>
              <a:off x="596927" y="1789413"/>
              <a:ext cx="19684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>
                  <a:solidFill>
                    <a:srgbClr val="660000"/>
                  </a:solidFill>
                </a:rPr>
                <a:t>$name </a:t>
              </a:r>
              <a:r>
                <a:rPr lang="nl-NL"/>
                <a:t>= </a:t>
              </a:r>
              <a:r>
                <a:rPr lang="nl-NL">
                  <a:solidFill>
                    <a:srgbClr val="067D17"/>
                  </a:solidFill>
                </a:rPr>
                <a:t>"Seneca"</a:t>
              </a:r>
              <a:r>
                <a:rPr lang="nl-NL"/>
                <a:t>;</a:t>
              </a:r>
            </a:p>
          </p:txBody>
        </p:sp>
      </p:grpSp>
      <p:grpSp>
        <p:nvGrpSpPr>
          <p:cNvPr id="9" name="Groep 8">
            <a:extLst>
              <a:ext uri="{FF2B5EF4-FFF2-40B4-BE49-F238E27FC236}">
                <a16:creationId xmlns:a16="http://schemas.microsoft.com/office/drawing/2014/main" id="{3CAC9D8E-0960-A447-80BA-CB117B8332A8}"/>
              </a:ext>
            </a:extLst>
          </p:cNvPr>
          <p:cNvGrpSpPr/>
          <p:nvPr/>
        </p:nvGrpSpPr>
        <p:grpSpPr>
          <a:xfrm>
            <a:off x="329786" y="3068637"/>
            <a:ext cx="2162175" cy="720725"/>
            <a:chOff x="469673" y="3162620"/>
            <a:chExt cx="2232248" cy="648072"/>
          </a:xfrm>
        </p:grpSpPr>
        <p:sp>
          <p:nvSpPr>
            <p:cNvPr id="10" name="Kader 9">
              <a:extLst>
                <a:ext uri="{FF2B5EF4-FFF2-40B4-BE49-F238E27FC236}">
                  <a16:creationId xmlns:a16="http://schemas.microsoft.com/office/drawing/2014/main" id="{0431F660-7638-4D44-ABFD-2CF946D3E8FC}"/>
                </a:ext>
              </a:extLst>
            </p:cNvPr>
            <p:cNvSpPr/>
            <p:nvPr/>
          </p:nvSpPr>
          <p:spPr>
            <a:xfrm>
              <a:off x="469673" y="3162620"/>
              <a:ext cx="2232248" cy="648072"/>
            </a:xfrm>
            <a:prstGeom prst="fram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12B30BC4-1E14-7A4C-86DF-5F38E6A12F8A}"/>
                </a:ext>
              </a:extLst>
            </p:cNvPr>
            <p:cNvSpPr/>
            <p:nvPr/>
          </p:nvSpPr>
          <p:spPr>
            <a:xfrm>
              <a:off x="599190" y="3301990"/>
              <a:ext cx="11525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>
                  <a:solidFill>
                    <a:srgbClr val="660000"/>
                  </a:solidFill>
                </a:rPr>
                <a:t>$age </a:t>
              </a:r>
              <a:r>
                <a:rPr lang="nl-NL"/>
                <a:t>= </a:t>
              </a:r>
              <a:r>
                <a:rPr lang="nl-NL">
                  <a:solidFill>
                    <a:srgbClr val="1750EB"/>
                  </a:solidFill>
                </a:rPr>
                <a:t>34</a:t>
              </a:r>
              <a:r>
                <a:rPr lang="nl-NL"/>
                <a:t>;</a:t>
              </a:r>
            </a:p>
          </p:txBody>
        </p:sp>
      </p:grp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59FB9899-433E-DD40-9EC4-849400271D29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2495550" y="2004180"/>
            <a:ext cx="1652909" cy="912116"/>
          </a:xfrm>
          <a:prstGeom prst="straightConnector1">
            <a:avLst/>
          </a:prstGeom>
          <a:ln w="1016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FF90027C-8056-1D4D-AA73-D2D7AF230C77}"/>
              </a:ext>
            </a:extLst>
          </p:cNvPr>
          <p:cNvCxnSpPr>
            <a:cxnSpLocks/>
            <a:stCxn id="10" idx="3"/>
            <a:endCxn id="5" idx="2"/>
          </p:cNvCxnSpPr>
          <p:nvPr/>
        </p:nvCxnSpPr>
        <p:spPr>
          <a:xfrm flipV="1">
            <a:off x="2491961" y="3425413"/>
            <a:ext cx="1445615" cy="3587"/>
          </a:xfrm>
          <a:prstGeom prst="straightConnector1">
            <a:avLst/>
          </a:prstGeom>
          <a:ln w="1016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29E08051-324A-A54B-8CF7-9AE1C8613D05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5377576" y="3425413"/>
            <a:ext cx="1439149" cy="1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Kader 14">
            <a:extLst>
              <a:ext uri="{FF2B5EF4-FFF2-40B4-BE49-F238E27FC236}">
                <a16:creationId xmlns:a16="http://schemas.microsoft.com/office/drawing/2014/main" id="{34550118-6BAA-FF46-B955-DF2A14508B80}"/>
              </a:ext>
            </a:extLst>
          </p:cNvPr>
          <p:cNvSpPr/>
          <p:nvPr/>
        </p:nvSpPr>
        <p:spPr>
          <a:xfrm>
            <a:off x="9336088" y="908050"/>
            <a:ext cx="2522537" cy="5041900"/>
          </a:xfrm>
          <a:prstGeom prst="frame">
            <a:avLst>
              <a:gd name="adj1" fmla="val 378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6BC28765-37CF-C949-93A9-B63274206157}"/>
              </a:ext>
            </a:extLst>
          </p:cNvPr>
          <p:cNvCxnSpPr>
            <a:cxnSpLocks/>
          </p:cNvCxnSpPr>
          <p:nvPr/>
        </p:nvCxnSpPr>
        <p:spPr>
          <a:xfrm>
            <a:off x="8256588" y="3437500"/>
            <a:ext cx="1079500" cy="0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vak 16">
            <a:extLst>
              <a:ext uri="{FF2B5EF4-FFF2-40B4-BE49-F238E27FC236}">
                <a16:creationId xmlns:a16="http://schemas.microsoft.com/office/drawing/2014/main" id="{9CFC1442-5A52-0942-BCD0-0776FA850085}"/>
              </a:ext>
            </a:extLst>
          </p:cNvPr>
          <p:cNvSpPr txBox="1"/>
          <p:nvPr/>
        </p:nvSpPr>
        <p:spPr>
          <a:xfrm>
            <a:off x="10281579" y="108654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/>
              <a:t>RAM</a:t>
            </a:r>
          </a:p>
        </p:txBody>
      </p:sp>
      <p:graphicFrame>
        <p:nvGraphicFramePr>
          <p:cNvPr id="18" name="Tabel 26">
            <a:extLst>
              <a:ext uri="{FF2B5EF4-FFF2-40B4-BE49-F238E27FC236}">
                <a16:creationId xmlns:a16="http://schemas.microsoft.com/office/drawing/2014/main" id="{07EF55E6-1B1C-7748-9779-0EA3A746B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081926"/>
              </p:ext>
            </p:extLst>
          </p:nvPr>
        </p:nvGraphicFramePr>
        <p:xfrm>
          <a:off x="9897019" y="1634362"/>
          <a:ext cx="1425071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5071">
                  <a:extLst>
                    <a:ext uri="{9D8B030D-6E8A-4147-A177-3AD203B41FA5}">
                      <a16:colId xmlns:a16="http://schemas.microsoft.com/office/drawing/2014/main" val="2151769381"/>
                    </a:ext>
                  </a:extLst>
                </a:gridCol>
              </a:tblGrid>
              <a:tr h="266325">
                <a:tc>
                  <a:txBody>
                    <a:bodyPr/>
                    <a:lstStyle/>
                    <a:p>
                      <a:r>
                        <a:rPr lang="nl-NL"/>
                        <a:t>0xfa658c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97744"/>
                  </a:ext>
                </a:extLst>
              </a:tr>
              <a:tr h="290311">
                <a:tc>
                  <a:txBody>
                    <a:bodyPr/>
                    <a:lstStyle/>
                    <a:p>
                      <a:r>
                        <a:rPr lang="nl-NL"/>
                        <a:t>name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836584"/>
                  </a:ext>
                </a:extLst>
              </a:tr>
              <a:tr h="290311">
                <a:tc>
                  <a:txBody>
                    <a:bodyPr/>
                    <a:lstStyle/>
                    <a:p>
                      <a:r>
                        <a:rPr lang="nl-NL"/>
                        <a:t>String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052756"/>
                  </a:ext>
                </a:extLst>
              </a:tr>
              <a:tr h="290311">
                <a:tc>
                  <a:txBody>
                    <a:bodyPr/>
                    <a:lstStyle/>
                    <a:p>
                      <a:r>
                        <a:rPr lang="nl-NL"/>
                        <a:t>Seneca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619026"/>
                  </a:ext>
                </a:extLst>
              </a:tr>
            </a:tbl>
          </a:graphicData>
        </a:graphic>
      </p:graphicFrame>
      <p:graphicFrame>
        <p:nvGraphicFramePr>
          <p:cNvPr id="19" name="Tabel 18">
            <a:extLst>
              <a:ext uri="{FF2B5EF4-FFF2-40B4-BE49-F238E27FC236}">
                <a16:creationId xmlns:a16="http://schemas.microsoft.com/office/drawing/2014/main" id="{2510BB58-8BE4-8B42-A321-1EDF6B0D5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520493"/>
              </p:ext>
            </p:extLst>
          </p:nvPr>
        </p:nvGraphicFramePr>
        <p:xfrm>
          <a:off x="9890416" y="3823714"/>
          <a:ext cx="1413879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3879">
                  <a:extLst>
                    <a:ext uri="{9D8B030D-6E8A-4147-A177-3AD203B41FA5}">
                      <a16:colId xmlns:a16="http://schemas.microsoft.com/office/drawing/2014/main" val="2151769381"/>
                    </a:ext>
                  </a:extLst>
                </a:gridCol>
              </a:tblGrid>
              <a:tr h="290311">
                <a:tc>
                  <a:txBody>
                    <a:bodyPr/>
                    <a:lstStyle/>
                    <a:p>
                      <a:r>
                        <a:rPr lang="nl-NL"/>
                        <a:t>0xfa202c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97744"/>
                  </a:ext>
                </a:extLst>
              </a:tr>
              <a:tr h="290311">
                <a:tc>
                  <a:txBody>
                    <a:bodyPr/>
                    <a:lstStyle/>
                    <a:p>
                      <a:r>
                        <a:rPr lang="nl-NL"/>
                        <a:t>age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836584"/>
                  </a:ext>
                </a:extLst>
              </a:tr>
              <a:tr h="290311">
                <a:tc>
                  <a:txBody>
                    <a:bodyPr/>
                    <a:lstStyle/>
                    <a:p>
                      <a:r>
                        <a:rPr lang="nl-NL"/>
                        <a:t>int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052756"/>
                  </a:ext>
                </a:extLst>
              </a:tr>
              <a:tr h="290311">
                <a:tc>
                  <a:txBody>
                    <a:bodyPr/>
                    <a:lstStyle/>
                    <a:p>
                      <a:r>
                        <a:rPr lang="nl-NL"/>
                        <a:t>34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619026"/>
                  </a:ext>
                </a:extLst>
              </a:tr>
            </a:tbl>
          </a:graphicData>
        </a:graphic>
      </p:graphicFrame>
      <p:sp>
        <p:nvSpPr>
          <p:cNvPr id="20" name="Tekstvak 19">
            <a:extLst>
              <a:ext uri="{FF2B5EF4-FFF2-40B4-BE49-F238E27FC236}">
                <a16:creationId xmlns:a16="http://schemas.microsoft.com/office/drawing/2014/main" id="{15571CA0-C8AB-0E42-B210-5DA3A8FBAB17}"/>
              </a:ext>
            </a:extLst>
          </p:cNvPr>
          <p:cNvSpPr txBox="1"/>
          <p:nvPr/>
        </p:nvSpPr>
        <p:spPr>
          <a:xfrm>
            <a:off x="10375356" y="522852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3200"/>
              <a:t>…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984C751B-236C-8742-AF5F-9DD88CABC655}"/>
              </a:ext>
            </a:extLst>
          </p:cNvPr>
          <p:cNvCxnSpPr>
            <a:cxnSpLocks/>
            <a:stCxn id="23" idx="3"/>
            <a:endCxn id="5" idx="3"/>
          </p:cNvCxnSpPr>
          <p:nvPr/>
        </p:nvCxnSpPr>
        <p:spPr>
          <a:xfrm flipV="1">
            <a:off x="2495550" y="3934530"/>
            <a:ext cx="1652909" cy="936126"/>
          </a:xfrm>
          <a:prstGeom prst="straightConnector1">
            <a:avLst/>
          </a:prstGeom>
          <a:ln w="1016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ep 21">
            <a:extLst>
              <a:ext uri="{FF2B5EF4-FFF2-40B4-BE49-F238E27FC236}">
                <a16:creationId xmlns:a16="http://schemas.microsoft.com/office/drawing/2014/main" id="{0064FE9B-A2CF-0843-8BAF-A9713B60FD1F}"/>
              </a:ext>
            </a:extLst>
          </p:cNvPr>
          <p:cNvGrpSpPr/>
          <p:nvPr/>
        </p:nvGrpSpPr>
        <p:grpSpPr>
          <a:xfrm>
            <a:off x="336964" y="4512087"/>
            <a:ext cx="2158586" cy="717138"/>
            <a:chOff x="435286" y="4673316"/>
            <a:chExt cx="2232248" cy="648072"/>
          </a:xfrm>
        </p:grpSpPr>
        <p:sp>
          <p:nvSpPr>
            <p:cNvPr id="23" name="Kader 22">
              <a:extLst>
                <a:ext uri="{FF2B5EF4-FFF2-40B4-BE49-F238E27FC236}">
                  <a16:creationId xmlns:a16="http://schemas.microsoft.com/office/drawing/2014/main" id="{BC896421-E2C3-7D42-81CC-94D481010714}"/>
                </a:ext>
              </a:extLst>
            </p:cNvPr>
            <p:cNvSpPr/>
            <p:nvPr/>
          </p:nvSpPr>
          <p:spPr>
            <a:xfrm>
              <a:off x="435286" y="4673316"/>
              <a:ext cx="2232248" cy="648072"/>
            </a:xfrm>
            <a:prstGeom prst="fram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0308D0D0-28DD-E146-9629-A46C85F1A981}"/>
                </a:ext>
              </a:extLst>
            </p:cNvPr>
            <p:cNvSpPr/>
            <p:nvPr/>
          </p:nvSpPr>
          <p:spPr>
            <a:xfrm>
              <a:off x="596927" y="4808295"/>
              <a:ext cx="14061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>
                  <a:solidFill>
                    <a:srgbClr val="0033B3"/>
                  </a:solidFill>
                  <a:effectLst/>
                </a:rPr>
                <a:t>echo </a:t>
              </a:r>
              <a:r>
                <a:rPr lang="nl-NL">
                  <a:solidFill>
                    <a:srgbClr val="660000"/>
                  </a:solidFill>
                  <a:effectLst/>
                </a:rPr>
                <a:t>$name</a:t>
              </a:r>
              <a:r>
                <a:rPr lang="nl-NL">
                  <a:effectLst/>
                </a:rPr>
                <a:t>;</a:t>
              </a:r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87194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5">
            <a:extLst>
              <a:ext uri="{FF2B5EF4-FFF2-40B4-BE49-F238E27FC236}">
                <a16:creationId xmlns:a16="http://schemas.microsoft.com/office/drawing/2014/main" id="{CA448E91-8531-7148-B743-73773529F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500463"/>
              </p:ext>
            </p:extLst>
          </p:nvPr>
        </p:nvGraphicFramePr>
        <p:xfrm>
          <a:off x="353836" y="4886292"/>
          <a:ext cx="10063339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0082">
                  <a:extLst>
                    <a:ext uri="{9D8B030D-6E8A-4147-A177-3AD203B41FA5}">
                      <a16:colId xmlns:a16="http://schemas.microsoft.com/office/drawing/2014/main" val="334691354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284105123"/>
                    </a:ext>
                  </a:extLst>
                </a:gridCol>
                <a:gridCol w="1469571">
                  <a:extLst>
                    <a:ext uri="{9D8B030D-6E8A-4147-A177-3AD203B41FA5}">
                      <a16:colId xmlns:a16="http://schemas.microsoft.com/office/drawing/2014/main" val="2644277453"/>
                    </a:ext>
                  </a:extLst>
                </a:gridCol>
                <a:gridCol w="1426029">
                  <a:extLst>
                    <a:ext uri="{9D8B030D-6E8A-4147-A177-3AD203B41FA5}">
                      <a16:colId xmlns:a16="http://schemas.microsoft.com/office/drawing/2014/main" val="1472942789"/>
                    </a:ext>
                  </a:extLst>
                </a:gridCol>
                <a:gridCol w="1426028">
                  <a:extLst>
                    <a:ext uri="{9D8B030D-6E8A-4147-A177-3AD203B41FA5}">
                      <a16:colId xmlns:a16="http://schemas.microsoft.com/office/drawing/2014/main" val="1559750723"/>
                    </a:ext>
                  </a:extLst>
                </a:gridCol>
                <a:gridCol w="1415143">
                  <a:extLst>
                    <a:ext uri="{9D8B030D-6E8A-4147-A177-3AD203B41FA5}">
                      <a16:colId xmlns:a16="http://schemas.microsoft.com/office/drawing/2014/main" val="4115068850"/>
                    </a:ext>
                  </a:extLst>
                </a:gridCol>
                <a:gridCol w="1458686">
                  <a:extLst>
                    <a:ext uri="{9D8B030D-6E8A-4147-A177-3AD203B41FA5}">
                      <a16:colId xmlns:a16="http://schemas.microsoft.com/office/drawing/2014/main" val="2896573094"/>
                    </a:ext>
                  </a:extLst>
                </a:gridCol>
              </a:tblGrid>
              <a:tr h="358600">
                <a:tc>
                  <a:txBody>
                    <a:bodyPr/>
                    <a:lstStyle/>
                    <a:p>
                      <a:r>
                        <a:rPr lang="nl-NL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address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0xfa10a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0xfa202c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0xfa310a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0xfa43ac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0xfa658c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308826"/>
                  </a:ext>
                </a:extLst>
              </a:tr>
              <a:tr h="358600">
                <a:tc>
                  <a:txBody>
                    <a:bodyPr/>
                    <a:lstStyle/>
                    <a:p>
                      <a:r>
                        <a:rPr lang="nl-NL"/>
                        <a:t>name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age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name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997678"/>
                  </a:ext>
                </a:extLst>
              </a:tr>
              <a:tr h="358600">
                <a:tc>
                  <a:txBody>
                    <a:bodyPr/>
                    <a:lstStyle/>
                    <a:p>
                      <a:r>
                        <a:rPr lang="nl-NL"/>
                        <a:t>datatype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int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String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580186"/>
                  </a:ext>
                </a:extLst>
              </a:tr>
              <a:tr h="358600">
                <a:tc>
                  <a:txBody>
                    <a:bodyPr/>
                    <a:lstStyle/>
                    <a:p>
                      <a:r>
                        <a:rPr lang="nl-NL"/>
                        <a:t>value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34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Seneca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333611"/>
                  </a:ext>
                </a:extLst>
              </a:tr>
            </a:tbl>
          </a:graphicData>
        </a:graphic>
      </p:graphicFrame>
      <p:grpSp>
        <p:nvGrpSpPr>
          <p:cNvPr id="4" name="Groep 3">
            <a:extLst>
              <a:ext uri="{FF2B5EF4-FFF2-40B4-BE49-F238E27FC236}">
                <a16:creationId xmlns:a16="http://schemas.microsoft.com/office/drawing/2014/main" id="{D7902CD0-6C42-354C-A07E-8A50A6F9E704}"/>
              </a:ext>
            </a:extLst>
          </p:cNvPr>
          <p:cNvGrpSpPr/>
          <p:nvPr/>
        </p:nvGrpSpPr>
        <p:grpSpPr>
          <a:xfrm>
            <a:off x="263188" y="-225225"/>
            <a:ext cx="3744000" cy="3708000"/>
            <a:chOff x="3575720" y="3346994"/>
            <a:chExt cx="3467614" cy="3467614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2F0672B0-E116-4049-9C9B-19FC4FE23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575720" y="3346994"/>
              <a:ext cx="3467614" cy="3467614"/>
            </a:xfrm>
            <a:prstGeom prst="rect">
              <a:avLst/>
            </a:prstGeom>
          </p:spPr>
        </p:pic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2DA133B0-406D-494C-AAD5-963DE3EC94A1}"/>
                </a:ext>
              </a:extLst>
            </p:cNvPr>
            <p:cNvSpPr/>
            <p:nvPr/>
          </p:nvSpPr>
          <p:spPr>
            <a:xfrm>
              <a:off x="4258095" y="4618166"/>
              <a:ext cx="20685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l-NL">
                  <a:solidFill>
                    <a:srgbClr val="660000"/>
                  </a:solidFill>
                  <a:effectLst/>
                </a:rPr>
                <a:t>$name </a:t>
              </a:r>
              <a:r>
                <a:rPr lang="nl-NL">
                  <a:effectLst/>
                </a:rPr>
                <a:t>= </a:t>
              </a:r>
              <a:r>
                <a:rPr lang="nl-NL">
                  <a:solidFill>
                    <a:srgbClr val="067D17"/>
                  </a:solidFill>
                  <a:effectLst/>
                </a:rPr>
                <a:t>"Seneca"</a:t>
              </a:r>
              <a:r>
                <a:rPr lang="nl-NL">
                  <a:effectLst/>
                </a:rPr>
                <a:t>;</a:t>
              </a:r>
              <a:br>
                <a:rPr lang="nl-NL">
                  <a:effectLst/>
                </a:rPr>
              </a:br>
              <a:r>
                <a:rPr lang="nl-NL">
                  <a:solidFill>
                    <a:srgbClr val="660000"/>
                  </a:solidFill>
                  <a:effectLst/>
                </a:rPr>
                <a:t>$age </a:t>
              </a:r>
              <a:r>
                <a:rPr lang="nl-NL">
                  <a:effectLst/>
                </a:rPr>
                <a:t>= </a:t>
              </a:r>
              <a:r>
                <a:rPr lang="nl-NL">
                  <a:solidFill>
                    <a:srgbClr val="1750EB"/>
                  </a:solidFill>
                  <a:effectLst/>
                </a:rPr>
                <a:t>34</a:t>
              </a:r>
              <a:r>
                <a:rPr lang="nl-NL">
                  <a:effectLst/>
                </a:rPr>
                <a:t>;</a:t>
              </a:r>
              <a:endParaRPr lang="nl-NL"/>
            </a:p>
          </p:txBody>
        </p:sp>
      </p:grpSp>
      <p:grpSp>
        <p:nvGrpSpPr>
          <p:cNvPr id="20" name="Groep 19">
            <a:extLst>
              <a:ext uri="{FF2B5EF4-FFF2-40B4-BE49-F238E27FC236}">
                <a16:creationId xmlns:a16="http://schemas.microsoft.com/office/drawing/2014/main" id="{FAF6C4B0-9DE2-9547-8AA6-668EAA2F7AF0}"/>
              </a:ext>
            </a:extLst>
          </p:cNvPr>
          <p:cNvGrpSpPr/>
          <p:nvPr/>
        </p:nvGrpSpPr>
        <p:grpSpPr>
          <a:xfrm>
            <a:off x="6774712" y="611316"/>
            <a:ext cx="5154100" cy="3359583"/>
            <a:chOff x="6759038" y="266312"/>
            <a:chExt cx="5154100" cy="3359583"/>
          </a:xfrm>
        </p:grpSpPr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471653D2-1EE9-F340-8F58-FEAE420C44FA}"/>
                </a:ext>
              </a:extLst>
            </p:cNvPr>
            <p:cNvSpPr txBox="1"/>
            <p:nvPr/>
          </p:nvSpPr>
          <p:spPr>
            <a:xfrm>
              <a:off x="6759038" y="455796"/>
              <a:ext cx="5154100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000" b="1"/>
                <a:t>Variabelen zorgen ervoor dat je het werkgeheugen (RAM) kunt gebruiken als een bak met blokken die elk een naam en een waarde hebben</a:t>
              </a:r>
            </a:p>
            <a:p>
              <a:endParaRPr lang="nl-NL" sz="2000" b="1"/>
            </a:p>
            <a:p>
              <a:r>
                <a:rPr lang="nl-NL" sz="2000"/>
                <a:t>Gebruik een variabele door </a:t>
              </a:r>
              <a:r>
                <a:rPr lang="nl-NL" sz="2000" b="1"/>
                <a:t>$</a:t>
              </a:r>
              <a:r>
                <a:rPr lang="nl-NL" sz="2000"/>
                <a:t> voor de naam te zetten</a:t>
              </a:r>
            </a:p>
            <a:p>
              <a:endParaRPr lang="nl-NL" sz="2000"/>
            </a:p>
            <a:p>
              <a:r>
                <a:rPr lang="nl-NL" sz="2000"/>
                <a:t>Begin variabelenamen met een </a:t>
              </a:r>
              <a:r>
                <a:rPr lang="nl-NL" sz="2000" b="1"/>
                <a:t>kleine</a:t>
              </a:r>
              <a:r>
                <a:rPr lang="nl-NL" sz="2000"/>
                <a:t> letter</a:t>
              </a:r>
            </a:p>
            <a:p>
              <a:endParaRPr lang="nl-NL" sz="2000" b="1"/>
            </a:p>
          </p:txBody>
        </p:sp>
        <p:cxnSp>
          <p:nvCxnSpPr>
            <p:cNvPr id="9" name="Rechte verbindingslijn 8">
              <a:extLst>
                <a:ext uri="{FF2B5EF4-FFF2-40B4-BE49-F238E27FC236}">
                  <a16:creationId xmlns:a16="http://schemas.microsoft.com/office/drawing/2014/main" id="{04DBCAC3-1125-B944-A318-00F10F4CABF7}"/>
                </a:ext>
              </a:extLst>
            </p:cNvPr>
            <p:cNvCxnSpPr>
              <a:cxnSpLocks/>
            </p:cNvCxnSpPr>
            <p:nvPr/>
          </p:nvCxnSpPr>
          <p:spPr>
            <a:xfrm>
              <a:off x="6816724" y="266312"/>
              <a:ext cx="1440000" cy="0"/>
            </a:xfrm>
            <a:prstGeom prst="line">
              <a:avLst/>
            </a:prstGeom>
            <a:ln w="127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BCBEC341-783A-FE40-A3FC-EF4F9544CD3A}"/>
              </a:ext>
            </a:extLst>
          </p:cNvPr>
          <p:cNvCxnSpPr>
            <a:cxnSpLocks/>
          </p:cNvCxnSpPr>
          <p:nvPr/>
        </p:nvCxnSpPr>
        <p:spPr>
          <a:xfrm flipV="1">
            <a:off x="2135188" y="3068638"/>
            <a:ext cx="0" cy="1457257"/>
          </a:xfrm>
          <a:prstGeom prst="straightConnector1">
            <a:avLst/>
          </a:prstGeom>
          <a:ln w="1016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F704D4-5CE8-684B-BFF9-5C519CCBFAE0}"/>
              </a:ext>
            </a:extLst>
          </p:cNvPr>
          <p:cNvCxnSpPr>
            <a:cxnSpLocks/>
          </p:cNvCxnSpPr>
          <p:nvPr/>
        </p:nvCxnSpPr>
        <p:spPr>
          <a:xfrm>
            <a:off x="10415588" y="5589588"/>
            <a:ext cx="1441450" cy="0"/>
          </a:xfrm>
          <a:prstGeom prst="straightConnector1">
            <a:avLst/>
          </a:prstGeom>
          <a:ln w="254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vak 15">
            <a:extLst>
              <a:ext uri="{FF2B5EF4-FFF2-40B4-BE49-F238E27FC236}">
                <a16:creationId xmlns:a16="http://schemas.microsoft.com/office/drawing/2014/main" id="{1783A873-100B-3948-BE7B-286C194EF682}"/>
              </a:ext>
            </a:extLst>
          </p:cNvPr>
          <p:cNvSpPr txBox="1"/>
          <p:nvPr/>
        </p:nvSpPr>
        <p:spPr>
          <a:xfrm>
            <a:off x="4936503" y="4371795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/>
              <a:t>RAM:</a:t>
            </a:r>
          </a:p>
        </p:txBody>
      </p:sp>
    </p:spTree>
    <p:extLst>
      <p:ext uri="{BB962C8B-B14F-4D97-AF65-F5344CB8AC3E}">
        <p14:creationId xmlns:p14="http://schemas.microsoft.com/office/powerpoint/2010/main" val="416460969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1600">
          <a:solidFill>
            <a:schemeClr val="accent4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nwijs_slide" id="{64671466-E3AA-BC40-AB13-A6FD47FBE40B}" vid="{386406FA-DAB2-844C-98F0-9A79C76EBF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Kantoorthema</Template>
  <TotalTime>194</TotalTime>
  <Words>99</Words>
  <Application>Microsoft Macintosh PowerPoint</Application>
  <PresentationFormat>Breedbeeld</PresentationFormat>
  <Paragraphs>39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Jochem Kossen</dc:creator>
  <cp:lastModifiedBy>Jochem Kossen</cp:lastModifiedBy>
  <cp:revision>8</cp:revision>
  <dcterms:created xsi:type="dcterms:W3CDTF">2020-10-31T16:48:30Z</dcterms:created>
  <dcterms:modified xsi:type="dcterms:W3CDTF">2020-10-31T20:02:51Z</dcterms:modified>
</cp:coreProperties>
</file>