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7" r:id="rId11"/>
    <p:sldId id="268" r:id="rId12"/>
    <p:sldId id="266" r:id="rId13"/>
    <p:sldId id="260" r:id="rId14"/>
    <p:sldId id="261" r:id="rId15"/>
    <p:sldId id="265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55" autoAdjust="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nod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alpin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cratc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raft.org/docs/concep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kraft/catalog/blob/main/examples/helloworld-c/Kraftfi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a44bd2c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4a44bd2c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cef98e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cef98e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 </a:t>
            </a:r>
            <a:r>
              <a:rPr lang="en-GB" dirty="0">
                <a:hlinkClick r:id="rId3"/>
              </a:rPr>
              <a:t>Comparing VMs and Containers - Aqueduct Tech</a:t>
            </a:r>
            <a:endParaRPr dirty="0"/>
          </a:p>
        </p:txBody>
      </p:sp>
      <p:sp>
        <p:nvSpPr>
          <p:cNvPr id="95" name="Google Shape;95;g54a44bd2c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cef98e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cef98e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[2] </a:t>
            </a:r>
            <a:r>
              <a:rPr lang="en-GB" dirty="0">
                <a:hlinkClick r:id="rId3"/>
              </a:rPr>
              <a:t>node - Official Image | Docker Hub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7D9A73D-4D02-5D01-D1D5-C77D4245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8B48C994-70BE-FC91-FC4A-3270D222C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01A8A013-83C4-BABA-900C-F4DA5EB33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[3] </a:t>
            </a:r>
            <a:r>
              <a:rPr lang="en-GB" dirty="0">
                <a:hlinkClick r:id="rId3"/>
              </a:rPr>
              <a:t>alpine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8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4DB4E24-07CA-2ED8-FA40-B5B14ACF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7FB04198-1C61-E10E-71DB-46BE0540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86C77B09-9E82-6771-AAE4-CCB39B219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[4] </a:t>
            </a:r>
            <a:r>
              <a:rPr lang="en-GB" dirty="0">
                <a:hlinkClick r:id="rId3"/>
              </a:rPr>
              <a:t>scratch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95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[5] </a:t>
            </a:r>
            <a:r>
              <a:rPr lang="en-GB" dirty="0">
                <a:hlinkClick r:id="rId3"/>
              </a:rPr>
              <a:t>Concepts - </a:t>
            </a:r>
            <a:r>
              <a:rPr lang="en-GB" dirty="0" err="1">
                <a:hlinkClick r:id="rId3"/>
              </a:rPr>
              <a:t>Unikraft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6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[6] </a:t>
            </a:r>
            <a:r>
              <a:rPr lang="en-GB" dirty="0" err="1">
                <a:hlinkClick r:id="rId3"/>
              </a:rPr>
              <a:t>catalog</a:t>
            </a:r>
            <a:r>
              <a:rPr lang="en-GB" dirty="0">
                <a:hlinkClick r:id="rId3"/>
              </a:rPr>
              <a:t>/examples/</a:t>
            </a:r>
            <a:r>
              <a:rPr lang="en-GB" dirty="0" err="1">
                <a:hlinkClick r:id="rId3"/>
              </a:rPr>
              <a:t>helloworld</a:t>
            </a:r>
            <a:r>
              <a:rPr lang="en-GB" dirty="0">
                <a:hlinkClick r:id="rId3"/>
              </a:rPr>
              <a:t>-c/</a:t>
            </a:r>
            <a:r>
              <a:rPr lang="en-GB" dirty="0" err="1">
                <a:hlinkClick r:id="rId3"/>
              </a:rPr>
              <a:t>Kraftfile</a:t>
            </a:r>
            <a:r>
              <a:rPr lang="en-GB" dirty="0">
                <a:hlinkClick r:id="rId3"/>
              </a:rPr>
              <a:t> at main · </a:t>
            </a:r>
            <a:r>
              <a:rPr lang="en-GB" dirty="0" err="1">
                <a:hlinkClick r:id="rId3"/>
              </a:rPr>
              <a:t>unikraft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catalog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58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57252" y="200028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14375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143504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143402" y="3500478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p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563562"/>
            <a:ext cx="482203" cy="4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4500562"/>
            <a:ext cx="1500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561975"/>
            <a:ext cx="107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561975"/>
            <a:ext cx="132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550862"/>
            <a:ext cx="135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/>
          </a:p>
        </p:txBody>
      </p:sp>
      <p:pic>
        <p:nvPicPr>
          <p:cNvPr id="56" name="Google Shape;56;p13" descr="CS-Logo-tran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574675"/>
            <a:ext cx="479822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35004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4500562"/>
            <a:ext cx="2214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/>
          </a:p>
        </p:txBody>
      </p:sp>
      <p:pic>
        <p:nvPicPr>
          <p:cNvPr id="59" name="Google Shape;59;p13" descr="gradient_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5" y="481012"/>
            <a:ext cx="573881" cy="6036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535781" cy="519112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63579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57225" y="2000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Minimizing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Dockerfiles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	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714375" y="4870450"/>
            <a:ext cx="3500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Petrea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scpetrea@gmail.com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143500" y="4870450"/>
            <a:ext cx="3500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Prof. Răzvan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Deaconescu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43375" y="3500437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Report 1</a:t>
            </a:r>
            <a:r>
              <a:rPr lang="en-GB" sz="15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5</a:t>
            </a:r>
            <a:r>
              <a:rPr lang="en-GB" sz="150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of April 2025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B858-9358-138A-11B8-CF70CD45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B7D9-3797-9CE1-DE62-3F14216B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2029-4BBD-A870-E9CD-ADA54F339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9F73-8FDB-494D-F6C8-DEFDCD17E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F8317-D17C-69FF-50DE-2F3D8C0B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4422"/>
            <a:ext cx="4474831" cy="50192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04F984-4BF2-B0F1-FFA9-E7B3DC3722E9}"/>
              </a:ext>
            </a:extLst>
          </p:cNvPr>
          <p:cNvSpPr/>
          <p:nvPr/>
        </p:nvSpPr>
        <p:spPr>
          <a:xfrm>
            <a:off x="457200" y="2644878"/>
            <a:ext cx="4474831" cy="242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86843F-F3AE-DC52-F59F-ADB7FDFDAA9E}"/>
              </a:ext>
            </a:extLst>
          </p:cNvPr>
          <p:cNvCxnSpPr/>
          <p:nvPr/>
        </p:nvCxnSpPr>
        <p:spPr>
          <a:xfrm>
            <a:off x="4932031" y="3696929"/>
            <a:ext cx="1557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BE8744-3D99-76CF-8348-151D2C00B115}"/>
              </a:ext>
            </a:extLst>
          </p:cNvPr>
          <p:cNvSpPr txBox="1"/>
          <p:nvPr/>
        </p:nvSpPr>
        <p:spPr>
          <a:xfrm>
            <a:off x="6489290" y="3325129"/>
            <a:ext cx="211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libraries identified by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E3C793-D474-0C47-94BF-CC416E3C7EA1}"/>
              </a:ext>
            </a:extLst>
          </p:cNvPr>
          <p:cNvSpPr/>
          <p:nvPr/>
        </p:nvSpPr>
        <p:spPr>
          <a:xfrm>
            <a:off x="457200" y="5148470"/>
            <a:ext cx="3524865" cy="573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31767-3272-937E-7B1D-AB8D739BFD4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982065" y="5426765"/>
            <a:ext cx="2507225" cy="8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56511B-9BE7-A78B-875A-E2A8D1DD9A1F}"/>
              </a:ext>
            </a:extLst>
          </p:cNvPr>
          <p:cNvSpPr txBox="1"/>
          <p:nvPr/>
        </p:nvSpPr>
        <p:spPr>
          <a:xfrm>
            <a:off x="6489290" y="4927590"/>
            <a:ext cx="232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files needed by the app found by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3" name="Picture 2" descr="A group of arrows and symbols&#10;&#10;AI-generated content may be incorrect.">
            <a:extLst>
              <a:ext uri="{FF2B5EF4-FFF2-40B4-BE49-F238E27FC236}">
                <a16:creationId xmlns:a16="http://schemas.microsoft.com/office/drawing/2014/main" id="{390634CC-0674-847D-72AB-556DCBCA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1695"/>
            <a:ext cx="9144000" cy="2594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65F8C-965F-7AB2-C3BE-D2E9181557FC}"/>
              </a:ext>
            </a:extLst>
          </p:cNvPr>
          <p:cNvSpPr txBox="1"/>
          <p:nvPr/>
        </p:nvSpPr>
        <p:spPr>
          <a:xfrm>
            <a:off x="1976284" y="5112774"/>
            <a:ext cx="471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High-level architecture of the application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Status and Future Work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416CF-CF56-728B-063F-FD6A3ECF80CA}"/>
              </a:ext>
            </a:extLst>
          </p:cNvPr>
          <p:cNvSpPr/>
          <p:nvPr/>
        </p:nvSpPr>
        <p:spPr>
          <a:xfrm>
            <a:off x="516835" y="1406013"/>
            <a:ext cx="8284102" cy="8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GB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FF13DAB-DDFD-4846-4711-6A734AF14CCF}"/>
              </a:ext>
            </a:extLst>
          </p:cNvPr>
          <p:cNvSpPr/>
          <p:nvPr/>
        </p:nvSpPr>
        <p:spPr>
          <a:xfrm>
            <a:off x="516835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5FF2089-8048-109B-C963-2A93D6E6E1C5}"/>
              </a:ext>
            </a:extLst>
          </p:cNvPr>
          <p:cNvSpPr/>
          <p:nvPr/>
        </p:nvSpPr>
        <p:spPr>
          <a:xfrm>
            <a:off x="2185326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52B6645-494C-8C49-FA80-F17EF9408140}"/>
              </a:ext>
            </a:extLst>
          </p:cNvPr>
          <p:cNvSpPr/>
          <p:nvPr/>
        </p:nvSpPr>
        <p:spPr>
          <a:xfrm>
            <a:off x="3853816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34E72DD-A7AE-ED89-E1A1-C6073FC380CA}"/>
              </a:ext>
            </a:extLst>
          </p:cNvPr>
          <p:cNvSpPr/>
          <p:nvPr/>
        </p:nvSpPr>
        <p:spPr>
          <a:xfrm>
            <a:off x="5522308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567A26D-B895-23A2-FCEB-38B1058F4B1E}"/>
              </a:ext>
            </a:extLst>
          </p:cNvPr>
          <p:cNvSpPr/>
          <p:nvPr/>
        </p:nvSpPr>
        <p:spPr>
          <a:xfrm>
            <a:off x="7190799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8BB58-EEF1-487F-941B-02070E6D0E18}"/>
              </a:ext>
            </a:extLst>
          </p:cNvPr>
          <p:cNvSpPr txBox="1"/>
          <p:nvPr/>
        </p:nvSpPr>
        <p:spPr>
          <a:xfrm>
            <a:off x="1043609" y="2851651"/>
            <a:ext cx="1083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- February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AFFEA-189E-0A3C-C4B4-9E3738F59CB2}"/>
              </a:ext>
            </a:extLst>
          </p:cNvPr>
          <p:cNvSpPr txBox="1"/>
          <p:nvPr/>
        </p:nvSpPr>
        <p:spPr>
          <a:xfrm>
            <a:off x="2744804" y="2946943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E1259-C343-6B6D-E626-2132E214901C}"/>
              </a:ext>
            </a:extLst>
          </p:cNvPr>
          <p:cNvSpPr txBox="1"/>
          <p:nvPr/>
        </p:nvSpPr>
        <p:spPr>
          <a:xfrm>
            <a:off x="4501465" y="2959372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33811-D11C-33C2-02DC-07867CFF4684}"/>
              </a:ext>
            </a:extLst>
          </p:cNvPr>
          <p:cNvSpPr txBox="1"/>
          <p:nvPr/>
        </p:nvSpPr>
        <p:spPr>
          <a:xfrm>
            <a:off x="6205865" y="2946944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B0B67-D7BC-6D0C-1B81-D25A00115542}"/>
              </a:ext>
            </a:extLst>
          </p:cNvPr>
          <p:cNvSpPr txBox="1"/>
          <p:nvPr/>
        </p:nvSpPr>
        <p:spPr>
          <a:xfrm>
            <a:off x="7885255" y="2946943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7DBD5-6E31-AC97-A455-E85378F3F8E1}"/>
              </a:ext>
            </a:extLst>
          </p:cNvPr>
          <p:cNvSpPr txBox="1"/>
          <p:nvPr/>
        </p:nvSpPr>
        <p:spPr>
          <a:xfrm>
            <a:off x="409345" y="3659689"/>
            <a:ext cx="16101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Manually created minimal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hello-world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 in different programming languages and complex one like DBs,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headless browsers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7C368-AD7C-BE1C-1EF6-D9FAC450138F}"/>
              </a:ext>
            </a:extLst>
          </p:cNvPr>
          <p:cNvSpPr txBox="1"/>
          <p:nvPr/>
        </p:nvSpPr>
        <p:spPr>
          <a:xfrm>
            <a:off x="2120244" y="3670884"/>
            <a:ext cx="16101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Sketched the architectural diagram of the app and checked if the idea is feasible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F7E57-55B1-156E-AE82-B230C8B7BA71}"/>
              </a:ext>
            </a:extLst>
          </p:cNvPr>
          <p:cNvSpPr txBox="1"/>
          <p:nvPr/>
        </p:nvSpPr>
        <p:spPr>
          <a:xfrm>
            <a:off x="3833926" y="3706040"/>
            <a:ext cx="155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work implementing the solution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120D5-EE96-E4FE-A0CC-E8ABD5CEDBD9}"/>
              </a:ext>
            </a:extLst>
          </p:cNvPr>
          <p:cNvSpPr txBox="1"/>
          <p:nvPr/>
        </p:nvSpPr>
        <p:spPr>
          <a:xfrm>
            <a:off x="5518448" y="3706040"/>
            <a:ext cx="155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Finish the development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B8F7-307F-9AFD-3845-9DAB623CB9E8}"/>
              </a:ext>
            </a:extLst>
          </p:cNvPr>
          <p:cNvSpPr txBox="1"/>
          <p:nvPr/>
        </p:nvSpPr>
        <p:spPr>
          <a:xfrm>
            <a:off x="7132447" y="3680823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writing the documentation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presentation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308-410B-2DD5-01A1-C5FA3C5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D839-F0BD-486C-ECEA-DE3C6423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THANK YOU 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FOR YOUR ATTENTION!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😊</a:t>
            </a:r>
          </a:p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0E48-C53C-6EE3-9E35-7F6C3729C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00100" y="5267125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VMs vs Containers 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[1]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loud solutions containers Virtual machines (VMs)">
            <a:extLst>
              <a:ext uri="{FF2B5EF4-FFF2-40B4-BE49-F238E27FC236}">
                <a16:creationId xmlns:a16="http://schemas.microsoft.com/office/drawing/2014/main" id="{92DB67B5-E05F-D265-8945-7A2D28DA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84" y="1338087"/>
            <a:ext cx="6545431" cy="39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57200" y="2275742"/>
            <a:ext cx="8229600" cy="386798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A5F46-5ECD-060C-8979-7DBB8442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43" y="1331107"/>
            <a:ext cx="6241713" cy="4528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2E0B5-A314-01E6-EA1A-B5D9BD836D86}"/>
              </a:ext>
            </a:extLst>
          </p:cNvPr>
          <p:cNvSpPr txBox="1"/>
          <p:nvPr/>
        </p:nvSpPr>
        <p:spPr>
          <a:xfrm>
            <a:off x="2143504" y="5989833"/>
            <a:ext cx="561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URL shortener app written in JavaScript using Express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/>
              <a:t>1. Using the official </a:t>
            </a:r>
            <a:r>
              <a:rPr lang="en-GB" sz="2900" b="1" dirty="0"/>
              <a:t>node </a:t>
            </a:r>
            <a:r>
              <a:rPr lang="en-GB" sz="2900" dirty="0"/>
              <a:t>image</a:t>
            </a:r>
            <a:r>
              <a:rPr lang="en-GB" sz="2900" baseline="30000" dirty="0"/>
              <a:t>[2]</a:t>
            </a:r>
            <a:r>
              <a:rPr lang="en-GB" sz="2900" dirty="0"/>
              <a:t> 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Building from the alpine </a:t>
            </a:r>
            <a:r>
              <a:rPr lang="en-GB" sz="2900" dirty="0" err="1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 image</a:t>
            </a: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9E161-B8F1-D58C-546A-BD5DD80C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97" y="3011212"/>
            <a:ext cx="4603036" cy="273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1CF64-221C-1449-9E0B-66DC0F7C862F}"/>
              </a:ext>
            </a:extLst>
          </p:cNvPr>
          <p:cNvSpPr txBox="1"/>
          <p:nvPr/>
        </p:nvSpPr>
        <p:spPr>
          <a:xfrm>
            <a:off x="563666" y="3716594"/>
            <a:ext cx="37330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1.1GB</a:t>
            </a:r>
            <a:endParaRPr lang="en-GB" sz="2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2E80CF7A-C025-C362-7C6B-EE321D2D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F8E54CC7-690B-02E8-AF0F-8AC781FF4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0CAF987-E7F3-AAFE-AF7D-D761BACD4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Using the official node image 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2. Building from the </a:t>
            </a:r>
            <a:r>
              <a:rPr lang="en-GB" sz="2900" b="1" dirty="0">
                <a:solidFill>
                  <a:schemeClr val="tx1"/>
                </a:solidFill>
              </a:rPr>
              <a:t>alpine </a:t>
            </a:r>
            <a:r>
              <a:rPr lang="en-GB" sz="2900" b="1" dirty="0" err="1">
                <a:solidFill>
                  <a:schemeClr val="tx1"/>
                </a:solidFill>
              </a:rPr>
              <a:t>linux</a:t>
            </a:r>
            <a:r>
              <a:rPr lang="en-GB" sz="2900" b="1" dirty="0">
                <a:solidFill>
                  <a:schemeClr val="tx1"/>
                </a:solidFill>
              </a:rPr>
              <a:t> </a:t>
            </a:r>
            <a:r>
              <a:rPr lang="en-GB" sz="2900" dirty="0">
                <a:solidFill>
                  <a:schemeClr val="tx1"/>
                </a:solidFill>
              </a:rPr>
              <a:t>image</a:t>
            </a:r>
            <a:r>
              <a:rPr lang="en-GB" sz="2900" baseline="30000" dirty="0">
                <a:solidFill>
                  <a:schemeClr val="tx1"/>
                </a:solidFill>
              </a:rPr>
              <a:t>[3]</a:t>
            </a:r>
            <a:endParaRPr lang="en-GB" sz="29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6C84FEFA-11F5-8EA2-CAF4-703FDBD456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A40FD4B4-FDC4-9397-D367-9323139ABA08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CDDFB-E9F0-E0BA-A48B-DF43280CA2DD}"/>
              </a:ext>
            </a:extLst>
          </p:cNvPr>
          <p:cNvSpPr txBox="1"/>
          <p:nvPr/>
        </p:nvSpPr>
        <p:spPr>
          <a:xfrm>
            <a:off x="1517528" y="2818108"/>
            <a:ext cx="432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8MB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distro 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musl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busybox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7A8A5-E354-DAD2-DF62-88C50861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88" y="2743200"/>
            <a:ext cx="3582722" cy="2467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1D597F-F501-B5E8-692E-5A5C5E4308BB}"/>
              </a:ext>
            </a:extLst>
          </p:cNvPr>
          <p:cNvSpPr txBox="1"/>
          <p:nvPr/>
        </p:nvSpPr>
        <p:spPr>
          <a:xfrm>
            <a:off x="1517514" y="3452262"/>
            <a:ext cx="349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nginx: alpine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python:alpine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mariadb:alpine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178B3-0955-801D-3B6E-C15DCBA266E2}"/>
              </a:ext>
            </a:extLst>
          </p:cNvPr>
          <p:cNvSpPr txBox="1"/>
          <p:nvPr/>
        </p:nvSpPr>
        <p:spPr>
          <a:xfrm>
            <a:off x="526890" y="4917399"/>
            <a:ext cx="42890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75.1MB 	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(93.33%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A3F78DF-0E0D-B86F-1139-85748CB0F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AE5E38D5-A9FD-5E56-3997-D4DB43F3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39E20717-3416-B801-61A6-A60FEFB34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Using the official node image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Building from the alpine </a:t>
            </a:r>
            <a:r>
              <a:rPr lang="en-GB" sz="2900" dirty="0" err="1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 image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3. Building from </a:t>
            </a:r>
            <a:r>
              <a:rPr lang="en-GB" sz="2900" b="1" dirty="0">
                <a:solidFill>
                  <a:schemeClr val="tx1"/>
                </a:solidFill>
              </a:rPr>
              <a:t>scratch</a:t>
            </a:r>
            <a:r>
              <a:rPr lang="en-GB" sz="2900" b="1" baseline="30000" dirty="0">
                <a:solidFill>
                  <a:schemeClr val="tx1"/>
                </a:solidFill>
              </a:rPr>
              <a:t>[4]</a:t>
            </a:r>
            <a:endParaRPr lang="en-GB" sz="2900" dirty="0">
              <a:solidFill>
                <a:schemeClr val="tx1"/>
              </a:solidFill>
            </a:endParaRP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0062A3C5-5D41-4BD0-FBD4-CF7104AB5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41B3155-C47A-9465-985A-038E35B45CF1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C5B4-E68D-6E4D-F24C-564CEE07B8DC}"/>
              </a:ext>
            </a:extLst>
          </p:cNvPr>
          <p:cNvSpPr txBox="1"/>
          <p:nvPr/>
        </p:nvSpPr>
        <p:spPr>
          <a:xfrm>
            <a:off x="1517528" y="2818108"/>
            <a:ext cx="5887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Docker’s minimal image (no files)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each dependency has to be manually added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used mostly in multi-stage builds </a:t>
            </a:r>
          </a:p>
        </p:txBody>
      </p:sp>
    </p:spTree>
    <p:extLst>
      <p:ext uri="{BB962C8B-B14F-4D97-AF65-F5344CB8AC3E}">
        <p14:creationId xmlns:p14="http://schemas.microsoft.com/office/powerpoint/2010/main" val="32790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8942-6DD1-EB08-8601-7365A1F0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86B6-C931-81F4-239D-84AF418A5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7F05E-F465-4DA9-8251-DEB5602264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A0BF7-2251-D2BF-C0C6-83F0D154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4422"/>
            <a:ext cx="4474831" cy="501926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47AE2-8F4D-F14C-481C-359E529B12A1}"/>
              </a:ext>
            </a:extLst>
          </p:cNvPr>
          <p:cNvCxnSpPr>
            <a:cxnSpLocks/>
          </p:cNvCxnSpPr>
          <p:nvPr/>
        </p:nvCxnSpPr>
        <p:spPr>
          <a:xfrm>
            <a:off x="3319670" y="1789043"/>
            <a:ext cx="2872408" cy="46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1559C2-5D94-5BA1-148A-B782D28C25CC}"/>
              </a:ext>
            </a:extLst>
          </p:cNvPr>
          <p:cNvSpPr txBox="1"/>
          <p:nvPr/>
        </p:nvSpPr>
        <p:spPr>
          <a:xfrm>
            <a:off x="6182140" y="1635937"/>
            <a:ext cx="21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builder image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64118-1709-A538-4C30-CF3C48278D90}"/>
              </a:ext>
            </a:extLst>
          </p:cNvPr>
          <p:cNvSpPr/>
          <p:nvPr/>
        </p:nvSpPr>
        <p:spPr>
          <a:xfrm>
            <a:off x="457200" y="1214422"/>
            <a:ext cx="2862470" cy="1145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206C7-3BE5-EF41-16C7-736E7A837ACC}"/>
              </a:ext>
            </a:extLst>
          </p:cNvPr>
          <p:cNvSpPr txBox="1"/>
          <p:nvPr/>
        </p:nvSpPr>
        <p:spPr>
          <a:xfrm>
            <a:off x="5285373" y="2986574"/>
            <a:ext cx="3637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61.7MB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(17.84%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94.5%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460-0131-CFA8-411D-826DE065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F207-E096-235D-C49E-3DE982002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1026" name="Picture 2" descr="GitHub - unikraft/unikraft: A next-generation cloud native kernel designed  to unlock best-in-class performance, security primitives and efficiency  savings.">
            <a:extLst>
              <a:ext uri="{FF2B5EF4-FFF2-40B4-BE49-F238E27FC236}">
                <a16:creationId xmlns:a16="http://schemas.microsoft.com/office/drawing/2014/main" id="{B18F64BD-7FE5-AE32-BF55-F13CA3B3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9" y="1241977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02F62-1DB0-6008-89FB-B19D68D63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2718103"/>
            <a:ext cx="6041152" cy="2908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AFD1D-A493-7C9F-DD45-7725764D3AC4}"/>
              </a:ext>
            </a:extLst>
          </p:cNvPr>
          <p:cNvSpPr txBox="1"/>
          <p:nvPr/>
        </p:nvSpPr>
        <p:spPr>
          <a:xfrm>
            <a:off x="1737508" y="5616023"/>
            <a:ext cx="519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High-level comparison of the software components of traditional VMs (a), containers (b), containers in VMs (c) with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unikernels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(d)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3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C41-C9A7-ACC9-AA68-BA6DCE5A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D7EF-64A9-9D4C-8640-8A45C402C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78347A95-AE0D-58F0-B46D-4530E86DD1C4}"/>
              </a:ext>
            </a:extLst>
          </p:cNvPr>
          <p:cNvSpPr/>
          <p:nvPr/>
        </p:nvSpPr>
        <p:spPr>
          <a:xfrm>
            <a:off x="403122" y="1903841"/>
            <a:ext cx="3322449" cy="348678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spec: v0.6</a:t>
            </a: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runtime: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base:latest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rootfs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./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["/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"]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1925D-CB3A-E0BA-1DAE-2C0D54C3351D}"/>
              </a:ext>
            </a:extLst>
          </p:cNvPr>
          <p:cNvSpPr txBox="1"/>
          <p:nvPr/>
        </p:nvSpPr>
        <p:spPr>
          <a:xfrm>
            <a:off x="929148" y="5526157"/>
            <a:ext cx="7896800" cy="34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Kraftfile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hello-world in C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[6</a:t>
            </a:r>
            <a:r>
              <a:rPr lang="en-US" baseline="30000" dirty="0"/>
              <a:t>]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8EB86-E759-D611-8867-ADF5ABC80293}"/>
              </a:ext>
            </a:extLst>
          </p:cNvPr>
          <p:cNvSpPr/>
          <p:nvPr/>
        </p:nvSpPr>
        <p:spPr>
          <a:xfrm>
            <a:off x="1528916" y="3736259"/>
            <a:ext cx="1199535" cy="639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D57A-09D9-D95F-FBCA-ADE500DA3B9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728451" y="3625554"/>
            <a:ext cx="2507226" cy="430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CABAE-3F29-3558-4EFD-246A6B68B7CA}"/>
              </a:ext>
            </a:extLst>
          </p:cNvPr>
          <p:cNvSpPr txBox="1"/>
          <p:nvPr/>
        </p:nvSpPr>
        <p:spPr>
          <a:xfrm>
            <a:off x="5235677" y="3454015"/>
            <a:ext cx="232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minimal </a:t>
            </a:r>
            <a:r>
              <a:rPr lang="en-US" dirty="0" err="1"/>
              <a:t>Dockerfile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416</Words>
  <Application>Microsoft Office PowerPoint</Application>
  <PresentationFormat>On-screen Show (4:3)</PresentationFormat>
  <Paragraphs>108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Simple Light</vt:lpstr>
      <vt:lpstr>1_Office Theme</vt:lpstr>
      <vt:lpstr>2_Office Theme</vt:lpstr>
      <vt:lpstr>Minimizing Dockerfiles  </vt:lpstr>
      <vt:lpstr>Introduction</vt:lpstr>
      <vt:lpstr>Motivation</vt:lpstr>
      <vt:lpstr>Motivation</vt:lpstr>
      <vt:lpstr>Motivation</vt:lpstr>
      <vt:lpstr>Motivation</vt:lpstr>
      <vt:lpstr>Motivation</vt:lpstr>
      <vt:lpstr>Use Case</vt:lpstr>
      <vt:lpstr>Use Case</vt:lpstr>
      <vt:lpstr>How?</vt:lpstr>
      <vt:lpstr>Architecture</vt:lpstr>
      <vt:lpstr>Status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Belea Iluminat</dc:creator>
  <cp:lastModifiedBy>Andrei PETREA (123999)</cp:lastModifiedBy>
  <cp:revision>29</cp:revision>
  <dcterms:modified xsi:type="dcterms:W3CDTF">2025-04-04T17:41:58Z</dcterms:modified>
</cp:coreProperties>
</file>