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4"/>
    <p:sldMasterId id="2147483663" r:id="rId5"/>
  </p:sldMasterIdLst>
  <p:notesMasterIdLst>
    <p:notesMasterId r:id="rId29"/>
  </p:notesMasterIdLst>
  <p:sldIdLst>
    <p:sldId id="256" r:id="rId6"/>
    <p:sldId id="257" r:id="rId7"/>
    <p:sldId id="269" r:id="rId8"/>
    <p:sldId id="259" r:id="rId9"/>
    <p:sldId id="262" r:id="rId10"/>
    <p:sldId id="263" r:id="rId11"/>
    <p:sldId id="270" r:id="rId12"/>
    <p:sldId id="267" r:id="rId13"/>
    <p:sldId id="268" r:id="rId14"/>
    <p:sldId id="266" r:id="rId15"/>
    <p:sldId id="272" r:id="rId16"/>
    <p:sldId id="273" r:id="rId17"/>
    <p:sldId id="271" r:id="rId18"/>
    <p:sldId id="26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1" r:id="rId27"/>
    <p:sldId id="265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CACA-AAE9-4BD2-B424-A7D8DF5946B9}" v="151" dt="2025-05-11T15:09:0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github.com/docker/docker/client?utm_source=godo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debia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alpin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359C5E3-0E2E-BDA5-D211-57CA4034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228D2031-3573-240B-684C-8378CD87F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5F0CAC35-975D-FA9F-63DF-5226A11E8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[6] </a:t>
            </a:r>
            <a:r>
              <a:rPr lang="en-GB">
                <a:hlinkClick r:id="rId3"/>
              </a:rPr>
              <a:t>client package - github.com/docker/docker/client - Go Packages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99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30FB60-052F-3CDE-8D59-D86D0A46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05A9F731-06C3-C3F2-9A79-5B2F41431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B7059AE6-B2C8-4D50-25B4-C4C5AC3CD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31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GB">
                <a:hlinkClick r:id="rId3"/>
              </a:rPr>
              <a:t>Comparing VMs and Containers - Aqueduct Tech</a:t>
            </a:r>
            <a:endParaRPr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3AA2E56-AE24-181C-B57A-2A1C3DAD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>
            <a:extLst>
              <a:ext uri="{FF2B5EF4-FFF2-40B4-BE49-F238E27FC236}">
                <a16:creationId xmlns:a16="http://schemas.microsoft.com/office/drawing/2014/main" id="{27912BCB-C86E-CDB0-6AE7-844892A11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GB">
                <a:hlinkClick r:id="rId3"/>
              </a:rPr>
              <a:t>Comparing VMs and Containers - Aqueduct Tech</a:t>
            </a:r>
            <a:endParaRPr/>
          </a:p>
        </p:txBody>
      </p:sp>
      <p:sp>
        <p:nvSpPr>
          <p:cNvPr id="95" name="Google Shape;95;g54a44bd2ca_2_40:notes">
            <a:extLst>
              <a:ext uri="{FF2B5EF4-FFF2-40B4-BE49-F238E27FC236}">
                <a16:creationId xmlns:a16="http://schemas.microsoft.com/office/drawing/2014/main" id="{8D41A0B4-7643-F1BF-5571-34C438DD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err="1">
                <a:hlinkClick r:id="rId3"/>
              </a:rPr>
              <a:t>debian</a:t>
            </a:r>
            <a:r>
              <a:rPr lang="en-GB">
                <a:hlinkClick r:id="rId3"/>
              </a:rPr>
              <a:t> - Official Image | Docker Hub</a:t>
            </a:r>
            <a:br>
              <a:rPr lang="en-GB"/>
            </a:br>
            <a:r>
              <a:rPr lang="en-GB"/>
              <a:t>[3] </a:t>
            </a:r>
            <a:r>
              <a:rPr lang="en-GB">
                <a:hlinkClick r:id="rId4"/>
              </a:rPr>
              <a:t>alpine - Official Image | Docker 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[4] </a:t>
            </a:r>
            <a:r>
              <a:rPr lang="en-GB">
                <a:hlinkClick r:id="rId3"/>
              </a:rPr>
              <a:t>scratch - Official Image | Docker 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902179B-9946-CC92-D9B1-703E0FDF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4A226C51-97BF-9325-9641-D52E90151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9C9F4765-A937-6FC5-84B1-5D117F801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4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[5] </a:t>
            </a:r>
            <a:r>
              <a:rPr lang="en-GB">
                <a:hlinkClick r:id="rId3"/>
              </a:rPr>
              <a:t>Concepts - </a:t>
            </a:r>
            <a:r>
              <a:rPr lang="en-GB" err="1">
                <a:hlinkClick r:id="rId3"/>
              </a:rPr>
              <a:t>Unikraft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[5] </a:t>
            </a:r>
            <a:r>
              <a:rPr lang="en-GB" err="1">
                <a:hlinkClick r:id="rId3"/>
              </a:rPr>
              <a:t>catalog</a:t>
            </a:r>
            <a:r>
              <a:rPr lang="en-GB">
                <a:hlinkClick r:id="rId3"/>
              </a:rPr>
              <a:t>/examples/</a:t>
            </a:r>
            <a:r>
              <a:rPr lang="en-GB" err="1">
                <a:hlinkClick r:id="rId3"/>
              </a:rPr>
              <a:t>helloworld</a:t>
            </a:r>
            <a:r>
              <a:rPr lang="en-GB">
                <a:hlinkClick r:id="rId3"/>
              </a:rPr>
              <a:t>-c/</a:t>
            </a:r>
            <a:r>
              <a:rPr lang="en-GB" err="1">
                <a:hlinkClick r:id="rId3"/>
              </a:rPr>
              <a:t>Kraftfile</a:t>
            </a:r>
            <a:r>
              <a:rPr lang="en-GB">
                <a:hlinkClick r:id="rId3"/>
              </a:rPr>
              <a:t> at main · </a:t>
            </a:r>
            <a:r>
              <a:rPr lang="en-GB" err="1">
                <a:hlinkClick r:id="rId3"/>
              </a:rPr>
              <a:t>unikraft</a:t>
            </a:r>
            <a:r>
              <a:rPr lang="en-GB">
                <a:hlinkClick r:id="rId3"/>
              </a:rPr>
              <a:t>/</a:t>
            </a:r>
            <a:r>
              <a:rPr lang="en-GB" err="1">
                <a:hlinkClick r:id="rId3"/>
              </a:rPr>
              <a:t>catalog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Petrea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Prof. Răzvan </a:t>
            </a:r>
            <a:r>
              <a:rPr lang="en-GB" err="1">
                <a:latin typeface="Arial"/>
                <a:ea typeface="Arial"/>
                <a:cs typeface="Arial"/>
                <a:sym typeface="Arial"/>
              </a:rPr>
              <a:t>Deaconescu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Report 2</a:t>
            </a:r>
            <a:r>
              <a:rPr lang="en-GB" sz="150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10</a:t>
            </a:r>
            <a:r>
              <a:rPr lang="en-GB" sz="150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of May 2025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928AF-EC8B-01BD-8ACE-0CB607C36CB1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EC7D-9D61-4E51-87C2-6FD68C779433}"/>
              </a:ext>
            </a:extLst>
          </p:cNvPr>
          <p:cNvSpPr txBox="1"/>
          <p:nvPr/>
        </p:nvSpPr>
        <p:spPr>
          <a:xfrm>
            <a:off x="968593" y="2150693"/>
            <a:ext cx="68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5B11E-CB4C-D119-2792-5DDDD9DAC26F}"/>
              </a:ext>
            </a:extLst>
          </p:cNvPr>
          <p:cNvSpPr txBox="1"/>
          <p:nvPr/>
        </p:nvSpPr>
        <p:spPr>
          <a:xfrm>
            <a:off x="845690" y="3667772"/>
            <a:ext cx="187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python3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EE56E2-AE89-B50B-1737-9C6306D9CE25}"/>
              </a:ext>
            </a:extLst>
          </p:cNvPr>
          <p:cNvSpPr/>
          <p:nvPr/>
        </p:nvSpPr>
        <p:spPr>
          <a:xfrm>
            <a:off x="2099173" y="3683160"/>
            <a:ext cx="924232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1F620-FD0B-BF64-50B5-78479D4DA414}"/>
              </a:ext>
            </a:extLst>
          </p:cNvPr>
          <p:cNvSpPr/>
          <p:nvPr/>
        </p:nvSpPr>
        <p:spPr>
          <a:xfrm>
            <a:off x="3519948" y="2550803"/>
            <a:ext cx="5166739" cy="254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linux-vdso.so.1 (0x00007ffd68d5f000)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libc.so.6 =&gt; /lib/x86_64-linux-gnu/libc.so.6 (0x00007f23ba6b0000)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libpthread.so.0 =&gt; /lib/x86_64-linux-gnu/libpthread.so.0 (0x00007f23ba68d000)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libdl.so.2 =&gt; /lib/x86_64-linux-gnu/libdl.so.2 (0x00007f23ba687000)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libutil.so.1 =&gt; /lib/x86_64-linux-gnu/libutil.so.1 (0x00007f23ba682000)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libm.so.6 =&gt; /lib/x86_64-linux-gnu/libm.so.6 (0x00007f23ba533000)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libexpat.so.1 =&gt; /lib/x86_64-linux-gnu/libexpat.so.1 (0x00007f23ba505000)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libz.so.1 =&gt; /lib/x86_64-linux-gnu/libz.so.1 (0x00007f23ba4e7000)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/lib64/ld-linux-x86-64.so.2 (0x00007f23ba8b5000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3EED-675B-4EB7-4839-11907CF2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782F-A6A6-19BB-3FE0-E9281CB1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4887-8ACC-FE69-49F8-16A0C8EC0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027B-8433-8E18-6F51-38EB35D3DC6E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1C1CD-76E9-0418-8B3F-24AC4121CDC3}"/>
              </a:ext>
            </a:extLst>
          </p:cNvPr>
          <p:cNvSpPr txBox="1"/>
          <p:nvPr/>
        </p:nvSpPr>
        <p:spPr>
          <a:xfrm>
            <a:off x="968593" y="2150693"/>
            <a:ext cx="685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A4314-8257-CE68-9374-68E160FE7DC3}"/>
              </a:ext>
            </a:extLst>
          </p:cNvPr>
          <p:cNvSpPr txBox="1"/>
          <p:nvPr/>
        </p:nvSpPr>
        <p:spPr>
          <a:xfrm>
            <a:off x="1443846" y="2857075"/>
            <a:ext cx="526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open,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follow child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processses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2AADA-0E3D-C3AA-1AAF-51D55D46C3CA}"/>
              </a:ext>
            </a:extLst>
          </p:cNvPr>
          <p:cNvSpPr/>
          <p:nvPr/>
        </p:nvSpPr>
        <p:spPr>
          <a:xfrm>
            <a:off x="1214414" y="3864077"/>
            <a:ext cx="7103676" cy="2153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strace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-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fe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execve,openat,open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ls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/bin/ls", ["ls"], 0x7ffee0a0a390 /* 36 vars */) = 0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"/etc/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ld.so.cache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"/lib/x86_64-linux-gnu/libselinux.so.1",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"/lib/x86_64-linux-gnu/libc.so.6",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"/lib/x86_64-linux-gnu/libpcre2-8.so.0",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"/lib/x86_64-linux-gnu/libdl.so.2",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"/lib/x86_64-linux-gnu/libpthread.so.0",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"/proc/filesystems",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/lib/locale/locale-archive",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/share/locale/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locale.alias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pPr algn="ct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329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2E5F-9169-79A4-DE97-CB3D7F4E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327-DD81-C877-85D1-22C35504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D2EB-A033-2819-4C94-4BD8D8487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E8D9-FCE5-DEA8-9003-A7EEBE08346F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78549-77A3-485A-0A73-561111B6C06C}"/>
              </a:ext>
            </a:extLst>
          </p:cNvPr>
          <p:cNvSpPr txBox="1"/>
          <p:nvPr/>
        </p:nvSpPr>
        <p:spPr>
          <a:xfrm>
            <a:off x="968593" y="2150693"/>
            <a:ext cx="685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br>
              <a:rPr lang="en-US" sz="2000" i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 and error</a:t>
            </a:r>
            <a:endParaRPr lang="en-GB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06D82-5F80-7DC4-75E6-C38896472210}"/>
              </a:ext>
            </a:extLst>
          </p:cNvPr>
          <p:cNvSpPr txBox="1"/>
          <p:nvPr/>
        </p:nvSpPr>
        <p:spPr>
          <a:xfrm>
            <a:off x="1317537" y="3169377"/>
            <a:ext cx="638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Adding and removing  files until the command works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0C176942-588D-8A39-0E31-BDEA6C02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AE404CE-C76A-BABC-6841-06939C05D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BDF00C77-2D6C-9188-AA9D-9AE08DCA0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2A96FEE-6928-FF35-883B-2F88153BA84F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Go (programming language) - Wikipedia">
            <a:extLst>
              <a:ext uri="{FF2B5EF4-FFF2-40B4-BE49-F238E27FC236}">
                <a16:creationId xmlns:a16="http://schemas.microsoft.com/office/drawing/2014/main" id="{FD82F8B9-6D97-E5B7-2E0B-85393A29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" y="1360564"/>
            <a:ext cx="2249556" cy="8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24DB-7E5F-700C-7D6B-8F0E1D7873A5}"/>
              </a:ext>
            </a:extLst>
          </p:cNvPr>
          <p:cNvSpPr txBox="1"/>
          <p:nvPr/>
        </p:nvSpPr>
        <p:spPr>
          <a:xfrm>
            <a:off x="1214414" y="2556387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High-level language with low-level support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8658A-D730-B7A7-4992-9ECEE78D990B}"/>
              </a:ext>
            </a:extLst>
          </p:cNvPr>
          <p:cNvSpPr txBox="1"/>
          <p:nvPr/>
        </p:nvSpPr>
        <p:spPr>
          <a:xfrm>
            <a:off x="1214414" y="3211264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Thriving ecosystem of modules and libraries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0FA23-D44A-7352-993C-53FF92849C19}"/>
              </a:ext>
            </a:extLst>
          </p:cNvPr>
          <p:cNvSpPr txBox="1"/>
          <p:nvPr/>
        </p:nvSpPr>
        <p:spPr>
          <a:xfrm>
            <a:off x="1214414" y="3931856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Directly interact with Docker (</a:t>
            </a:r>
            <a:r>
              <a:rPr lang="en-US" sz="2900" i="1">
                <a:latin typeface="Calibri" panose="020F0502020204030204" pitchFamily="34" charset="0"/>
                <a:cs typeface="Calibri" panose="020F0502020204030204" pitchFamily="34" charset="0"/>
              </a:rPr>
              <a:t>Docker SDK</a:t>
            </a:r>
            <a:r>
              <a:rPr lang="en-US" sz="2900" i="1" baseline="30000"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  <a:r>
              <a:rPr lang="en-US" sz="2900" i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7EFB-2479-6C02-DCA4-8D7F4C3D6E10}"/>
              </a:ext>
            </a:extLst>
          </p:cNvPr>
          <p:cNvSpPr txBox="1"/>
          <p:nvPr/>
        </p:nvSpPr>
        <p:spPr>
          <a:xfrm>
            <a:off x="159019" y="884118"/>
            <a:ext cx="8825955" cy="565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E5C07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is required"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"Invalid URL format"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(([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generateShortURL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en-GB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not found"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`Server is running at http://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DD139-AC42-69D5-2B50-1BE28E1E678F}"/>
              </a:ext>
            </a:extLst>
          </p:cNvPr>
          <p:cNvSpPr txBox="1"/>
          <p:nvPr/>
        </p:nvSpPr>
        <p:spPr>
          <a:xfrm>
            <a:off x="5565058" y="3854245"/>
            <a:ext cx="1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URL shortener app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50B1BD6-6FC4-77FA-0D87-AFA65CFC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AD4BF429-B0A9-0C39-BE40-DF8A37EF7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BA43CC51-A1C1-FA9B-F7E4-5095671BCD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BB62C-C418-76F4-0323-EA0879C58D62}"/>
              </a:ext>
            </a:extLst>
          </p:cNvPr>
          <p:cNvSpPr txBox="1"/>
          <p:nvPr/>
        </p:nvSpPr>
        <p:spPr>
          <a:xfrm>
            <a:off x="854761" y="1583130"/>
            <a:ext cx="88259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node:20.9.0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app.js /app/app.js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install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>
              <a:lnSpc>
                <a:spcPts val="1425"/>
              </a:lnSpc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15134-1077-1FC8-79C2-D3BE1F4D64F2}"/>
              </a:ext>
            </a:extLst>
          </p:cNvPr>
          <p:cNvSpPr txBox="1"/>
          <p:nvPr/>
        </p:nvSpPr>
        <p:spPr>
          <a:xfrm>
            <a:off x="924232" y="3991897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our application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B7A9-735D-F833-AFCF-3845A59DA044}"/>
              </a:ext>
            </a:extLst>
          </p:cNvPr>
          <p:cNvSpPr txBox="1"/>
          <p:nvPr/>
        </p:nvSpPr>
        <p:spPr>
          <a:xfrm>
            <a:off x="924232" y="4554005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1.1 GB 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9155-BC91-F967-37D5-1BEE4EDC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C0A-B0EE-7E2B-4535-6E74FDC0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84561"/>
          </a:xfrm>
        </p:spPr>
        <p:txBody>
          <a:bodyPr/>
          <a:lstStyle/>
          <a:p>
            <a:pPr marL="114300" indent="0">
              <a:buNone/>
            </a:pPr>
            <a:r>
              <a:rPr lang="en-US" sz="2900"/>
              <a:t>Preprocessing</a:t>
            </a:r>
            <a:endParaRPr lang="en-GB" sz="2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B6716-5DBC-BA1F-10DD-16719C31A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651B8-CA9A-6BFB-F36E-F22355D4CFDF}"/>
              </a:ext>
            </a:extLst>
          </p:cNvPr>
          <p:cNvSpPr txBox="1"/>
          <p:nvPr/>
        </p:nvSpPr>
        <p:spPr>
          <a:xfrm>
            <a:off x="1337187" y="1877961"/>
            <a:ext cx="268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Validating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414ED-017E-0B87-2611-657BB8CC06CF}"/>
              </a:ext>
            </a:extLst>
          </p:cNvPr>
          <p:cNvSpPr txBox="1"/>
          <p:nvPr/>
        </p:nvSpPr>
        <p:spPr>
          <a:xfrm>
            <a:off x="1830888" y="2484868"/>
            <a:ext cx="6239452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GB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GB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NewReader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GB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envPath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"Failed to parse </a:t>
            </a:r>
            <a:r>
              <a:rPr lang="en-GB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GB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2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6F2E-3C71-651D-7B58-D12A3CCAC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3644-5CAF-25B9-3976-293A161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6EA0-E2DC-CAFB-0EBA-6C155786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84561"/>
          </a:xfrm>
        </p:spPr>
        <p:txBody>
          <a:bodyPr/>
          <a:lstStyle/>
          <a:p>
            <a:pPr marL="114300" indent="0">
              <a:buNone/>
            </a:pPr>
            <a:r>
              <a:rPr lang="en-US" sz="2900"/>
              <a:t>Preprocessing</a:t>
            </a:r>
            <a:endParaRPr lang="en-GB" sz="2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71A8-8D5D-F533-1066-D7BA8BEAD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6EC73-91E7-75C5-99A7-BB451448C1FF}"/>
              </a:ext>
            </a:extLst>
          </p:cNvPr>
          <p:cNvSpPr txBox="1"/>
          <p:nvPr/>
        </p:nvSpPr>
        <p:spPr>
          <a:xfrm>
            <a:off x="1337187" y="1877961"/>
            <a:ext cx="268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Validating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4A01E-02F5-A025-0C2D-433B81B7263E}"/>
              </a:ext>
            </a:extLst>
          </p:cNvPr>
          <p:cNvSpPr txBox="1"/>
          <p:nvPr/>
        </p:nvSpPr>
        <p:spPr>
          <a:xfrm>
            <a:off x="1337187" y="227807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Creating environment + extracting filesystem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A399C-DADB-F10B-BC39-19AF5EDEBFDE}"/>
              </a:ext>
            </a:extLst>
          </p:cNvPr>
          <p:cNvSpPr txBox="1"/>
          <p:nvPr/>
        </p:nvSpPr>
        <p:spPr>
          <a:xfrm>
            <a:off x="2436014" y="2678181"/>
            <a:ext cx="50292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/home/</a:t>
            </a:r>
            <a:r>
              <a:rPr lang="en-GB" sz="1000" dirty="0" err="1">
                <a:latin typeface="Consolas" panose="020B0609020204030204" pitchFamily="49" charset="0"/>
              </a:rPr>
              <a:t>belea</a:t>
            </a:r>
            <a:r>
              <a:rPr lang="en-GB" sz="1000" dirty="0">
                <a:latin typeface="Consolas" panose="020B0609020204030204" pitchFamily="49" charset="0"/>
              </a:rPr>
              <a:t>/.</a:t>
            </a:r>
            <a:r>
              <a:rPr lang="en-GB" sz="1000" dirty="0" err="1">
                <a:latin typeface="Consolas" panose="020B0609020204030204" pitchFamily="49" charset="0"/>
              </a:rPr>
              <a:t>dockerminimizer</a:t>
            </a:r>
            <a:r>
              <a:rPr lang="en-GB" sz="1000" dirty="0">
                <a:latin typeface="Consolas" panose="020B0609020204030204" pitchFamily="49" charset="0"/>
              </a:rPr>
              <a:t>/95cf618ae8b8efa8f01d7186494892b6/</a:t>
            </a:r>
            <a:r>
              <a:rPr lang="en-GB" sz="1000" dirty="0" err="1">
                <a:latin typeface="Consolas" panose="020B0609020204030204" pitchFamily="49" charset="0"/>
              </a:rPr>
              <a:t>rootfs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├── app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bin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/bin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boot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dev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etc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home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lib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/lib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lib32 -&gt;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/lib32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lib64 -&gt;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/lib64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libx32 -&gt;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/libx32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media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</a:t>
            </a:r>
            <a:r>
              <a:rPr lang="en-GB" sz="1050" dirty="0" err="1">
                <a:latin typeface="Consolas" panose="020B0609020204030204" pitchFamily="49" charset="0"/>
              </a:rPr>
              <a:t>mnt</a:t>
            </a:r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├── opt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proc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root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run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</a:t>
            </a:r>
            <a:r>
              <a:rPr lang="en-GB" sz="1050" dirty="0" err="1">
                <a:latin typeface="Consolas" panose="020B0609020204030204" pitchFamily="49" charset="0"/>
              </a:rPr>
              <a:t>sbin</a:t>
            </a:r>
            <a:r>
              <a:rPr lang="en-GB" sz="1050" dirty="0">
                <a:latin typeface="Consolas" panose="020B0609020204030204" pitchFamily="49" charset="0"/>
              </a:rPr>
              <a:t> -&gt;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</a:rPr>
              <a:t>/</a:t>
            </a:r>
            <a:r>
              <a:rPr lang="en-GB" sz="1050" dirty="0" err="1">
                <a:latin typeface="Consolas" panose="020B0609020204030204" pitchFamily="49" charset="0"/>
              </a:rPr>
              <a:t>sbin</a:t>
            </a:r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├── </a:t>
            </a:r>
            <a:r>
              <a:rPr lang="en-GB" sz="1050" dirty="0" err="1">
                <a:latin typeface="Consolas" panose="020B0609020204030204" pitchFamily="49" charset="0"/>
              </a:rPr>
              <a:t>srv</a:t>
            </a:r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├── sys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├── </a:t>
            </a:r>
            <a:r>
              <a:rPr lang="en-GB" sz="1050" dirty="0" err="1">
                <a:latin typeface="Consolas" panose="020B0609020204030204" pitchFamily="49" charset="0"/>
              </a:rPr>
              <a:t>tmp</a:t>
            </a:r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├── </a:t>
            </a:r>
            <a:r>
              <a:rPr lang="en-GB" sz="1050" dirty="0" err="1">
                <a:latin typeface="Consolas" panose="020B0609020204030204" pitchFamily="49" charset="0"/>
              </a:rPr>
              <a:t>usr</a:t>
            </a:r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latin typeface="Consolas" panose="020B0609020204030204" pitchFamily="49" charset="0"/>
              </a:rPr>
              <a:t>└── var</a:t>
            </a:r>
          </a:p>
        </p:txBody>
      </p:sp>
    </p:spTree>
    <p:extLst>
      <p:ext uri="{BB962C8B-B14F-4D97-AF65-F5344CB8AC3E}">
        <p14:creationId xmlns:p14="http://schemas.microsoft.com/office/powerpoint/2010/main" val="36306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9592-6667-D2B5-8DE2-F7A9676A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550-02D8-6055-29C6-9EA1A4F9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89A0-67ED-575C-4811-F6F133F8A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1086-453E-FED0-885D-E6C9C52C34B1}"/>
              </a:ext>
            </a:extLst>
          </p:cNvPr>
          <p:cNvSpPr txBox="1"/>
          <p:nvPr/>
        </p:nvSpPr>
        <p:spPr>
          <a:xfrm>
            <a:off x="727587" y="1468076"/>
            <a:ext cx="268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E3E2E-B0DE-C924-92CC-0282F76C7CC4}"/>
              </a:ext>
            </a:extLst>
          </p:cNvPr>
          <p:cNvSpPr txBox="1"/>
          <p:nvPr/>
        </p:nvSpPr>
        <p:spPr>
          <a:xfrm>
            <a:off x="727587" y="206645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environment + extracting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81636-425D-633B-5ADB-1B0BF87A673E}"/>
              </a:ext>
            </a:extLst>
          </p:cNvPr>
          <p:cNvSpPr txBox="1"/>
          <p:nvPr/>
        </p:nvSpPr>
        <p:spPr>
          <a:xfrm>
            <a:off x="727587" y="266197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Generating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2C60-4C48-8F7A-61EA-81DF963839DF}"/>
              </a:ext>
            </a:extLst>
          </p:cNvPr>
          <p:cNvSpPr txBox="1"/>
          <p:nvPr/>
        </p:nvSpPr>
        <p:spPr>
          <a:xfrm>
            <a:off x="1307690" y="3169803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4550-48A9-E8AC-91D5-7D2BB582EEA8}"/>
              </a:ext>
            </a:extLst>
          </p:cNvPr>
          <p:cNvSpPr txBox="1"/>
          <p:nvPr/>
        </p:nvSpPr>
        <p:spPr>
          <a:xfrm>
            <a:off x="1747630" y="3487355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/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PATH=/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:/bin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AC83C-EC84-9B78-8D63-8374C94A287B}"/>
              </a:ext>
            </a:extLst>
          </p:cNvPr>
          <p:cNvSpPr txBox="1"/>
          <p:nvPr/>
        </p:nvSpPr>
        <p:spPr>
          <a:xfrm>
            <a:off x="1747630" y="372975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NODE_VERSION=20.9.0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FBE07-2120-D23C-56F4-2184B7B385A7}"/>
              </a:ext>
            </a:extLst>
          </p:cNvPr>
          <p:cNvSpPr txBox="1"/>
          <p:nvPr/>
        </p:nvSpPr>
        <p:spPr>
          <a:xfrm>
            <a:off x="1747629" y="396726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YARN_VERSION=1.22.19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D512B-4F87-3DEA-8934-DD33796344F0}"/>
              </a:ext>
            </a:extLst>
          </p:cNvPr>
          <p:cNvSpPr txBox="1"/>
          <p:nvPr/>
        </p:nvSpPr>
        <p:spPr>
          <a:xfrm>
            <a:off x="1307690" y="4275041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directory: /app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60238-C813-B386-3ECD-AC5BEC6FC166}"/>
              </a:ext>
            </a:extLst>
          </p:cNvPr>
          <p:cNvSpPr txBox="1"/>
          <p:nvPr/>
        </p:nvSpPr>
        <p:spPr>
          <a:xfrm>
            <a:off x="1307690" y="4729800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Ports : 3000/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53BA5-B31C-701E-5722-C8496CF670A5}"/>
              </a:ext>
            </a:extLst>
          </p:cNvPr>
          <p:cNvSpPr txBox="1"/>
          <p:nvPr/>
        </p:nvSpPr>
        <p:spPr>
          <a:xfrm>
            <a:off x="1307690" y="5154817"/>
            <a:ext cx="33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["docker-entrypoint.sh"]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72564-AD65-BAE8-17EB-4EB90D7255A1}"/>
              </a:ext>
            </a:extLst>
          </p:cNvPr>
          <p:cNvSpPr txBox="1"/>
          <p:nvPr/>
        </p:nvSpPr>
        <p:spPr>
          <a:xfrm>
            <a:off x="1307690" y="5657196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Command: ["node", "app.js"]</a:t>
            </a:r>
          </a:p>
        </p:txBody>
      </p:sp>
    </p:spTree>
    <p:extLst>
      <p:ext uri="{BB962C8B-B14F-4D97-AF65-F5344CB8AC3E}">
        <p14:creationId xmlns:p14="http://schemas.microsoft.com/office/powerpoint/2010/main" val="38849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5" grpId="0"/>
      <p:bldP spid="16" grpId="0"/>
      <p:bldP spid="17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6727-6D6B-7EFC-3D0F-9DA36E0D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CBD9-B3AE-B126-FC76-30F90A1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A63CD-BEF8-3F8B-15D3-EC75C7BAD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28D97-8037-82F6-95F4-75538BDDC7B8}"/>
              </a:ext>
            </a:extLst>
          </p:cNvPr>
          <p:cNvSpPr txBox="1"/>
          <p:nvPr/>
        </p:nvSpPr>
        <p:spPr>
          <a:xfrm>
            <a:off x="707922" y="149756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03C1-488A-7E10-BD26-0B23697005E2}"/>
              </a:ext>
            </a:extLst>
          </p:cNvPr>
          <p:cNvSpPr txBox="1"/>
          <p:nvPr/>
        </p:nvSpPr>
        <p:spPr>
          <a:xfrm>
            <a:off x="707922" y="21241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command: docker-entrypoint.sh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199E8-A011-B9AB-74B4-2D9CF25C96E5}"/>
              </a:ext>
            </a:extLst>
          </p:cNvPr>
          <p:cNvSpPr txBox="1"/>
          <p:nvPr/>
        </p:nvSpPr>
        <p:spPr>
          <a:xfrm>
            <a:off x="707922" y="2792166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Running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docker.entrypoint.sh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F8EB3-4818-4557-942A-62520B164F57}"/>
              </a:ext>
            </a:extLst>
          </p:cNvPr>
          <p:cNvSpPr txBox="1"/>
          <p:nvPr/>
        </p:nvSpPr>
        <p:spPr>
          <a:xfrm>
            <a:off x="1214414" y="3265615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Fails because a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is not linked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2C19-6581-43FE-C7D5-FCA505A997D0}"/>
              </a:ext>
            </a:extLst>
          </p:cNvPr>
          <p:cNvSpPr txBox="1"/>
          <p:nvPr/>
        </p:nvSpPr>
        <p:spPr>
          <a:xfrm>
            <a:off x="707922" y="4006982"/>
            <a:ext cx="60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Skips static analysis, continues with dynamic analysis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958342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loud solutions containers Virtual machines (VMs)">
            <a:extLst>
              <a:ext uri="{FF2B5EF4-FFF2-40B4-BE49-F238E27FC236}">
                <a16:creationId xmlns:a16="http://schemas.microsoft.com/office/drawing/2014/main" id="{92DB67B5-E05F-D265-8945-7A2D28DA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88" y="2645550"/>
            <a:ext cx="5583929" cy="3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F383C-C0AF-2CEA-22EE-88645985680E}"/>
              </a:ext>
            </a:extLst>
          </p:cNvPr>
          <p:cNvSpPr txBox="1"/>
          <p:nvPr/>
        </p:nvSpPr>
        <p:spPr>
          <a:xfrm>
            <a:off x="1300378" y="1152196"/>
            <a:ext cx="647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Virtualization</a:t>
            </a:r>
            <a:r>
              <a:rPr lang="en-GB" sz="18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>
                <a:solidFill>
                  <a:srgbClr val="E9E5D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The simulation of the software and/or hardware upon 	                          which other software runs</a:t>
            </a:r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12A98-EC4D-8317-1E32-C81517D3B038}"/>
              </a:ext>
            </a:extLst>
          </p:cNvPr>
          <p:cNvSpPr txBox="1"/>
          <p:nvPr/>
        </p:nvSpPr>
        <p:spPr>
          <a:xfrm>
            <a:off x="1300378" y="1703331"/>
            <a:ext cx="7545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latin typeface="Calibri" panose="020F0502020204030204" pitchFamily="34" charset="0"/>
                <a:cs typeface="Calibri" panose="020F0502020204030204" pitchFamily="34" charset="0"/>
              </a:rPr>
              <a:t>Containerization: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A method for packaging and securely running an 		                          		   application within an application virtualization  environment (</a:t>
            </a:r>
            <a:r>
              <a:rPr lang="en-GB" b="1" i="1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0836-35BE-26CC-3285-444AB08C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5AFC-CAA8-1F97-1A86-7AD9409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5FC5-4420-ED4C-1D9C-E164AE6FE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9A6C-B25A-6E35-89F8-F6CA948DF518}"/>
              </a:ext>
            </a:extLst>
          </p:cNvPr>
          <p:cNvSpPr txBox="1"/>
          <p:nvPr/>
        </p:nvSpPr>
        <p:spPr>
          <a:xfrm>
            <a:off x="806245" y="154675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645C6-58F5-600F-35E6-F9B68046949D}"/>
              </a:ext>
            </a:extLst>
          </p:cNvPr>
          <p:cNvSpPr txBox="1"/>
          <p:nvPr/>
        </p:nvSpPr>
        <p:spPr>
          <a:xfrm>
            <a:off x="806245" y="2109498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Mounting a statically-linked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the container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9B229-C9C2-7CA7-6F13-CAF3DA8B9410}"/>
              </a:ext>
            </a:extLst>
          </p:cNvPr>
          <p:cNvSpPr txBox="1"/>
          <p:nvPr/>
        </p:nvSpPr>
        <p:spPr>
          <a:xfrm>
            <a:off x="806245" y="2662816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open,openat,execve,execveat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7A0A-A792-921A-6A53-11C8104E4E55}"/>
              </a:ext>
            </a:extLst>
          </p:cNvPr>
          <p:cNvSpPr txBox="1"/>
          <p:nvPr/>
        </p:nvSpPr>
        <p:spPr>
          <a:xfrm>
            <a:off x="1337187" y="31444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regex :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B33BA-C72E-5D88-A2AC-CA2D633BF9F4}"/>
              </a:ext>
            </a:extLst>
          </p:cNvPr>
          <p:cNvSpPr txBox="1"/>
          <p:nvPr/>
        </p:nvSpPr>
        <p:spPr>
          <a:xfrm>
            <a:off x="806245" y="3761225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shebang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2939C-DD39-3B4A-F422-1FEEEFBFCCAB}"/>
              </a:ext>
            </a:extLst>
          </p:cNvPr>
          <p:cNvSpPr txBox="1"/>
          <p:nvPr/>
        </p:nvSpPr>
        <p:spPr>
          <a:xfrm>
            <a:off x="1337187" y="421640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shebang found: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92CE-3455-3086-6B3B-C7D9E5AAA75B}"/>
              </a:ext>
            </a:extLst>
          </p:cNvPr>
          <p:cNvSpPr txBox="1"/>
          <p:nvPr/>
        </p:nvSpPr>
        <p:spPr>
          <a:xfrm>
            <a:off x="1337187" y="4617370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rerun static analysis + dynamic analysis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6A58B-16D6-E9FD-408B-A5B8734E71A2}"/>
              </a:ext>
            </a:extLst>
          </p:cNvPr>
          <p:cNvSpPr txBox="1"/>
          <p:nvPr/>
        </p:nvSpPr>
        <p:spPr>
          <a:xfrm>
            <a:off x="806245" y="5163313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validate it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A7C46-B861-8617-3AB5-B379CD1E0FE1}"/>
              </a:ext>
            </a:extLst>
          </p:cNvPr>
          <p:cNvSpPr txBox="1"/>
          <p:nvPr/>
        </p:nvSpPr>
        <p:spPr>
          <a:xfrm>
            <a:off x="1349542" y="5618496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successful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C5CEEF-B837-5B15-D9A9-76BB258E8901}"/>
              </a:ext>
            </a:extLst>
          </p:cNvPr>
          <p:cNvSpPr/>
          <p:nvPr/>
        </p:nvSpPr>
        <p:spPr>
          <a:xfrm>
            <a:off x="2726058" y="3188431"/>
            <a:ext cx="2629999" cy="312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 + `\([^"]*?"([^"]+)"`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7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11" grpId="0"/>
      <p:bldP spid="8" grpId="0"/>
      <p:bldP spid="9" grpId="0"/>
      <p:bldP spid="10" grpId="0"/>
      <p:bldP spid="15" grpId="0"/>
      <p:bldP spid="16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865B-2B6A-D95E-9A41-12AB905F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492-AA64-1256-ACD9-0336E1D8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D1C4-B8E6-579B-8258-6D3F963AF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504A-365B-8848-823B-1B43B1FBB7FD}"/>
              </a:ext>
            </a:extLst>
          </p:cNvPr>
          <p:cNvSpPr txBox="1"/>
          <p:nvPr/>
        </p:nvSpPr>
        <p:spPr>
          <a:xfrm>
            <a:off x="530480" y="1435086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63B8F-2A2F-180E-2464-1245700F9945}"/>
              </a:ext>
            </a:extLst>
          </p:cNvPr>
          <p:cNvSpPr txBox="1"/>
          <p:nvPr/>
        </p:nvSpPr>
        <p:spPr>
          <a:xfrm>
            <a:off x="1214414" y="189997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105 build stages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0DD5E-6A79-F30B-6248-FE35F409DDFE}"/>
              </a:ext>
            </a:extLst>
          </p:cNvPr>
          <p:cNvSpPr txBox="1"/>
          <p:nvPr/>
        </p:nvSpPr>
        <p:spPr>
          <a:xfrm>
            <a:off x="1214414" y="230008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62.3 MB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with blue and orange rectangular bars">
            <a:extLst>
              <a:ext uri="{FF2B5EF4-FFF2-40B4-BE49-F238E27FC236}">
                <a16:creationId xmlns:a16="http://schemas.microsoft.com/office/drawing/2014/main" id="{7808FDC1-3AFF-855F-264D-B6DE00B1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8" y="2700190"/>
            <a:ext cx="4865324" cy="3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Status and Future Work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16835" y="1406013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623599" y="2465809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2292091" y="2465809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3960582" y="2465809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E1259-C343-6B6D-E626-2132E214901C}"/>
              </a:ext>
            </a:extLst>
          </p:cNvPr>
          <p:cNvSpPr txBox="1"/>
          <p:nvPr/>
        </p:nvSpPr>
        <p:spPr>
          <a:xfrm>
            <a:off x="1213537" y="2801760"/>
            <a:ext cx="141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 – Late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3811-D11C-33C2-02DC-07867CFF4684}"/>
              </a:ext>
            </a:extLst>
          </p:cNvPr>
          <p:cNvSpPr txBox="1"/>
          <p:nvPr/>
        </p:nvSpPr>
        <p:spPr>
          <a:xfrm>
            <a:off x="2823676" y="2743409"/>
            <a:ext cx="141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May-</a:t>
            </a:r>
            <a:b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885255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603709" y="3616588"/>
            <a:ext cx="155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Fix issues with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dynamic analysis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120D5-EE96-E4FE-A0CC-E8ABD5CEDBD9}"/>
              </a:ext>
            </a:extLst>
          </p:cNvPr>
          <p:cNvSpPr txBox="1"/>
          <p:nvPr/>
        </p:nvSpPr>
        <p:spPr>
          <a:xfrm>
            <a:off x="2288231" y="3616588"/>
            <a:ext cx="155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binary search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3902230" y="3591371"/>
            <a:ext cx="16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Fix all issues with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app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AFFEA-189E-0A3C-C4B4-9E3738F59CB2}"/>
              </a:ext>
            </a:extLst>
          </p:cNvPr>
          <p:cNvSpPr txBox="1"/>
          <p:nvPr/>
        </p:nvSpPr>
        <p:spPr>
          <a:xfrm>
            <a:off x="4604220" y="2851130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 June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B4AD56A-F82D-DA29-C3A6-73FBA3A1D1D1}"/>
              </a:ext>
            </a:extLst>
          </p:cNvPr>
          <p:cNvSpPr/>
          <p:nvPr/>
        </p:nvSpPr>
        <p:spPr>
          <a:xfrm>
            <a:off x="7186629" y="2465809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4FDCD-799B-E764-F5E4-CAB65E1EA1D5}"/>
              </a:ext>
            </a:extLst>
          </p:cNvPr>
          <p:cNvSpPr txBox="1"/>
          <p:nvPr/>
        </p:nvSpPr>
        <p:spPr>
          <a:xfrm>
            <a:off x="7738086" y="2841400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53088-32A0-1F41-F2A5-7FCA41F92DB8}"/>
              </a:ext>
            </a:extLst>
          </p:cNvPr>
          <p:cNvSpPr txBox="1"/>
          <p:nvPr/>
        </p:nvSpPr>
        <p:spPr>
          <a:xfrm>
            <a:off x="7128277" y="3591371"/>
            <a:ext cx="16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Finish the project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F07B988-DECA-1E88-D480-7F1E886D7425}"/>
              </a:ext>
            </a:extLst>
          </p:cNvPr>
          <p:cNvSpPr/>
          <p:nvPr/>
        </p:nvSpPr>
        <p:spPr>
          <a:xfrm>
            <a:off x="5574085" y="247537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DFCF6-BFC9-A45D-CE87-378E22F98F47}"/>
              </a:ext>
            </a:extLst>
          </p:cNvPr>
          <p:cNvSpPr txBox="1"/>
          <p:nvPr/>
        </p:nvSpPr>
        <p:spPr>
          <a:xfrm>
            <a:off x="6112247" y="2782091"/>
            <a:ext cx="141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 – Late</a:t>
            </a:r>
            <a:b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09E6F-A72A-EE97-E680-7354FFD4425A}"/>
              </a:ext>
            </a:extLst>
          </p:cNvPr>
          <p:cNvSpPr txBox="1"/>
          <p:nvPr/>
        </p:nvSpPr>
        <p:spPr>
          <a:xfrm>
            <a:off x="5456422" y="3581809"/>
            <a:ext cx="16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Refactor the code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/>
      <p:bldP spid="20" grpId="0"/>
      <p:bldP spid="21" grpId="0"/>
      <p:bldP spid="5" grpId="0" animBg="1"/>
      <p:bldP spid="7" grpId="0"/>
      <p:bldP spid="22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80E12CB9-F7E6-6B09-147C-F674DF5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443682FD-151F-7A00-D973-805A2E19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Dockerfile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E816C23-F740-6670-B7C8-9FD454539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A863A0FE-2871-5844-27F3-DCAC6393C254}"/>
              </a:ext>
            </a:extLst>
          </p:cNvPr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46B85160-F7B5-1A3F-5E52-E47963DFCB65}"/>
              </a:ext>
            </a:extLst>
          </p:cNvPr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9978A048-9C3F-F440-BEE2-FE84190E93DF}"/>
              </a:ext>
            </a:extLst>
          </p:cNvPr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14902CAA-A0A5-96EA-B283-87DB6DFC5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BEA43-C175-A398-9AC4-36B25F9F7D95}"/>
              </a:ext>
            </a:extLst>
          </p:cNvPr>
          <p:cNvSpPr txBox="1"/>
          <p:nvPr/>
        </p:nvSpPr>
        <p:spPr>
          <a:xfrm>
            <a:off x="1214437" y="2038404"/>
            <a:ext cx="9719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FROM python:3.12	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WORKDIR 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/local/app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requirements.txt ./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pip install --no-cache-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dir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\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  -r requirements.txt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./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EXPOSE 5000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useradd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USER app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CMD ["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uvicorn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app.main:app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"--host", 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"0.0.0.0", "--port", "8080"]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480F-7210-E25F-9247-ACE37546671D}"/>
              </a:ext>
            </a:extLst>
          </p:cNvPr>
          <p:cNvCxnSpPr>
            <a:cxnSpLocks/>
          </p:cNvCxnSpPr>
          <p:nvPr/>
        </p:nvCxnSpPr>
        <p:spPr>
          <a:xfrm>
            <a:off x="3135635" y="2197010"/>
            <a:ext cx="18150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88BF53-E19C-8E3B-3B20-F6182F2140A1}"/>
              </a:ext>
            </a:extLst>
          </p:cNvPr>
          <p:cNvSpPr/>
          <p:nvPr/>
        </p:nvSpPr>
        <p:spPr>
          <a:xfrm>
            <a:off x="1241771" y="1909240"/>
            <a:ext cx="1866530" cy="57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953FE-32E7-DA43-8C5E-B61828DE4095}"/>
              </a:ext>
            </a:extLst>
          </p:cNvPr>
          <p:cNvSpPr txBox="1"/>
          <p:nvPr/>
        </p:nvSpPr>
        <p:spPr>
          <a:xfrm>
            <a:off x="4936246" y="2043121"/>
            <a:ext cx="184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image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127EA-898F-84AA-5C3C-FEC147884472}"/>
              </a:ext>
            </a:extLst>
          </p:cNvPr>
          <p:cNvCxnSpPr>
            <a:cxnSpLocks/>
          </p:cNvCxnSpPr>
          <p:nvPr/>
        </p:nvCxnSpPr>
        <p:spPr>
          <a:xfrm>
            <a:off x="4950637" y="3718303"/>
            <a:ext cx="833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770C9-0D1B-89BC-3118-9CACE3B85C10}"/>
              </a:ext>
            </a:extLst>
          </p:cNvPr>
          <p:cNvSpPr/>
          <p:nvPr/>
        </p:nvSpPr>
        <p:spPr>
          <a:xfrm>
            <a:off x="985371" y="5241484"/>
            <a:ext cx="4878715" cy="95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D0176-44E5-D1D4-6367-866A9FD0908F}"/>
              </a:ext>
            </a:extLst>
          </p:cNvPr>
          <p:cNvSpPr txBox="1"/>
          <p:nvPr/>
        </p:nvSpPr>
        <p:spPr>
          <a:xfrm>
            <a:off x="5779686" y="3446565"/>
            <a:ext cx="290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files to the container + metadata</a:t>
            </a:r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BA62EB-7E94-4B45-1DF1-6C64119FB1E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864086" y="5720462"/>
            <a:ext cx="9525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A940B-FC6A-8FD1-C359-8E887E970BB2}"/>
              </a:ext>
            </a:extLst>
          </p:cNvPr>
          <p:cNvSpPr/>
          <p:nvPr/>
        </p:nvSpPr>
        <p:spPr>
          <a:xfrm>
            <a:off x="1081782" y="2796967"/>
            <a:ext cx="3868855" cy="199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948EB-8519-24C0-440D-B1BE726BFD8A}"/>
              </a:ext>
            </a:extLst>
          </p:cNvPr>
          <p:cNvSpPr txBox="1"/>
          <p:nvPr/>
        </p:nvSpPr>
        <p:spPr>
          <a:xfrm>
            <a:off x="6816660" y="5566573"/>
            <a:ext cx="192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 to be run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12" grpId="0" animBg="1"/>
      <p:bldP spid="17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101669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Problem</a:t>
            </a:r>
            <a:br>
              <a:rPr lang="en-GB" sz="29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>
              <a:buSzPts val="1500"/>
              <a:buNone/>
            </a:pPr>
            <a:endParaRPr lang="en-GB" sz="20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E0B64-8D0C-2128-DBBC-7C16E03A8D77}"/>
              </a:ext>
            </a:extLst>
          </p:cNvPr>
          <p:cNvSpPr txBox="1"/>
          <p:nvPr/>
        </p:nvSpPr>
        <p:spPr>
          <a:xfrm>
            <a:off x="713271" y="1720602"/>
            <a:ext cx="350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image size: 1.02 GB  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based on a full Debian distro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087" y="113130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bg1">
                  <a:lumMod val="85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3200" dirty="0"/>
              <a:t>       </a:t>
            </a:r>
            <a:endParaRPr lang="en-GB" sz="20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D5FCAD-68C6-FC9E-58CF-AED3C77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56" y="2504660"/>
            <a:ext cx="2551163" cy="6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- Official Image | Docker Hub">
            <a:extLst>
              <a:ext uri="{FF2B5EF4-FFF2-40B4-BE49-F238E27FC236}">
                <a16:creationId xmlns:a16="http://schemas.microsoft.com/office/drawing/2014/main" id="{5BA924B6-F430-7E08-9F92-964CFB27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9" y="2033801"/>
            <a:ext cx="1323586" cy="1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518AB-687D-EEE8-3905-6D581133B72C}"/>
              </a:ext>
            </a:extLst>
          </p:cNvPr>
          <p:cNvSpPr txBox="1"/>
          <p:nvPr/>
        </p:nvSpPr>
        <p:spPr>
          <a:xfrm>
            <a:off x="764410" y="2278313"/>
            <a:ext cx="583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Slim Debian</a:t>
            </a:r>
            <a:r>
              <a:rPr lang="en-GB" sz="2000" baseline="3000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, Alpine Linux</a:t>
            </a:r>
            <a:r>
              <a:rPr lang="en-GB" sz="2000" baseline="3000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9C6D-D422-5D6C-8B82-C3D42B334BBD}"/>
              </a:ext>
            </a:extLst>
          </p:cNvPr>
          <p:cNvSpPr txBox="1"/>
          <p:nvPr/>
        </p:nvSpPr>
        <p:spPr>
          <a:xfrm>
            <a:off x="812788" y="2606368"/>
            <a:ext cx="403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equivalent image for python, node,  </a:t>
            </a: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    java, etc</a:t>
            </a: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[4]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9B72A9A-91B7-9B44-BEB1-5F3E15EA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1DE6838C-791E-C307-1870-4F80269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B00C58B-B301-F176-26CE-08FA63FC5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A3212925-6343-11ED-E4FC-DA62191659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C0380EC7-6A24-1896-A139-CE8E1A9C6806}"/>
              </a:ext>
            </a:extLst>
          </p:cNvPr>
          <p:cNvSpPr txBox="1"/>
          <p:nvPr/>
        </p:nvSpPr>
        <p:spPr>
          <a:xfrm>
            <a:off x="1214414" y="1357412"/>
            <a:ext cx="5365052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1. Efficient use of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3;p20">
            <a:extLst>
              <a:ext uri="{FF2B5EF4-FFF2-40B4-BE49-F238E27FC236}">
                <a16:creationId xmlns:a16="http://schemas.microsoft.com/office/drawing/2014/main" id="{B65B1912-4281-4073-5837-DE8A4E2DB2B3}"/>
              </a:ext>
            </a:extLst>
          </p:cNvPr>
          <p:cNvSpPr txBox="1"/>
          <p:nvPr/>
        </p:nvSpPr>
        <p:spPr>
          <a:xfrm>
            <a:off x="1214414" y="2271702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2. Reduction of costs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3;p20">
            <a:extLst>
              <a:ext uri="{FF2B5EF4-FFF2-40B4-BE49-F238E27FC236}">
                <a16:creationId xmlns:a16="http://schemas.microsoft.com/office/drawing/2014/main" id="{8025CAA4-3E53-CA44-6D81-865EAD3257C9}"/>
              </a:ext>
            </a:extLst>
          </p:cNvPr>
          <p:cNvSpPr txBox="1"/>
          <p:nvPr/>
        </p:nvSpPr>
        <p:spPr>
          <a:xfrm>
            <a:off x="1214414" y="3168948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3. Faster boot-time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02F62-1DB0-6008-89FB-B19D68D6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2718103"/>
            <a:ext cx="6041152" cy="2908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>
                <a:latin typeface="Calibri" panose="020F0502020204030204" pitchFamily="34" charset="0"/>
                <a:cs typeface="Calibri" panose="020F0502020204030204" pitchFamily="34" charset="0"/>
              </a:rPr>
              <a:t>[5</a:t>
            </a:r>
            <a:r>
              <a:rPr lang="en-US" baseline="30000"/>
              <a:t>]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minimal </a:t>
            </a:r>
            <a:r>
              <a:rPr lang="en-US" err="1"/>
              <a:t>Dockerfile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09e305-2b6f-44eb-9cb7-f551901fef21">
      <Terms xmlns="http://schemas.microsoft.com/office/infopath/2007/PartnerControls"/>
    </lcf76f155ced4ddcb4097134ff3c332f>
    <TaxCatchAll xmlns="52256559-6cb1-4030-a915-1a1f4461c9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9ACDCB5030A47AD3B5B0000836539" ma:contentTypeVersion="12" ma:contentTypeDescription="Create a new document." ma:contentTypeScope="" ma:versionID="5dce5422e098e4fa89cf885d08e91ee0">
  <xsd:schema xmlns:xsd="http://www.w3.org/2001/XMLSchema" xmlns:xs="http://www.w3.org/2001/XMLSchema" xmlns:p="http://schemas.microsoft.com/office/2006/metadata/properties" xmlns:ns2="9a09e305-2b6f-44eb-9cb7-f551901fef21" xmlns:ns3="52256559-6cb1-4030-a915-1a1f4461c948" targetNamespace="http://schemas.microsoft.com/office/2006/metadata/properties" ma:root="true" ma:fieldsID="b0380adb04db2f4f6e3917b209f9da36" ns2:_="" ns3:_="">
    <xsd:import namespace="9a09e305-2b6f-44eb-9cb7-f551901fef21"/>
    <xsd:import namespace="52256559-6cb1-4030-a915-1a1f4461c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305-2b6f-44eb-9cb7-f551901f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faefc4-c9f4-4919-b81d-493f6af8f2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56559-6cb1-4030-a915-1a1f4461c9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e66ead-d0c0-4efc-bd43-d2f54c75e282}" ma:internalName="TaxCatchAll" ma:showField="CatchAllData" ma:web="52256559-6cb1-4030-a915-1a1f4461c9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EF5C6-7704-4DB2-B358-C0F619657D4C}">
  <ds:schemaRefs>
    <ds:schemaRef ds:uri="52256559-6cb1-4030-a915-1a1f4461c948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a09e305-2b6f-44eb-9cb7-f551901fef2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25E7FE-86C7-4E44-8100-54164E3D51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BC7E84-C9EB-4A15-8402-19E2249DA416}">
  <ds:schemaRefs>
    <ds:schemaRef ds:uri="52256559-6cb1-4030-a915-1a1f4461c948"/>
    <ds:schemaRef ds:uri="9a09e305-2b6f-44eb-9cb7-f551901fef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1677</Words>
  <Application>Microsoft Office PowerPoint</Application>
  <PresentationFormat>On-screen Show (4:3)</PresentationFormat>
  <Paragraphs>292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1_Office Theme</vt:lpstr>
      <vt:lpstr>2_Office Theme</vt:lpstr>
      <vt:lpstr>Minimizing Dockerfiles  </vt:lpstr>
      <vt:lpstr>Introduction</vt:lpstr>
      <vt:lpstr>Dockerfile</vt:lpstr>
      <vt:lpstr>Context</vt:lpstr>
      <vt:lpstr>Context</vt:lpstr>
      <vt:lpstr>Context</vt:lpstr>
      <vt:lpstr>Motivation</vt:lpstr>
      <vt:lpstr>Use Case</vt:lpstr>
      <vt:lpstr>Use Case</vt:lpstr>
      <vt:lpstr>How?</vt:lpstr>
      <vt:lpstr>How?</vt:lpstr>
      <vt:lpstr>How?</vt:lpstr>
      <vt:lpstr>Implementation</vt:lpstr>
      <vt:lpstr>Flow</vt:lpstr>
      <vt:lpstr>Flow</vt:lpstr>
      <vt:lpstr>Flow</vt:lpstr>
      <vt:lpstr>Flow</vt:lpstr>
      <vt:lpstr>Preprocessing</vt:lpstr>
      <vt:lpstr>Static Analysis</vt:lpstr>
      <vt:lpstr>Dynamic Analysis</vt:lpstr>
      <vt:lpstr>Flow</vt:lpstr>
      <vt:lpstr>Status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2</cp:revision>
  <dcterms:modified xsi:type="dcterms:W3CDTF">2025-05-11T15:19:31Z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0x010100C019ACDCB5030A47AD3B5B0000836539</vt:lpwstr>
  </property>
  <property fmtid="{D5CDD505-2E9C-101B-9397-08002B2CF9AE}" pid="3" name="MediaServiceImageTags">
    <vt:lpwstr/>
  </property>
</Properties>
</file>