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4"/>
    <p:sldMasterId id="2147483663" r:id="rId5"/>
  </p:sldMasterIdLst>
  <p:notesMasterIdLst>
    <p:notesMasterId r:id="rId36"/>
  </p:notesMasterIdLst>
  <p:sldIdLst>
    <p:sldId id="256" r:id="rId6"/>
    <p:sldId id="257" r:id="rId7"/>
    <p:sldId id="281" r:id="rId8"/>
    <p:sldId id="269" r:id="rId9"/>
    <p:sldId id="259" r:id="rId10"/>
    <p:sldId id="262" r:id="rId11"/>
    <p:sldId id="263" r:id="rId12"/>
    <p:sldId id="270" r:id="rId13"/>
    <p:sldId id="267" r:id="rId14"/>
    <p:sldId id="268" r:id="rId15"/>
    <p:sldId id="266" r:id="rId16"/>
    <p:sldId id="272" r:id="rId17"/>
    <p:sldId id="273" r:id="rId18"/>
    <p:sldId id="271" r:id="rId19"/>
    <p:sldId id="282" r:id="rId20"/>
    <p:sldId id="286" r:id="rId21"/>
    <p:sldId id="283" r:id="rId22"/>
    <p:sldId id="284" r:id="rId23"/>
    <p:sldId id="285" r:id="rId24"/>
    <p:sldId id="287" r:id="rId25"/>
    <p:sldId id="260" r:id="rId26"/>
    <p:sldId id="274" r:id="rId27"/>
    <p:sldId id="277" r:id="rId28"/>
    <p:sldId id="278" r:id="rId29"/>
    <p:sldId id="279" r:id="rId30"/>
    <p:sldId id="280" r:id="rId31"/>
    <p:sldId id="288" r:id="rId32"/>
    <p:sldId id="289" r:id="rId33"/>
    <p:sldId id="261" r:id="rId34"/>
    <p:sldId id="265" r:id="rId3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DCACA-AAE9-4BD2-B424-A7D8DF5946B9}" v="151" dt="2025-05-11T15:09:0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kraft/catalog/blob/main/examples/helloworld-c/Kraftfile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github.com/docker/docker/client?utm_source=godo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ntroduction-to-docker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debia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ub.docker.com/_/alpine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cratch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raft.org/docs/concepts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a44bd2c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4a44bd2c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[7] </a:t>
            </a:r>
            <a:r>
              <a:rPr lang="en-GB" dirty="0" err="1">
                <a:hlinkClick r:id="rId3"/>
              </a:rPr>
              <a:t>catalog</a:t>
            </a:r>
            <a:r>
              <a:rPr lang="en-GB" dirty="0">
                <a:hlinkClick r:id="rId3"/>
              </a:rPr>
              <a:t>/examples/</a:t>
            </a:r>
            <a:r>
              <a:rPr lang="en-GB" dirty="0" err="1">
                <a:hlinkClick r:id="rId3"/>
              </a:rPr>
              <a:t>helloworld</a:t>
            </a:r>
            <a:r>
              <a:rPr lang="en-GB" dirty="0">
                <a:hlinkClick r:id="rId3"/>
              </a:rPr>
              <a:t>-c/</a:t>
            </a:r>
            <a:r>
              <a:rPr lang="en-GB" dirty="0" err="1">
                <a:hlinkClick r:id="rId3"/>
              </a:rPr>
              <a:t>Kraftfile</a:t>
            </a:r>
            <a:r>
              <a:rPr lang="en-GB" dirty="0">
                <a:hlinkClick r:id="rId3"/>
              </a:rPr>
              <a:t> at main · </a:t>
            </a:r>
            <a:r>
              <a:rPr lang="en-GB" dirty="0" err="1">
                <a:hlinkClick r:id="rId3"/>
              </a:rPr>
              <a:t>unikraft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catalog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8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E359C5E3-0E2E-BDA5-D211-57CA40344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228D2031-3573-240B-684C-8378CD87F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5F0CAC35-975D-FA9F-63DF-5226A11E8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[8] </a:t>
            </a:r>
            <a:r>
              <a:rPr lang="en-GB" dirty="0">
                <a:hlinkClick r:id="rId3"/>
              </a:rPr>
              <a:t>client package - github.com/docker/docker/client - Go Packages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9998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3A0E124-D108-02FE-BD7E-056D2DC4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9940D1EB-1520-0D50-80E2-5D09C79013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36473FDC-D209-1D16-5746-1D581955B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827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7C8D273-3592-9149-6ED1-FAFF0612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6971CFAA-3C3A-3136-2198-FA0137635E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6ABF30A0-7887-6E2F-CA03-FF5930ACC3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4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F64123-0F0D-3439-37F4-CACE1DDE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C8370CE7-7C9E-39EF-F36E-673BE2E05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F15FB6DE-2D49-46DC-0F9E-0A1F10949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65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0AEA07-57A5-7D2A-6E3A-A92BCB85B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B581BD45-BB51-42AF-5CF9-8829A2F27E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8B837700-5B79-5D78-F522-75B2465F3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098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F2E3DA-94EF-A772-0FF0-4FCD4AF1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774BD7BA-9F8F-4B62-3885-BBAD0C7B4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8F3ED1B8-4565-1FA0-018D-0BC0B3058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68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F1373A4-ACBF-DE0F-442D-050CCDB65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780005D7-A695-D9F1-CC8E-2B5044BB35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D61BDA38-2F56-AD13-0925-8CCF57DD1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163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30FB60-052F-3CDE-8D59-D86D0A46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>
            <a:extLst>
              <a:ext uri="{FF2B5EF4-FFF2-40B4-BE49-F238E27FC236}">
                <a16:creationId xmlns:a16="http://schemas.microsoft.com/office/drawing/2014/main" id="{05A9F731-06C3-C3F2-9A79-5B2F41431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>
            <a:extLst>
              <a:ext uri="{FF2B5EF4-FFF2-40B4-BE49-F238E27FC236}">
                <a16:creationId xmlns:a16="http://schemas.microsoft.com/office/drawing/2014/main" id="{B7059AE6-B2C8-4D50-25B4-C4C5AC3CD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83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 </a:t>
            </a:r>
            <a:r>
              <a:rPr lang="en-GB" dirty="0">
                <a:hlinkClick r:id="rId3"/>
              </a:rPr>
              <a:t>Comparing VMs and Containers - Aqueduct Tech</a:t>
            </a:r>
            <a:endParaRPr dirty="0"/>
          </a:p>
        </p:txBody>
      </p:sp>
      <p:sp>
        <p:nvSpPr>
          <p:cNvPr id="95" name="Google Shape;95;g54a44bd2c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ef98e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ef98e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[2] </a:t>
            </a:r>
            <a:r>
              <a:rPr lang="en-GB" dirty="0">
                <a:hlinkClick r:id="rId3"/>
              </a:rPr>
              <a:t>What is Docker? - </a:t>
            </a:r>
            <a:r>
              <a:rPr lang="en-GB" dirty="0" err="1">
                <a:hlinkClick r:id="rId3"/>
              </a:rPr>
              <a:t>GeeksforGeeks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695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3AA2E56-AE24-181C-B57A-2A1C3DAD4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>
            <a:extLst>
              <a:ext uri="{FF2B5EF4-FFF2-40B4-BE49-F238E27FC236}">
                <a16:creationId xmlns:a16="http://schemas.microsoft.com/office/drawing/2014/main" id="{27912BCB-C86E-CDB0-6AE7-844892A118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[1] </a:t>
            </a:r>
            <a:r>
              <a:rPr lang="en-GB">
                <a:hlinkClick r:id="rId3"/>
              </a:rPr>
              <a:t>Comparing VMs and Containers - Aqueduct Tech</a:t>
            </a:r>
            <a:endParaRPr/>
          </a:p>
        </p:txBody>
      </p:sp>
      <p:sp>
        <p:nvSpPr>
          <p:cNvPr id="95" name="Google Shape;95;g54a44bd2ca_2_40:notes">
            <a:extLst>
              <a:ext uri="{FF2B5EF4-FFF2-40B4-BE49-F238E27FC236}">
                <a16:creationId xmlns:a16="http://schemas.microsoft.com/office/drawing/2014/main" id="{8D41A0B4-7643-F1BF-5571-34C438DD98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0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7D9A73D-4D02-5D01-D1D5-C77D4245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8B48C994-70BE-FC91-FC4A-3270D222C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01A8A013-83C4-BABA-900C-F4DA5EB3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[3] </a:t>
            </a:r>
            <a:r>
              <a:rPr lang="en-GB" dirty="0" err="1">
                <a:hlinkClick r:id="rId3"/>
              </a:rPr>
              <a:t>debian</a:t>
            </a:r>
            <a:r>
              <a:rPr lang="en-GB" dirty="0">
                <a:hlinkClick r:id="rId3"/>
              </a:rPr>
              <a:t> - Official Image | Docker Hub</a:t>
            </a:r>
            <a:br>
              <a:rPr lang="en-GB" dirty="0"/>
            </a:br>
            <a:r>
              <a:rPr lang="en-GB" dirty="0"/>
              <a:t>[4] </a:t>
            </a:r>
            <a:r>
              <a:rPr lang="en-GB" dirty="0">
                <a:hlinkClick r:id="rId4"/>
              </a:rPr>
              <a:t>alpine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87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4DB4E24-07CA-2ED8-FA40-B5B14ACF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7FB04198-1C61-E10E-71DB-46BE0540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86C77B09-9E82-6771-AAE4-CCB39B219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[5] </a:t>
            </a:r>
            <a:r>
              <a:rPr lang="en-GB" dirty="0">
                <a:hlinkClick r:id="rId3"/>
              </a:rPr>
              <a:t>scratch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958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902179B-9946-CC92-D9B1-703E0FDF5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4A226C51-97BF-9325-9641-D52E901510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9C9F4765-A937-6FC5-84B1-5D117F8016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943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[6] </a:t>
            </a:r>
            <a:r>
              <a:rPr lang="en-GB" dirty="0">
                <a:hlinkClick r:id="rId3"/>
              </a:rPr>
              <a:t>Concepts - </a:t>
            </a:r>
            <a:r>
              <a:rPr lang="en-GB" dirty="0" err="1">
                <a:hlinkClick r:id="rId3"/>
              </a:rPr>
              <a:t>Unikraft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67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p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563562"/>
            <a:ext cx="482203" cy="4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561975"/>
            <a:ext cx="132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550862"/>
            <a:ext cx="135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/>
          </a:p>
        </p:txBody>
      </p:sp>
      <p:pic>
        <p:nvPicPr>
          <p:cNvPr id="56" name="Google Shape;56;p13" descr="CS-Logo-tran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574675"/>
            <a:ext cx="479822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4500562"/>
            <a:ext cx="2214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/>
          </a:p>
        </p:txBody>
      </p:sp>
      <p:pic>
        <p:nvPicPr>
          <p:cNvPr id="59" name="Google Shape;59;p13" descr="gradient_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5" y="481012"/>
            <a:ext cx="573881" cy="6036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535781" cy="519112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57225" y="2000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lang="en-GB" err="1">
                <a:latin typeface="Arial"/>
                <a:ea typeface="Arial"/>
                <a:cs typeface="Arial"/>
                <a:sym typeface="Arial"/>
              </a:rPr>
              <a:t>Dockerfiles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sz="2400">
                <a:latin typeface="Arial"/>
                <a:ea typeface="Arial"/>
                <a:cs typeface="Arial"/>
                <a:sym typeface="Arial"/>
              </a:rPr>
              <a:t>	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14375" y="4870450"/>
            <a:ext cx="3500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err="1">
                <a:latin typeface="Arial"/>
                <a:ea typeface="Arial"/>
                <a:cs typeface="Arial"/>
                <a:sym typeface="Arial"/>
              </a:rPr>
              <a:t>Petrea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scpetrea@gmail.com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Conf. Răzvan Deaconescu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Thesis –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50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of June 2025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C41-C9A7-ACC9-AA68-BA6DCE5A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D7EF-64A9-9D4C-8640-8A45C402C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78347A95-AE0D-58F0-B46D-4530E86DD1C4}"/>
              </a:ext>
            </a:extLst>
          </p:cNvPr>
          <p:cNvSpPr/>
          <p:nvPr/>
        </p:nvSpPr>
        <p:spPr>
          <a:xfrm>
            <a:off x="403122" y="1903841"/>
            <a:ext cx="3322449" cy="348678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spec: v0.6</a:t>
            </a: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runtime: 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base:latest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rootfs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./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: ["/</a:t>
            </a:r>
            <a:r>
              <a:rPr lang="en-GB" sz="1800" err="1"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r>
              <a:rPr lang="en-GB" sz="1800">
                <a:latin typeface="Calibri" panose="020F0502020204030204" pitchFamily="34" charset="0"/>
                <a:cs typeface="Calibri" panose="020F0502020204030204" pitchFamily="34" charset="0"/>
              </a:rPr>
              <a:t>"]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1925D-CB3A-E0BA-1DAE-2C0D54C3351D}"/>
              </a:ext>
            </a:extLst>
          </p:cNvPr>
          <p:cNvSpPr txBox="1"/>
          <p:nvPr/>
        </p:nvSpPr>
        <p:spPr>
          <a:xfrm>
            <a:off x="929148" y="5526157"/>
            <a:ext cx="7896800" cy="34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Kraftfile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hello-world in C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[7</a:t>
            </a:r>
            <a:r>
              <a:rPr lang="en-US" baseline="30000" dirty="0"/>
              <a:t>]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8EB86-E759-D611-8867-ADF5ABC80293}"/>
              </a:ext>
            </a:extLst>
          </p:cNvPr>
          <p:cNvSpPr/>
          <p:nvPr/>
        </p:nvSpPr>
        <p:spPr>
          <a:xfrm>
            <a:off x="1528916" y="3736259"/>
            <a:ext cx="1199535" cy="63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D57A-09D9-D95F-FBCA-ADE500DA3B9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28451" y="3625554"/>
            <a:ext cx="2507226" cy="43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CABAE-3F29-3558-4EFD-246A6B68B7CA}"/>
              </a:ext>
            </a:extLst>
          </p:cNvPr>
          <p:cNvSpPr txBox="1"/>
          <p:nvPr/>
        </p:nvSpPr>
        <p:spPr>
          <a:xfrm>
            <a:off x="5235677" y="3454015"/>
            <a:ext cx="232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minimal </a:t>
            </a:r>
            <a:r>
              <a:rPr lang="en-US" err="1"/>
              <a:t>Dockerfile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B858-9358-138A-11B8-CF70CD45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B7D9-3797-9CE1-DE62-3F14216B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9F73-8FDB-494D-F6C8-DEFDCD17E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928AF-EC8B-01BD-8ACE-0CB607C36CB1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9EC7D-9D61-4E51-87C2-6FD68C779433}"/>
              </a:ext>
            </a:extLst>
          </p:cNvPr>
          <p:cNvSpPr txBox="1"/>
          <p:nvPr/>
        </p:nvSpPr>
        <p:spPr>
          <a:xfrm>
            <a:off x="968593" y="2150693"/>
            <a:ext cx="68578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5B11E-CB4C-D119-2792-5DDDD9DAC26F}"/>
              </a:ext>
            </a:extLst>
          </p:cNvPr>
          <p:cNvSpPr txBox="1"/>
          <p:nvPr/>
        </p:nvSpPr>
        <p:spPr>
          <a:xfrm>
            <a:off x="845690" y="3667772"/>
            <a:ext cx="187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python3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EEE56E2-AE89-B50B-1737-9C6306D9CE25}"/>
              </a:ext>
            </a:extLst>
          </p:cNvPr>
          <p:cNvSpPr/>
          <p:nvPr/>
        </p:nvSpPr>
        <p:spPr>
          <a:xfrm>
            <a:off x="2099173" y="3683160"/>
            <a:ext cx="924232" cy="3077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DB1F620-FD0B-BF64-50B5-78479D4DA414}"/>
              </a:ext>
            </a:extLst>
          </p:cNvPr>
          <p:cNvSpPr/>
          <p:nvPr/>
        </p:nvSpPr>
        <p:spPr>
          <a:xfrm>
            <a:off x="3519948" y="2550803"/>
            <a:ext cx="5166739" cy="2542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linux-vdso.so.1 (0x00007ffd68d5f000)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libc.so.6 =&gt; /lib/x86_64-linux-gnu/libc.so.6 (0x00007f23ba6b0000)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libpthread.so.0 =&gt; /lib/x86_64-linux-gnu/libpthread.so.0 (0x00007f23ba68d000)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libdl.so.2 =&gt; /lib/x86_64-linux-gnu/libdl.so.2 (0x00007f23ba687000)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libutil.so.1 =&gt; /lib/x86_64-linux-gnu/libutil.so.1 (0x00007f23ba682000)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libm.so.6 =&gt; /lib/x86_64-linux-gnu/libm.so.6 (0x00007f23ba533000)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libexpat.so.1 =&gt; /lib/x86_64-linux-gnu/libexpat.so.1 (0x00007f23ba505000)  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libz.so.1 =&gt; /lib/x86_64-linux-gnu/libz.so.1 (0x00007f23ba4e7000)      </a:t>
            </a:r>
          </a:p>
          <a:p>
            <a:r>
              <a:rPr lang="en-GB" sz="1000" dirty="0">
                <a:latin typeface="Consolas" panose="020B0609020204030204" pitchFamily="49" charset="0"/>
                <a:cs typeface="Calibri" panose="020F0502020204030204" pitchFamily="34" charset="0"/>
              </a:rPr>
              <a:t>/lib64/ld-linux-x86-64.so.2 (0x00007f23ba8b5000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  <a:p>
            <a:pPr algn="ctr"/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7280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3EED-675B-4EB7-4839-11907CF2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782F-A6A6-19BB-3FE0-E9281CB11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F4887-8ACC-FE69-49F8-16A0C8EC0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A027B-8433-8E18-6F51-38EB35D3DC6E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1C1CD-76E9-0418-8B3F-24AC4121CDC3}"/>
              </a:ext>
            </a:extLst>
          </p:cNvPr>
          <p:cNvSpPr txBox="1"/>
          <p:nvPr/>
        </p:nvSpPr>
        <p:spPr>
          <a:xfrm>
            <a:off x="968593" y="2150693"/>
            <a:ext cx="6857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CA4314-8257-CE68-9374-68E160FE7DC3}"/>
              </a:ext>
            </a:extLst>
          </p:cNvPr>
          <p:cNvSpPr txBox="1"/>
          <p:nvPr/>
        </p:nvSpPr>
        <p:spPr>
          <a:xfrm>
            <a:off x="1443846" y="2857075"/>
            <a:ext cx="5260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open, exec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follow child </a:t>
            </a:r>
            <a:r>
              <a:rPr lang="en-US" sz="2000" err="1">
                <a:latin typeface="Calibri" panose="020F0502020204030204" pitchFamily="34" charset="0"/>
                <a:cs typeface="Calibri" panose="020F0502020204030204" pitchFamily="34" charset="0"/>
              </a:rPr>
              <a:t>processses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C92AADA-0E3D-C3AA-1AAF-51D55D46C3CA}"/>
              </a:ext>
            </a:extLst>
          </p:cNvPr>
          <p:cNvSpPr/>
          <p:nvPr/>
        </p:nvSpPr>
        <p:spPr>
          <a:xfrm>
            <a:off x="1214414" y="3864077"/>
            <a:ext cx="7103676" cy="21532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strace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-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fe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execve,openat,open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ls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                                                       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execve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/bin/ls", ["ls"], 0x7ffee0a0a390 /* 36 vars */) = 0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"/etc/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ld.so.cache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"/lib/x86_64-linux-gnu/libselinux.so.1",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"/lib/x86_64-linux-gnu/libc.so.6",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"/lib/x86_64-linux-gnu/libpcre2-8.so.0",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"/lib/x86_64-linux-gnu/libdl.so.2",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"/lib/x86_64-linux-gnu/libpthread.so.0",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"/proc/filesystems",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/lib/locale/locale-archive", O_RDONLY|O_CLOEXEC) = 3</a:t>
            </a:r>
          </a:p>
          <a:p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 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openat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(AT_FDCWD, "/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/share/locale/</a:t>
            </a:r>
            <a:r>
              <a:rPr lang="en-GB" sz="1050" dirty="0" err="1">
                <a:latin typeface="Consolas" panose="020B0609020204030204" pitchFamily="49" charset="0"/>
                <a:cs typeface="Calibri" panose="020F0502020204030204" pitchFamily="34" charset="0"/>
              </a:rPr>
              <a:t>locale.alias</a:t>
            </a:r>
            <a:r>
              <a:rPr lang="en-GB" sz="1050" dirty="0">
                <a:latin typeface="Consolas" panose="020B0609020204030204" pitchFamily="49" charset="0"/>
                <a:cs typeface="Calibri" panose="020F0502020204030204" pitchFamily="34" charset="0"/>
              </a:rPr>
              <a:t>", O_RDONLY|O_CLOEXEC) = 3</a:t>
            </a:r>
          </a:p>
          <a:p>
            <a:pPr algn="ct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93298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2E5F-9169-79A4-DE97-CB3D7F4E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1327-DD81-C877-85D1-22C35504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How?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7D2EB-A033-2819-4C94-4BD8D84875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3E8D9-FCE5-DEA8-9003-A7EEBE08346F}"/>
              </a:ext>
            </a:extLst>
          </p:cNvPr>
          <p:cNvSpPr txBox="1"/>
          <p:nvPr/>
        </p:nvSpPr>
        <p:spPr>
          <a:xfrm>
            <a:off x="845690" y="1455174"/>
            <a:ext cx="710367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900">
                <a:latin typeface="Calibri" panose="020F0502020204030204" pitchFamily="34" charset="0"/>
                <a:cs typeface="Calibri" panose="020F0502020204030204" pitchFamily="34" charset="0"/>
              </a:rPr>
              <a:t>Determine the dependencies of the command</a:t>
            </a:r>
            <a:endParaRPr lang="en-GB" sz="29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378549-77A3-485A-0A73-561111B6C06C}"/>
              </a:ext>
            </a:extLst>
          </p:cNvPr>
          <p:cNvSpPr txBox="1"/>
          <p:nvPr/>
        </p:nvSpPr>
        <p:spPr>
          <a:xfrm>
            <a:off x="968593" y="2150693"/>
            <a:ext cx="68578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US" sz="2000" i="1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br>
              <a:rPr lang="en-US" sz="2000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 and error</a:t>
            </a:r>
            <a:endParaRPr lang="en-GB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606D82-5F80-7DC4-75E6-C38896472210}"/>
              </a:ext>
            </a:extLst>
          </p:cNvPr>
          <p:cNvSpPr txBox="1"/>
          <p:nvPr/>
        </p:nvSpPr>
        <p:spPr>
          <a:xfrm>
            <a:off x="1317537" y="3169377"/>
            <a:ext cx="638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Adding and removing  files until the command works</a:t>
            </a:r>
            <a:endParaRPr lang="en-GB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2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0C176942-588D-8A39-0E31-BDEA6C02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4AE404CE-C76A-BABC-6841-06939C05D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BDF00C77-2D6C-9188-AA9D-9AE08DCA0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2A96FEE-6928-FF35-883B-2F88153BA84F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2" name="Picture 4" descr="Go (programming language) - Wikipedia">
            <a:extLst>
              <a:ext uri="{FF2B5EF4-FFF2-40B4-BE49-F238E27FC236}">
                <a16:creationId xmlns:a16="http://schemas.microsoft.com/office/drawing/2014/main" id="{FD82F8B9-6D97-E5B7-2E0B-85393A29A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92" y="1360564"/>
            <a:ext cx="2249556" cy="8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0124DB-7E5F-700C-7D6B-8F0E1D7873A5}"/>
              </a:ext>
            </a:extLst>
          </p:cNvPr>
          <p:cNvSpPr txBox="1"/>
          <p:nvPr/>
        </p:nvSpPr>
        <p:spPr>
          <a:xfrm>
            <a:off x="1214414" y="2556387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High-level language with low-level support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8658A-D730-B7A7-4992-9ECEE78D990B}"/>
              </a:ext>
            </a:extLst>
          </p:cNvPr>
          <p:cNvSpPr txBox="1"/>
          <p:nvPr/>
        </p:nvSpPr>
        <p:spPr>
          <a:xfrm>
            <a:off x="1214414" y="3211264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Thriving ecosystem of modules and libraries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0FA23-D44A-7352-993C-53FF92849C19}"/>
              </a:ext>
            </a:extLst>
          </p:cNvPr>
          <p:cNvSpPr txBox="1"/>
          <p:nvPr/>
        </p:nvSpPr>
        <p:spPr>
          <a:xfrm>
            <a:off x="1214414" y="3931856"/>
            <a:ext cx="772086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Calibri" panose="020F0502020204030204" pitchFamily="34" charset="0"/>
                <a:cs typeface="Calibri" panose="020F0502020204030204" pitchFamily="34" charset="0"/>
              </a:rPr>
              <a:t>Directly interact with Docker (</a:t>
            </a:r>
            <a:r>
              <a:rPr lang="en-US" sz="2900" i="1" dirty="0">
                <a:latin typeface="Calibri" panose="020F0502020204030204" pitchFamily="34" charset="0"/>
                <a:cs typeface="Calibri" panose="020F0502020204030204" pitchFamily="34" charset="0"/>
              </a:rPr>
              <a:t>Docker SDK</a:t>
            </a:r>
            <a:r>
              <a:rPr lang="en-US" sz="29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[8]</a:t>
            </a:r>
            <a:r>
              <a:rPr lang="en-US" sz="29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5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0F08595-190B-23B0-CCFF-165541A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EDAB2F7B-9C46-5819-01DB-4CA3F4A6D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0EA88BD2-0266-E89D-07E1-5A690E1894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  <p:pic>
        <p:nvPicPr>
          <p:cNvPr id="8" name="Picture 7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A6548424-A14A-8EF1-B5DD-193C3AB747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8DAA36-A7D1-C260-5574-740A8064573B}"/>
              </a:ext>
            </a:extLst>
          </p:cNvPr>
          <p:cNvSpPr txBox="1"/>
          <p:nvPr/>
        </p:nvSpPr>
        <p:spPr>
          <a:xfrm>
            <a:off x="491613" y="1927122"/>
            <a:ext cx="3362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GB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runs the program with the specified arguments </a:t>
            </a:r>
            <a:endParaRPr lang="en-GB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76714ED-5AE2-4B96-A7D4-D1FFF07E8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13" y="2713703"/>
            <a:ext cx="93898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• --file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The path to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be minimized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--image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name of an image from a Docker registry to be minimized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A9402-3EAB-C847-5B67-699CB0F87495}"/>
              </a:ext>
            </a:extLst>
          </p:cNvPr>
          <p:cNvSpPr txBox="1"/>
          <p:nvPr/>
        </p:nvSpPr>
        <p:spPr>
          <a:xfrm>
            <a:off x="491613" y="3191485"/>
            <a:ext cx="6961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max_limit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How many times the binary search procedure should be run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AEE3D-DFBC-9446-4DD6-FAD2819F5EFF}"/>
              </a:ext>
            </a:extLst>
          </p:cNvPr>
          <p:cNvSpPr txBox="1"/>
          <p:nvPr/>
        </p:nvSpPr>
        <p:spPr>
          <a:xfrm>
            <a:off x="491613" y="3452367"/>
            <a:ext cx="4729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--debug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Enable logging of actions</a:t>
            </a:r>
            <a:endParaRPr lang="en-GB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518DC4-6A7D-69FA-C0B9-194C2BA37239}"/>
              </a:ext>
            </a:extLst>
          </p:cNvPr>
          <p:cNvSpPr txBox="1"/>
          <p:nvPr/>
        </p:nvSpPr>
        <p:spPr>
          <a:xfrm>
            <a:off x="491613" y="3714341"/>
            <a:ext cx="8318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--timeout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How long the minimal Docker container should run before being declared successful</a:t>
            </a:r>
            <a:endParaRPr lang="en-GB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C381D-F0FB-CDC6-4D62-23DA58ADF9DC}"/>
              </a:ext>
            </a:extLst>
          </p:cNvPr>
          <p:cNvSpPr txBox="1"/>
          <p:nvPr/>
        </p:nvSpPr>
        <p:spPr>
          <a:xfrm>
            <a:off x="491613" y="3952686"/>
            <a:ext cx="531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strace_path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The path to a statically linked </a:t>
            </a:r>
            <a:r>
              <a:rPr lang="en-US" alt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binary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4E8F0B-3068-EC57-9EA3-65EA0DC70F60}"/>
              </a:ext>
            </a:extLst>
          </p:cNvPr>
          <p:cNvSpPr txBox="1"/>
          <p:nvPr/>
        </p:nvSpPr>
        <p:spPr>
          <a:xfrm>
            <a:off x="491613" y="4225638"/>
            <a:ext cx="877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--</a:t>
            </a:r>
            <a:r>
              <a:rPr lang="en-US" altLang="en-U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binary_search</a:t>
            </a: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Whether to continue the minimization with binary search if dynamic analysis failed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4667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7" grpId="0"/>
      <p:bldP spid="18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BBFCC6B5-F9DB-5CB6-837C-F5E4EEEF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3A28B047-63CF-3D03-D0D3-F004A7468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84316F1F-C2BB-14F4-F761-851BA01FF64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8944DFF-F6AF-26D9-59D3-523067C9D6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F0B8DB77-F9CC-A70C-7953-DFA2F6474E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4D779-02DB-484D-B235-42F87F983D6B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 Container image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3F42E-68F2-B394-0302-7D20A3C16E65}"/>
              </a:ext>
            </a:extLst>
          </p:cNvPr>
          <p:cNvSpPr txBox="1"/>
          <p:nvPr/>
        </p:nvSpPr>
        <p:spPr>
          <a:xfrm>
            <a:off x="766916" y="237306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environment + extract filesystem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09F06-97C6-C728-ACC3-3144E099F816}"/>
              </a:ext>
            </a:extLst>
          </p:cNvPr>
          <p:cNvSpPr txBox="1"/>
          <p:nvPr/>
        </p:nvSpPr>
        <p:spPr>
          <a:xfrm>
            <a:off x="1759974" y="2998839"/>
            <a:ext cx="366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Create a hidden folder in user’s home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7FD1E-26E6-C01F-E160-0A3ACB45B6C3}"/>
              </a:ext>
            </a:extLst>
          </p:cNvPr>
          <p:cNvSpPr txBox="1"/>
          <p:nvPr/>
        </p:nvSpPr>
        <p:spPr>
          <a:xfrm>
            <a:off x="1759974" y="3306616"/>
            <a:ext cx="366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Assign a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unique id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the app – 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MD5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E4AC3C-441F-1E2E-64C3-E19747DBD174}"/>
              </a:ext>
            </a:extLst>
          </p:cNvPr>
          <p:cNvSpPr txBox="1"/>
          <p:nvPr/>
        </p:nvSpPr>
        <p:spPr>
          <a:xfrm>
            <a:off x="1759974" y="3602413"/>
            <a:ext cx="3667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Extract the filesystem as a </a:t>
            </a:r>
            <a:r>
              <a:rPr lang="en-US" sz="16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FB1849-2871-A556-0710-C2A5A30EE0EB}"/>
              </a:ext>
            </a:extLst>
          </p:cNvPr>
          <p:cNvSpPr txBox="1"/>
          <p:nvPr/>
        </p:nvSpPr>
        <p:spPr>
          <a:xfrm>
            <a:off x="766916" y="4166312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a template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7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  <p:bldP spid="10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FD484313-4004-31D0-5C81-A84BF5CB7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BEB31853-BCAA-BA1C-8B12-D8FF0CFA00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49E18678-25AD-8DBF-33FA-7713E1104B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43C8015-E209-2CB5-219B-919CA444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C332535C-E485-D31C-2820-19EE2A56C1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194A841-818F-A6A8-7A6D-25DD827B58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593948-55A3-3971-2C92-E88196FBE97A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image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’s application to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2D8AD-F137-5AC0-57F1-618DE32DA289}"/>
              </a:ext>
            </a:extLst>
          </p:cNvPr>
          <p:cNvSpPr txBox="1"/>
          <p:nvPr/>
        </p:nvSpPr>
        <p:spPr>
          <a:xfrm>
            <a:off x="1214414" y="2313592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+ command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76BAA-0CB6-C137-03B1-C277716E1DCD}"/>
              </a:ext>
            </a:extLst>
          </p:cNvPr>
          <p:cNvSpPr txBox="1"/>
          <p:nvPr/>
        </p:nvSpPr>
        <p:spPr>
          <a:xfrm>
            <a:off x="766916" y="2826153"/>
            <a:ext cx="4866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chroot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parse the output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E0C6A7-74B9-415C-F28B-FBE1BE426F9B}"/>
              </a:ext>
            </a:extLst>
          </p:cNvPr>
          <p:cNvSpPr txBox="1"/>
          <p:nvPr/>
        </p:nvSpPr>
        <p:spPr>
          <a:xfrm>
            <a:off x="766916" y="336949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DAB4B4A3-67D2-9868-AC03-9FE670C2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0448A7E8-4C1E-7D81-35E9-DDE35A627A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7E4AEA17-245D-EA78-D1F9-4C76B96FF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F76017F-AB19-0686-FC57-B2FFECD047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17" b="41779"/>
          <a:stretch>
            <a:fillRect/>
          </a:stretch>
        </p:blipFill>
        <p:spPr>
          <a:xfrm>
            <a:off x="4572000" y="3657599"/>
            <a:ext cx="4282816" cy="442453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3597FC7F-2F2D-7E66-7639-BC8EB436D3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A573364D-A4CA-B8A6-5177-04AD7C2148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CB7909F0-F20D-E9CE-6250-9537BDE754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09E8F2-CA97-0791-F9BF-21D61EB65EBE}"/>
              </a:ext>
            </a:extLst>
          </p:cNvPr>
          <p:cNvSpPr txBox="1"/>
          <p:nvPr/>
        </p:nvSpPr>
        <p:spPr>
          <a:xfrm>
            <a:off x="766916" y="191348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Copy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binary + create logfile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2FD76-D5DC-0D03-1868-485A0FF06058}"/>
              </a:ext>
            </a:extLst>
          </p:cNvPr>
          <p:cNvSpPr txBox="1"/>
          <p:nvPr/>
        </p:nvSpPr>
        <p:spPr>
          <a:xfrm>
            <a:off x="766916" y="2395263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for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shebang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33D015-7B3B-06D0-3D03-14D01982B65E}"/>
              </a:ext>
            </a:extLst>
          </p:cNvPr>
          <p:cNvSpPr txBox="1"/>
          <p:nvPr/>
        </p:nvSpPr>
        <p:spPr>
          <a:xfrm>
            <a:off x="1214414" y="2854283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Re-run static analysis for interpreter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B074DD-B988-6028-61B6-394C899F9F40}"/>
              </a:ext>
            </a:extLst>
          </p:cNvPr>
          <p:cNvSpPr txBox="1"/>
          <p:nvPr/>
        </p:nvSpPr>
        <p:spPr>
          <a:xfrm>
            <a:off x="1214414" y="3136009"/>
            <a:ext cx="4660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 dynamic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AE539-3177-5DBD-9990-09E24B53EB74}"/>
              </a:ext>
            </a:extLst>
          </p:cNvPr>
          <p:cNvSpPr txBox="1"/>
          <p:nvPr/>
        </p:nvSpPr>
        <p:spPr>
          <a:xfrm>
            <a:off x="766916" y="3678770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the image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’s application to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analyze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A3F430-8247-2C94-C4EB-697CA1652353}"/>
              </a:ext>
            </a:extLst>
          </p:cNvPr>
          <p:cNvSpPr txBox="1"/>
          <p:nvPr/>
        </p:nvSpPr>
        <p:spPr>
          <a:xfrm>
            <a:off x="766916" y="4183229"/>
            <a:ext cx="714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Mount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logfile to a container tracing the app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E259A-C8C7-FA15-787F-3BEFBE7F2F1D}"/>
              </a:ext>
            </a:extLst>
          </p:cNvPr>
          <p:cNvSpPr txBox="1"/>
          <p:nvPr/>
        </p:nvSpPr>
        <p:spPr>
          <a:xfrm>
            <a:off x="766916" y="4583339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Trace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open,openat,execve,execveat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syscalls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19E72C6-3C89-FE1E-82FC-8BD3384D01E1}"/>
              </a:ext>
            </a:extLst>
          </p:cNvPr>
          <p:cNvSpPr/>
          <p:nvPr/>
        </p:nvSpPr>
        <p:spPr>
          <a:xfrm>
            <a:off x="2556590" y="5071436"/>
            <a:ext cx="2629999" cy="3121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syscall</a:t>
            </a:r>
            <a:r>
              <a:rPr lang="en-GB" sz="1400" b="1" dirty="0">
                <a:latin typeface="Calibri" panose="020F0502020204030204" pitchFamily="34" charset="0"/>
                <a:cs typeface="Calibri" panose="020F0502020204030204" pitchFamily="34" charset="0"/>
              </a:rPr>
              <a:t> + `\([^"]*?"([^"]+)"`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A5F3F-A83F-FDD1-7502-225000E6F850}"/>
              </a:ext>
            </a:extLst>
          </p:cNvPr>
          <p:cNvSpPr txBox="1"/>
          <p:nvPr/>
        </p:nvSpPr>
        <p:spPr>
          <a:xfrm>
            <a:off x="1214414" y="5027442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0B71BA-8EB7-41EA-032E-E1FC1D6238B9}"/>
              </a:ext>
            </a:extLst>
          </p:cNvPr>
          <p:cNvSpPr txBox="1"/>
          <p:nvPr/>
        </p:nvSpPr>
        <p:spPr>
          <a:xfrm>
            <a:off x="766916" y="5528080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7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8EC92BBD-CB53-FE20-06D8-128B88BB6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B3EB0FA7-73F0-A311-18D6-4E914FD2D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00A3B88D-EB22-9613-F764-9AFF9E6382C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19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F9463CA9-A507-47C2-8632-A8ABE526D6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414" b="32302"/>
          <a:stretch>
            <a:fillRect/>
          </a:stretch>
        </p:blipFill>
        <p:spPr>
          <a:xfrm>
            <a:off x="4572000" y="4109883"/>
            <a:ext cx="4282816" cy="471949"/>
          </a:xfrm>
          <a:prstGeom prst="rect">
            <a:avLst/>
          </a:prstGeom>
        </p:spPr>
      </p:pic>
      <p:pic>
        <p:nvPicPr>
          <p:cNvPr id="2" name="Picture 1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237EE7EE-135F-9CD7-33D0-CB746CDDAB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9052"/>
          <a:stretch>
            <a:fillRect/>
          </a:stretch>
        </p:blipFill>
        <p:spPr>
          <a:xfrm>
            <a:off x="4572000" y="1140542"/>
            <a:ext cx="4282816" cy="1573161"/>
          </a:xfrm>
          <a:prstGeom prst="rect">
            <a:avLst/>
          </a:prstGeom>
        </p:spPr>
      </p:pic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C831E04-D5C4-17D5-150A-1C0B2AADF0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48" b="59575"/>
          <a:stretch>
            <a:fillRect/>
          </a:stretch>
        </p:blipFill>
        <p:spPr>
          <a:xfrm>
            <a:off x="4572000" y="2713703"/>
            <a:ext cx="4282816" cy="481781"/>
          </a:xfrm>
          <a:prstGeom prst="rect">
            <a:avLst/>
          </a:prstGeom>
        </p:spPr>
      </p:pic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41C5201D-25F3-D16D-B4CC-0F4549BB9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426" b="50290"/>
          <a:stretch>
            <a:fillRect/>
          </a:stretch>
        </p:blipFill>
        <p:spPr>
          <a:xfrm>
            <a:off x="4572000" y="3195483"/>
            <a:ext cx="4282816" cy="471949"/>
          </a:xfrm>
          <a:prstGeom prst="rect">
            <a:avLst/>
          </a:prstGeom>
        </p:spPr>
      </p:pic>
      <p:pic>
        <p:nvPicPr>
          <p:cNvPr id="5" name="Picture 4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9C651B2-8EF4-60E2-AEE1-960C75533E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517" b="41779"/>
          <a:stretch>
            <a:fillRect/>
          </a:stretch>
        </p:blipFill>
        <p:spPr>
          <a:xfrm>
            <a:off x="4572000" y="3657599"/>
            <a:ext cx="4282816" cy="442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A578C-DA8A-4E74-0AA9-795D076177A4}"/>
              </a:ext>
            </a:extLst>
          </p:cNvPr>
          <p:cNvSpPr txBox="1"/>
          <p:nvPr/>
        </p:nvSpPr>
        <p:spPr>
          <a:xfrm>
            <a:off x="766915" y="1942979"/>
            <a:ext cx="5299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0. Load extracted filesystem into a tree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6DCCA-1A36-491F-4634-1ED72ADEF58D}"/>
              </a:ext>
            </a:extLst>
          </p:cNvPr>
          <p:cNvSpPr txBox="1"/>
          <p:nvPr/>
        </p:nvSpPr>
        <p:spPr>
          <a:xfrm>
            <a:off x="766915" y="244053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 Split the tree in half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unused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0E3AE-A42F-CA8F-096B-8105037E6D04}"/>
              </a:ext>
            </a:extLst>
          </p:cNvPr>
          <p:cNvSpPr txBox="1"/>
          <p:nvPr/>
        </p:nvSpPr>
        <p:spPr>
          <a:xfrm>
            <a:off x="766915" y="286721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2. Create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used files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E9033-8762-3291-8A87-F6D825E6088C}"/>
              </a:ext>
            </a:extLst>
          </p:cNvPr>
          <p:cNvSpPr txBox="1"/>
          <p:nvPr/>
        </p:nvSpPr>
        <p:spPr>
          <a:xfrm>
            <a:off x="766915" y="3329327"/>
            <a:ext cx="487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3. Generate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candidate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EC012-AC9E-06EB-D6FD-86679FCF1DDF}"/>
              </a:ext>
            </a:extLst>
          </p:cNvPr>
          <p:cNvSpPr txBox="1"/>
          <p:nvPr/>
        </p:nvSpPr>
        <p:spPr>
          <a:xfrm>
            <a:off x="766914" y="3709377"/>
            <a:ext cx="52995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4. If not ok, check if there are unused files left and if there are, go to step 1, else throw error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E5DED3-3DD1-A250-9AD5-827B5CD4998B}"/>
              </a:ext>
            </a:extLst>
          </p:cNvPr>
          <p:cNvSpPr txBox="1"/>
          <p:nvPr/>
        </p:nvSpPr>
        <p:spPr>
          <a:xfrm>
            <a:off x="766915" y="4336112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5. If ok, exit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F6253E-5C1A-6406-8D1C-ADD6264842B3}"/>
              </a:ext>
            </a:extLst>
          </p:cNvPr>
          <p:cNvSpPr txBox="1"/>
          <p:nvPr/>
        </p:nvSpPr>
        <p:spPr>
          <a:xfrm>
            <a:off x="766915" y="4788397"/>
            <a:ext cx="4660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6. Repeat steps 1-5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max_limit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</a:t>
            </a:r>
          </a:p>
        </p:txBody>
      </p:sp>
    </p:spTree>
    <p:extLst>
      <p:ext uri="{BB962C8B-B14F-4D97-AF65-F5344CB8AC3E}">
        <p14:creationId xmlns:p14="http://schemas.microsoft.com/office/powerpoint/2010/main" val="129673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00100" y="5958342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VMs vs Containers 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[1]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AF383C-C0AF-2CEA-22EE-88645985680E}"/>
              </a:ext>
            </a:extLst>
          </p:cNvPr>
          <p:cNvSpPr txBox="1"/>
          <p:nvPr/>
        </p:nvSpPr>
        <p:spPr>
          <a:xfrm>
            <a:off x="1300378" y="1223365"/>
            <a:ext cx="6471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Virtualization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b="0" i="0" dirty="0">
                <a:solidFill>
                  <a:srgbClr val="E9E5D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     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The simulation of the software and/or hardware upon 	                          which other software runs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12A98-EC4D-8317-1E32-C81517D3B038}"/>
              </a:ext>
            </a:extLst>
          </p:cNvPr>
          <p:cNvSpPr txBox="1"/>
          <p:nvPr/>
        </p:nvSpPr>
        <p:spPr>
          <a:xfrm>
            <a:off x="1300378" y="1703331"/>
            <a:ext cx="75454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Containerization: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 method for packaging and securely running an 		                          		   application within an application virtualization  environment (</a:t>
            </a:r>
            <a:r>
              <a:rPr lang="en-GB" b="1" i="1" dirty="0">
                <a:latin typeface="Calibri" panose="020F0502020204030204" pitchFamily="34" charset="0"/>
                <a:cs typeface="Calibri" panose="020F0502020204030204" pitchFamily="34" charset="0"/>
              </a:rPr>
              <a:t>container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DB52C1F2-0D43-7D43-0027-09773F4AE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516"/>
          <a:stretch>
            <a:fillRect/>
          </a:stretch>
        </p:blipFill>
        <p:spPr>
          <a:xfrm>
            <a:off x="1513836" y="2690763"/>
            <a:ext cx="2486639" cy="3196383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AEE1B7BF-3CDA-FE86-9089-D71B5B2FF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>
            <a:fillRect/>
          </a:stretch>
        </p:blipFill>
        <p:spPr>
          <a:xfrm>
            <a:off x="4814080" y="2675583"/>
            <a:ext cx="2700097" cy="32267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9C4D0E31-97F4-4E33-AB47-58F9D692B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4C50E398-0D53-AF9F-B412-F1B99D8BD4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Flow</a:t>
            </a:r>
            <a:endParaRPr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87D2BDF6-AF6A-4C88-B680-8DF562A058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  <p:pic>
        <p:nvPicPr>
          <p:cNvPr id="7" name="Picture 6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95DA3ABB-FAC0-EE60-D737-9104A446E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0542"/>
            <a:ext cx="4282816" cy="5083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8A061A-2438-103F-10B6-A1A33ED56B16}"/>
              </a:ext>
            </a:extLst>
          </p:cNvPr>
          <p:cNvSpPr txBox="1"/>
          <p:nvPr/>
        </p:nvSpPr>
        <p:spPr>
          <a:xfrm>
            <a:off x="776748" y="3282070"/>
            <a:ext cx="5240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the 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the tar archive if necessary</a:t>
            </a:r>
          </a:p>
        </p:txBody>
      </p:sp>
    </p:spTree>
    <p:extLst>
      <p:ext uri="{BB962C8B-B14F-4D97-AF65-F5344CB8AC3E}">
        <p14:creationId xmlns:p14="http://schemas.microsoft.com/office/powerpoint/2010/main" val="249652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E7EFB-2479-6C02-DCA4-8D7F4C3D6E10}"/>
              </a:ext>
            </a:extLst>
          </p:cNvPr>
          <p:cNvSpPr txBox="1"/>
          <p:nvPr/>
        </p:nvSpPr>
        <p:spPr>
          <a:xfrm>
            <a:off x="159019" y="884118"/>
            <a:ext cx="8825955" cy="565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E5C07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is required"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https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\/\/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"Invalid URL format"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[...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()].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(([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generateShortURL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"/:</a:t>
            </a:r>
            <a:r>
              <a:rPr lang="en-GB" sz="12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has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redirect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urls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shortUrl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404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"URL not found"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  <a:b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2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GB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listen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2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2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`Server is running at http://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hostname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GB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GB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GB" sz="12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GB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DD139-AC42-69D5-2B50-1BE28E1E678F}"/>
              </a:ext>
            </a:extLst>
          </p:cNvPr>
          <p:cNvSpPr txBox="1"/>
          <p:nvPr/>
        </p:nvSpPr>
        <p:spPr>
          <a:xfrm>
            <a:off x="5565058" y="3854245"/>
            <a:ext cx="1976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URL shortener app</a:t>
            </a:r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050B1BD6-6FC4-77FA-0D87-AFA65CFCD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>
            <a:extLst>
              <a:ext uri="{FF2B5EF4-FFF2-40B4-BE49-F238E27FC236}">
                <a16:creationId xmlns:a16="http://schemas.microsoft.com/office/drawing/2014/main" id="{AD4BF429-B0A9-0C39-BE40-DF8A37EF7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30" name="Google Shape;130;p21">
            <a:extLst>
              <a:ext uri="{FF2B5EF4-FFF2-40B4-BE49-F238E27FC236}">
                <a16:creationId xmlns:a16="http://schemas.microsoft.com/office/drawing/2014/main" id="{BA43CC51-A1C1-FA9B-F7E4-5095671BCD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BB62C-C418-76F4-0323-EA0879C58D62}"/>
              </a:ext>
            </a:extLst>
          </p:cNvPr>
          <p:cNvSpPr txBox="1"/>
          <p:nvPr/>
        </p:nvSpPr>
        <p:spPr>
          <a:xfrm>
            <a:off x="854761" y="1583130"/>
            <a:ext cx="88259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node:20.9.0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</a:t>
            </a: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app.js /app/app.js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package.json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/app/package-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lock.json</a:t>
            </a:r>
            <a:endParaRPr lang="en-GB" sz="16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install</a:t>
            </a:r>
          </a:p>
          <a:p>
            <a:pPr>
              <a:lnSpc>
                <a:spcPts val="1425"/>
              </a:lnSpc>
              <a:buNone/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3000</a:t>
            </a:r>
          </a:p>
          <a:p>
            <a:pPr>
              <a:lnSpc>
                <a:spcPts val="1425"/>
              </a:lnSpc>
            </a:pPr>
            <a:r>
              <a:rPr lang="en-GB" sz="16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"node"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6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GB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endParaRPr lang="en-GB" sz="12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415134-1077-1FC8-79C2-D3BE1F4D64F2}"/>
              </a:ext>
            </a:extLst>
          </p:cNvPr>
          <p:cNvSpPr txBox="1"/>
          <p:nvPr/>
        </p:nvSpPr>
        <p:spPr>
          <a:xfrm>
            <a:off x="924232" y="3991897"/>
            <a:ext cx="4119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our application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1B7A9-735D-F833-AFCF-3845A59DA044}"/>
              </a:ext>
            </a:extLst>
          </p:cNvPr>
          <p:cNvSpPr txBox="1"/>
          <p:nvPr/>
        </p:nvSpPr>
        <p:spPr>
          <a:xfrm>
            <a:off x="924232" y="4554005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1.1 GB </a:t>
            </a:r>
            <a:endParaRPr lang="en-GB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78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C9592-6667-D2B5-8DE2-F7A9676A6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2550-02D8-6055-29C6-9EA1A4F9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89A0-67ED-575C-4811-F6F133F8A8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21086-453E-FED0-885D-E6C9C52C34B1}"/>
              </a:ext>
            </a:extLst>
          </p:cNvPr>
          <p:cNvSpPr txBox="1"/>
          <p:nvPr/>
        </p:nvSpPr>
        <p:spPr>
          <a:xfrm>
            <a:off x="727587" y="1468076"/>
            <a:ext cx="2684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Validate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E3E2E-B0DE-C924-92CC-0282F76C7CC4}"/>
              </a:ext>
            </a:extLst>
          </p:cNvPr>
          <p:cNvSpPr txBox="1"/>
          <p:nvPr/>
        </p:nvSpPr>
        <p:spPr>
          <a:xfrm>
            <a:off x="727587" y="206645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 environment + extract filesystem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81636-425D-633B-5ADB-1B0BF87A673E}"/>
              </a:ext>
            </a:extLst>
          </p:cNvPr>
          <p:cNvSpPr txBox="1"/>
          <p:nvPr/>
        </p:nvSpPr>
        <p:spPr>
          <a:xfrm>
            <a:off x="727587" y="266197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a template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32C60-4C48-8F7A-61EA-81DF963839DF}"/>
              </a:ext>
            </a:extLst>
          </p:cNvPr>
          <p:cNvSpPr txBox="1"/>
          <p:nvPr/>
        </p:nvSpPr>
        <p:spPr>
          <a:xfrm>
            <a:off x="1307690" y="3169803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C4550-48A9-E8AC-91D5-7D2BB582EEA8}"/>
              </a:ext>
            </a:extLst>
          </p:cNvPr>
          <p:cNvSpPr txBox="1"/>
          <p:nvPr/>
        </p:nvSpPr>
        <p:spPr>
          <a:xfrm>
            <a:off x="1747630" y="3487355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dirty="0"/>
              <a:t>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PATH=/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usr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/bin:/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sbin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:/bin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AC83C-EC84-9B78-8D63-8374C94A287B}"/>
              </a:ext>
            </a:extLst>
          </p:cNvPr>
          <p:cNvSpPr txBox="1"/>
          <p:nvPr/>
        </p:nvSpPr>
        <p:spPr>
          <a:xfrm>
            <a:off x="1747630" y="3729754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NODE_VERSION=20.9.0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FBE07-2120-D23C-56F4-2184B7B385A7}"/>
              </a:ext>
            </a:extLst>
          </p:cNvPr>
          <p:cNvSpPr txBox="1"/>
          <p:nvPr/>
        </p:nvSpPr>
        <p:spPr>
          <a:xfrm>
            <a:off x="1747629" y="3967264"/>
            <a:ext cx="564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YARN_VERSION=1.22.19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7D512B-4F87-3DEA-8934-DD33796344F0}"/>
              </a:ext>
            </a:extLst>
          </p:cNvPr>
          <p:cNvSpPr txBox="1"/>
          <p:nvPr/>
        </p:nvSpPr>
        <p:spPr>
          <a:xfrm>
            <a:off x="1307690" y="4275041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Working directory: /app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C60238-C813-B386-3ECD-AC5BEC6FC166}"/>
              </a:ext>
            </a:extLst>
          </p:cNvPr>
          <p:cNvSpPr txBox="1"/>
          <p:nvPr/>
        </p:nvSpPr>
        <p:spPr>
          <a:xfrm>
            <a:off x="1307690" y="4729800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Ports : 3000/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tcp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C53BA5-B31C-701E-5722-C8496CF670A5}"/>
              </a:ext>
            </a:extLst>
          </p:cNvPr>
          <p:cNvSpPr txBox="1"/>
          <p:nvPr/>
        </p:nvSpPr>
        <p:spPr>
          <a:xfrm>
            <a:off x="1307690" y="5154817"/>
            <a:ext cx="330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["docker-entrypoint.sh"]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272564-AD65-BAE8-17EB-4EB90D7255A1}"/>
              </a:ext>
            </a:extLst>
          </p:cNvPr>
          <p:cNvSpPr txBox="1"/>
          <p:nvPr/>
        </p:nvSpPr>
        <p:spPr>
          <a:xfrm>
            <a:off x="1307690" y="5657196"/>
            <a:ext cx="2898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Command: ["node", "app.js"]</a:t>
            </a:r>
          </a:p>
        </p:txBody>
      </p:sp>
    </p:spTree>
    <p:extLst>
      <p:ext uri="{BB962C8B-B14F-4D97-AF65-F5344CB8AC3E}">
        <p14:creationId xmlns:p14="http://schemas.microsoft.com/office/powerpoint/2010/main" val="38849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2" grpId="0"/>
      <p:bldP spid="15" grpId="0"/>
      <p:bldP spid="16" grpId="0"/>
      <p:bldP spid="17" grpId="0"/>
      <p:bldP spid="20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6727-6D6B-7EFC-3D0F-9DA36E0DA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CBD9-B3AE-B126-FC76-30F90A19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A63CD-BEF8-3F8B-15D3-EC75C7BAD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28D97-8037-82F6-95F4-75538BDDC7B8}"/>
              </a:ext>
            </a:extLst>
          </p:cNvPr>
          <p:cNvSpPr txBox="1"/>
          <p:nvPr/>
        </p:nvSpPr>
        <p:spPr>
          <a:xfrm>
            <a:off x="707922" y="1497566"/>
            <a:ext cx="58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command: docker-entrypoint.sh node app.js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4803C1-488A-7E10-BD26-0B23697005E2}"/>
              </a:ext>
            </a:extLst>
          </p:cNvPr>
          <p:cNvSpPr txBox="1"/>
          <p:nvPr/>
        </p:nvSpPr>
        <p:spPr>
          <a:xfrm>
            <a:off x="707922" y="212413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command: docker-entrypoint.sh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199E8-A011-B9AB-74B4-2D9CF25C96E5}"/>
              </a:ext>
            </a:extLst>
          </p:cNvPr>
          <p:cNvSpPr txBox="1"/>
          <p:nvPr/>
        </p:nvSpPr>
        <p:spPr>
          <a:xfrm>
            <a:off x="707922" y="2792166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Running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docker.entrypoint.sh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2F8EB3-4818-4557-942A-62520B164F57}"/>
              </a:ext>
            </a:extLst>
          </p:cNvPr>
          <p:cNvSpPr txBox="1"/>
          <p:nvPr/>
        </p:nvSpPr>
        <p:spPr>
          <a:xfrm>
            <a:off x="1214414" y="3265615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Fails because a .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file is not linked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B2C19-6581-43FE-C7D5-FCA505A997D0}"/>
              </a:ext>
            </a:extLst>
          </p:cNvPr>
          <p:cNvSpPr txBox="1"/>
          <p:nvPr/>
        </p:nvSpPr>
        <p:spPr>
          <a:xfrm>
            <a:off x="707922" y="4006982"/>
            <a:ext cx="6077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Skips static analysis, continues with dynamic analysis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48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6" grpId="0"/>
      <p:bldP spid="11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50836-35BE-26CC-3285-444AB08CA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5AFC-CAA8-1F97-1A86-7AD94090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Analysis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5FC5-4420-ED4C-1D9C-E164AE6FEE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B9A6C-B25A-6E35-89F8-F6CA948DF518}"/>
              </a:ext>
            </a:extLst>
          </p:cNvPr>
          <p:cNvSpPr txBox="1"/>
          <p:nvPr/>
        </p:nvSpPr>
        <p:spPr>
          <a:xfrm>
            <a:off x="806245" y="1546756"/>
            <a:ext cx="5898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Full command: docker-entrypoint.sh node app.js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B33BA-C72E-5D88-A2AC-CA2D633BF9F4}"/>
              </a:ext>
            </a:extLst>
          </p:cNvPr>
          <p:cNvSpPr txBox="1"/>
          <p:nvPr/>
        </p:nvSpPr>
        <p:spPr>
          <a:xfrm>
            <a:off x="806245" y="2093550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Check for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shebang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2939C-DD39-3B4A-F422-1FEEEFBFCCAB}"/>
              </a:ext>
            </a:extLst>
          </p:cNvPr>
          <p:cNvSpPr txBox="1"/>
          <p:nvPr/>
        </p:nvSpPr>
        <p:spPr>
          <a:xfrm>
            <a:off x="1337187" y="2548733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shebang found: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92CE-3455-3086-6B3B-C7D9E5AAA75B}"/>
              </a:ext>
            </a:extLst>
          </p:cNvPr>
          <p:cNvSpPr txBox="1"/>
          <p:nvPr/>
        </p:nvSpPr>
        <p:spPr>
          <a:xfrm>
            <a:off x="1337187" y="2949695"/>
            <a:ext cx="592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Re-run static analysis + dynamic analysis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/bin/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16A58B-16D6-E9FD-408B-A5B8734E71A2}"/>
              </a:ext>
            </a:extLst>
          </p:cNvPr>
          <p:cNvSpPr txBox="1"/>
          <p:nvPr/>
        </p:nvSpPr>
        <p:spPr>
          <a:xfrm>
            <a:off x="806245" y="3495638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validate it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0A7C46-B861-8617-3AB5-B379CD1E0FE1}"/>
              </a:ext>
            </a:extLst>
          </p:cNvPr>
          <p:cNvSpPr txBox="1"/>
          <p:nvPr/>
        </p:nvSpPr>
        <p:spPr>
          <a:xfrm>
            <a:off x="1349542" y="3950821"/>
            <a:ext cx="5719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analysis successful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55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4865B-2B6A-D95E-9A41-12AB905F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4B492-AA64-1256-ACD9-0336E1D8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9D1C4-B8E6-579B-8258-6D3F963AF5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EF504A-365B-8848-823B-1B43B1FBB7FD}"/>
              </a:ext>
            </a:extLst>
          </p:cNvPr>
          <p:cNvSpPr txBox="1"/>
          <p:nvPr/>
        </p:nvSpPr>
        <p:spPr>
          <a:xfrm>
            <a:off x="530480" y="1435086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263B8F-2A2F-180E-2464-1245700F9945}"/>
              </a:ext>
            </a:extLst>
          </p:cNvPr>
          <p:cNvSpPr txBox="1"/>
          <p:nvPr/>
        </p:nvSpPr>
        <p:spPr>
          <a:xfrm>
            <a:off x="1214414" y="189997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105 build stages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0DD5E-6A79-F30B-6248-FE35F409DDFE}"/>
              </a:ext>
            </a:extLst>
          </p:cNvPr>
          <p:cNvSpPr txBox="1"/>
          <p:nvPr/>
        </p:nvSpPr>
        <p:spPr>
          <a:xfrm>
            <a:off x="1214414" y="2300080"/>
            <a:ext cx="64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62.3 MB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A graph with blue and orange rectangular bars">
            <a:extLst>
              <a:ext uri="{FF2B5EF4-FFF2-40B4-BE49-F238E27FC236}">
                <a16:creationId xmlns:a16="http://schemas.microsoft.com/office/drawing/2014/main" id="{7808FDC1-3AFF-855F-264D-B6DE00B17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38" y="2700190"/>
            <a:ext cx="4865324" cy="36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1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BC52B-F76B-B4B4-F3BF-9EB9AA52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3796-1605-5E69-918A-252F31F3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E7CE6-7EC5-CE53-72AE-5F85FD81F3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  <p:pic>
        <p:nvPicPr>
          <p:cNvPr id="5" name="Picture 4" descr="A pie chart with numbers and symbols&#10;&#10;AI-generated content may be incorrect.">
            <a:extLst>
              <a:ext uri="{FF2B5EF4-FFF2-40B4-BE49-F238E27FC236}">
                <a16:creationId xmlns:a16="http://schemas.microsoft.com/office/drawing/2014/main" id="{170A9BED-43E4-E252-E420-F4ABF91B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2" y="2268647"/>
            <a:ext cx="4056796" cy="30425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B1E1D-0836-F381-09CB-ED66EC0E363C}"/>
              </a:ext>
            </a:extLst>
          </p:cNvPr>
          <p:cNvSpPr txBox="1"/>
          <p:nvPr/>
        </p:nvSpPr>
        <p:spPr>
          <a:xfrm>
            <a:off x="806245" y="1546756"/>
            <a:ext cx="5898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Echelon of 38 application, from 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hello world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to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web servers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99D2C-F8DB-0EB2-4E57-A5450DB85943}"/>
              </a:ext>
            </a:extLst>
          </p:cNvPr>
          <p:cNvSpPr txBox="1"/>
          <p:nvPr/>
        </p:nvSpPr>
        <p:spPr>
          <a:xfrm>
            <a:off x="1145588" y="5144076"/>
            <a:ext cx="2949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apps by the stage where minimization </a:t>
            </a:r>
            <a:r>
              <a:rPr lang="en-US" dirty="0" err="1"/>
              <a:t>succeded</a:t>
            </a:r>
            <a:endParaRPr lang="en-GB" dirty="0"/>
          </a:p>
        </p:txBody>
      </p:sp>
      <p:pic>
        <p:nvPicPr>
          <p:cNvPr id="11" name="Picture 10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A443EFF7-4B49-15E7-644C-2788B506CF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0" t="5789" r="5188" b="1202"/>
          <a:stretch>
            <a:fillRect/>
          </a:stretch>
        </p:blipFill>
        <p:spPr>
          <a:xfrm>
            <a:off x="4474799" y="2508115"/>
            <a:ext cx="4459892" cy="27244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FFB993-13D8-666E-ABBC-94F208F8D2AA}"/>
              </a:ext>
            </a:extLst>
          </p:cNvPr>
          <p:cNvSpPr txBox="1"/>
          <p:nvPr/>
        </p:nvSpPr>
        <p:spPr>
          <a:xfrm>
            <a:off x="5525860" y="5232586"/>
            <a:ext cx="2949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reduction per stage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40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90B2-FEAF-B0CE-A577-D07172F5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1D4E8-E88A-D606-F240-D6EE68729A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E1E27877-611A-916E-330F-8CF0CB47F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4" y="1173386"/>
            <a:ext cx="7472400" cy="51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5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 and Future Work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416CF-CF56-728B-063F-FD6A3ECF80CA}"/>
              </a:ext>
            </a:extLst>
          </p:cNvPr>
          <p:cNvSpPr/>
          <p:nvPr/>
        </p:nvSpPr>
        <p:spPr>
          <a:xfrm>
            <a:off x="536500" y="2383489"/>
            <a:ext cx="8284102" cy="8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GB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2B6645-494C-8C49-FA80-F17EF9408140}"/>
              </a:ext>
            </a:extLst>
          </p:cNvPr>
          <p:cNvSpPr/>
          <p:nvPr/>
        </p:nvSpPr>
        <p:spPr>
          <a:xfrm>
            <a:off x="643264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34E72DD-A7AE-ED89-E1A1-C6073FC380CA}"/>
              </a:ext>
            </a:extLst>
          </p:cNvPr>
          <p:cNvSpPr/>
          <p:nvPr/>
        </p:nvSpPr>
        <p:spPr>
          <a:xfrm>
            <a:off x="2311756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67A26D-B895-23A2-FCEB-38B1058F4B1E}"/>
              </a:ext>
            </a:extLst>
          </p:cNvPr>
          <p:cNvSpPr/>
          <p:nvPr/>
        </p:nvSpPr>
        <p:spPr>
          <a:xfrm>
            <a:off x="3980247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B0B67-D7BC-6D0C-1B81-D25A00115542}"/>
              </a:ext>
            </a:extLst>
          </p:cNvPr>
          <p:cNvSpPr txBox="1"/>
          <p:nvPr/>
        </p:nvSpPr>
        <p:spPr>
          <a:xfrm>
            <a:off x="7904920" y="3924419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F7E57-55B1-156E-AE82-B230C8B7BA71}"/>
              </a:ext>
            </a:extLst>
          </p:cNvPr>
          <p:cNvSpPr txBox="1"/>
          <p:nvPr/>
        </p:nvSpPr>
        <p:spPr>
          <a:xfrm>
            <a:off x="623373" y="4594064"/>
            <a:ext cx="16826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different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tracing methods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dynamic analysis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eBPF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ftrace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B8F7-307F-9AFD-3845-9DAB623CB9E8}"/>
              </a:ext>
            </a:extLst>
          </p:cNvPr>
          <p:cNvSpPr txBox="1"/>
          <p:nvPr/>
        </p:nvSpPr>
        <p:spPr>
          <a:xfrm>
            <a:off x="3921895" y="4568847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the performance of the binary search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9B4AD56A-F82D-DA29-C3A6-73FBA3A1D1D1}"/>
              </a:ext>
            </a:extLst>
          </p:cNvPr>
          <p:cNvSpPr/>
          <p:nvPr/>
        </p:nvSpPr>
        <p:spPr>
          <a:xfrm>
            <a:off x="7206294" y="3443285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53088-32A0-1F41-F2A5-7FCA41F92DB8}"/>
              </a:ext>
            </a:extLst>
          </p:cNvPr>
          <p:cNvSpPr txBox="1"/>
          <p:nvPr/>
        </p:nvSpPr>
        <p:spPr>
          <a:xfrm>
            <a:off x="7147942" y="4568847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support for different container creation files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FF07B988-DECA-1E88-D480-7F1E886D7425}"/>
              </a:ext>
            </a:extLst>
          </p:cNvPr>
          <p:cNvSpPr/>
          <p:nvPr/>
        </p:nvSpPr>
        <p:spPr>
          <a:xfrm>
            <a:off x="5593750" y="3452847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409E6F-A72A-EE97-E680-7354FFD4425A}"/>
              </a:ext>
            </a:extLst>
          </p:cNvPr>
          <p:cNvSpPr txBox="1"/>
          <p:nvPr/>
        </p:nvSpPr>
        <p:spPr>
          <a:xfrm>
            <a:off x="5476087" y="4559285"/>
            <a:ext cx="16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GUI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to the app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8AC87-57C2-F5A1-43FF-252C136D42A8}"/>
              </a:ext>
            </a:extLst>
          </p:cNvPr>
          <p:cNvSpPr txBox="1"/>
          <p:nvPr/>
        </p:nvSpPr>
        <p:spPr>
          <a:xfrm>
            <a:off x="2144214" y="4594064"/>
            <a:ext cx="18360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Improve the binary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search by using a heuristic algorithm to split the filesystem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9" grpId="0"/>
      <p:bldP spid="21" grpId="0"/>
      <p:bldP spid="5" grpId="0" animBg="1"/>
      <p:bldP spid="7" grpId="0"/>
      <p:bldP spid="22" grpId="0" animBg="1"/>
      <p:bldP spid="2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FC1B-BCB9-EBF6-8598-35A03156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C26D5-406E-9464-CC70-C27169E9C3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8583C5B0-3267-F57B-F0AD-9EAA0DF5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206" t="-1" b="-2615"/>
          <a:stretch>
            <a:fillRect/>
          </a:stretch>
        </p:blipFill>
        <p:spPr>
          <a:xfrm>
            <a:off x="5995862" y="2097625"/>
            <a:ext cx="2378121" cy="2778494"/>
          </a:xfrm>
          <a:prstGeom prst="rect">
            <a:avLst/>
          </a:prstGeom>
        </p:spPr>
      </p:pic>
      <p:pic>
        <p:nvPicPr>
          <p:cNvPr id="8" name="Picture 7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87E72647-1415-1EFE-91FD-A8290CBF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675" r="31531"/>
          <a:stretch>
            <a:fillRect/>
          </a:stretch>
        </p:blipFill>
        <p:spPr>
          <a:xfrm>
            <a:off x="3518133" y="2001290"/>
            <a:ext cx="2378121" cy="2707680"/>
          </a:xfrm>
          <a:prstGeom prst="rect">
            <a:avLst/>
          </a:prstGeom>
        </p:spPr>
      </p:pic>
      <p:pic>
        <p:nvPicPr>
          <p:cNvPr id="9" name="Picture 8" descr="A diagram of a docker image&#10;&#10;AI-generated content may be incorrect.">
            <a:extLst>
              <a:ext uri="{FF2B5EF4-FFF2-40B4-BE49-F238E27FC236}">
                <a16:creationId xmlns:a16="http://schemas.microsoft.com/office/drawing/2014/main" id="{D0971DF6-A751-4B96-ADD3-E4739958A9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626"/>
          <a:stretch>
            <a:fillRect/>
          </a:stretch>
        </p:blipFill>
        <p:spPr>
          <a:xfrm>
            <a:off x="946997" y="2097625"/>
            <a:ext cx="2571136" cy="2707680"/>
          </a:xfrm>
          <a:prstGeom prst="rect">
            <a:avLst/>
          </a:prstGeom>
        </p:spPr>
      </p:pic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54A4CD50-1464-EBBC-292F-73B428F47027}"/>
              </a:ext>
            </a:extLst>
          </p:cNvPr>
          <p:cNvSpPr/>
          <p:nvPr/>
        </p:nvSpPr>
        <p:spPr>
          <a:xfrm>
            <a:off x="1288026" y="2526891"/>
            <a:ext cx="1524000" cy="1828800"/>
          </a:xfrm>
          <a:prstGeom prst="snip1Rect">
            <a:avLst>
              <a:gd name="adj" fmla="val 27206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Google Shape;106;p18">
            <a:extLst>
              <a:ext uri="{FF2B5EF4-FFF2-40B4-BE49-F238E27FC236}">
                <a16:creationId xmlns:a16="http://schemas.microsoft.com/office/drawing/2014/main" id="{1101B4AE-7C58-86AB-D7C3-542743A938C2}"/>
              </a:ext>
            </a:extLst>
          </p:cNvPr>
          <p:cNvSpPr txBox="1"/>
          <p:nvPr/>
        </p:nvSpPr>
        <p:spPr>
          <a:xfrm>
            <a:off x="835800" y="4972454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Steps to containerize an application from a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Dockerfile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[2]</a:t>
            </a:r>
            <a:endParaRPr dirty="0"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0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308-410B-2DD5-01A1-C5FA3C5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D839-F0BD-486C-ECEA-DE3C6423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THANK YOU 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FOR YOUR ATTENTION!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😊</a:t>
            </a:r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0E48-C53C-6EE3-9E35-7F6C3729C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80E12CB9-F7E6-6B09-147C-F674DF5C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443682FD-151F-7A00-D973-805A2E197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Dockerfile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EE816C23-F740-6670-B7C8-9FD454539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A863A0FE-2871-5844-27F3-DCAC6393C254}"/>
              </a:ext>
            </a:extLst>
          </p:cNvPr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46B85160-F7B5-1A3F-5E52-E47963DFCB65}"/>
              </a:ext>
            </a:extLst>
          </p:cNvPr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101" name="Google Shape;101;p18">
            <a:extLst>
              <a:ext uri="{FF2B5EF4-FFF2-40B4-BE49-F238E27FC236}">
                <a16:creationId xmlns:a16="http://schemas.microsoft.com/office/drawing/2014/main" id="{9978A048-9C3F-F440-BEE2-FE84190E93DF}"/>
              </a:ext>
            </a:extLst>
          </p:cNvPr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14902CAA-A0A5-96EA-B283-87DB6DFC5B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BEA43-C175-A398-9AC4-36B25F9F7D95}"/>
              </a:ext>
            </a:extLst>
          </p:cNvPr>
          <p:cNvSpPr txBox="1"/>
          <p:nvPr/>
        </p:nvSpPr>
        <p:spPr>
          <a:xfrm>
            <a:off x="1214437" y="2038404"/>
            <a:ext cx="97199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FROM python:3.12	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WORKDIR 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/local/app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requirements.txt ./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pip install --no-cache-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dir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\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  -r requirements.txt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COPY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./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src</a:t>
            </a:r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EXPOSE 5000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RUN 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useradd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 app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USER app</a:t>
            </a: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endParaRPr lang="en-GB" sz="1600" i="1" dirty="0"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CMD ["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uvicorn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</a:t>
            </a:r>
            <a:r>
              <a:rPr lang="en-GB" sz="1600" i="1" dirty="0" err="1">
                <a:latin typeface="Consolas" panose="020B0609020204030204" pitchFamily="49" charset="0"/>
                <a:cs typeface="Calibri" panose="020F0502020204030204" pitchFamily="34" charset="0"/>
              </a:rPr>
              <a:t>app.main:app</a:t>
            </a:r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", "--host", </a:t>
            </a:r>
          </a:p>
          <a:p>
            <a:r>
              <a:rPr lang="en-GB" sz="1600" i="1" dirty="0">
                <a:latin typeface="Consolas" panose="020B0609020204030204" pitchFamily="49" charset="0"/>
                <a:cs typeface="Calibri" panose="020F0502020204030204" pitchFamily="34" charset="0"/>
              </a:rPr>
              <a:t>"0.0.0.0", "--port", "8080"]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C480F-7210-E25F-9247-ACE37546671D}"/>
              </a:ext>
            </a:extLst>
          </p:cNvPr>
          <p:cNvCxnSpPr>
            <a:cxnSpLocks/>
          </p:cNvCxnSpPr>
          <p:nvPr/>
        </p:nvCxnSpPr>
        <p:spPr>
          <a:xfrm>
            <a:off x="3135635" y="2197010"/>
            <a:ext cx="181500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088BF53-E19C-8E3B-3B20-F6182F2140A1}"/>
              </a:ext>
            </a:extLst>
          </p:cNvPr>
          <p:cNvSpPr/>
          <p:nvPr/>
        </p:nvSpPr>
        <p:spPr>
          <a:xfrm>
            <a:off x="1241771" y="1909240"/>
            <a:ext cx="1866530" cy="5755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9953FE-32E7-DA43-8C5E-B61828DE4095}"/>
              </a:ext>
            </a:extLst>
          </p:cNvPr>
          <p:cNvSpPr txBox="1"/>
          <p:nvPr/>
        </p:nvSpPr>
        <p:spPr>
          <a:xfrm>
            <a:off x="4936246" y="2043121"/>
            <a:ext cx="184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Base image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3127EA-898F-84AA-5C3C-FEC147884472}"/>
              </a:ext>
            </a:extLst>
          </p:cNvPr>
          <p:cNvCxnSpPr>
            <a:cxnSpLocks/>
          </p:cNvCxnSpPr>
          <p:nvPr/>
        </p:nvCxnSpPr>
        <p:spPr>
          <a:xfrm>
            <a:off x="4950637" y="3718303"/>
            <a:ext cx="83393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CC770C9-0D1B-89BC-3118-9CACE3B85C10}"/>
              </a:ext>
            </a:extLst>
          </p:cNvPr>
          <p:cNvSpPr/>
          <p:nvPr/>
        </p:nvSpPr>
        <p:spPr>
          <a:xfrm>
            <a:off x="985371" y="5241484"/>
            <a:ext cx="4878715" cy="957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3D0176-44E5-D1D4-6367-866A9FD0908F}"/>
              </a:ext>
            </a:extLst>
          </p:cNvPr>
          <p:cNvSpPr txBox="1"/>
          <p:nvPr/>
        </p:nvSpPr>
        <p:spPr>
          <a:xfrm>
            <a:off x="5779686" y="3446565"/>
            <a:ext cx="290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Adding files to the container + metadata</a:t>
            </a:r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BA62EB-7E94-4B45-1DF1-6C64119FB1EF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5864086" y="5720462"/>
            <a:ext cx="952574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17A940B-FC6A-8FD1-C359-8E887E970BB2}"/>
              </a:ext>
            </a:extLst>
          </p:cNvPr>
          <p:cNvSpPr/>
          <p:nvPr/>
        </p:nvSpPr>
        <p:spPr>
          <a:xfrm>
            <a:off x="1081782" y="2796967"/>
            <a:ext cx="3868855" cy="19940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6948EB-8519-24C0-440D-B1BE726BFD8A}"/>
              </a:ext>
            </a:extLst>
          </p:cNvPr>
          <p:cNvSpPr txBox="1"/>
          <p:nvPr/>
        </p:nvSpPr>
        <p:spPr>
          <a:xfrm>
            <a:off x="6816660" y="5566573"/>
            <a:ext cx="192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Command to be run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2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/>
      <p:bldP spid="12" grpId="0" animBg="1"/>
      <p:bldP spid="17" grpId="0"/>
      <p:bldP spid="19" grpId="0" animBg="1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101669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/>
              <a:t>1. Problem</a:t>
            </a:r>
            <a:br>
              <a:rPr lang="en-GB" sz="2900" dirty="0"/>
            </a:b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350" indent="0">
              <a:buSzPts val="1500"/>
              <a:buNone/>
            </a:pPr>
            <a:endParaRPr lang="en-GB" sz="20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E0B64-8D0C-2128-DBBC-7C16E03A8D77}"/>
              </a:ext>
            </a:extLst>
          </p:cNvPr>
          <p:cNvSpPr txBox="1"/>
          <p:nvPr/>
        </p:nvSpPr>
        <p:spPr>
          <a:xfrm>
            <a:off x="713271" y="1720602"/>
            <a:ext cx="3500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image size: 1.02 GB  </a:t>
            </a:r>
            <a:b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• based on a full Debian distro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2E80CF7A-C025-C362-7C6B-EE321D2D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F8E54CC7-690B-02E8-AF0F-8AC781FF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0CAF987-E7F3-AAFE-AF7D-D761BACD4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087" y="1131308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bg1">
                  <a:lumMod val="85000"/>
                </a:schemeClr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endParaRPr lang="en-GB" sz="29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3200" dirty="0"/>
              <a:t>       </a:t>
            </a:r>
            <a:endParaRPr lang="en-GB" sz="20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6C84FEFA-11F5-8EA2-CAF4-703FDBD45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A40FD4B4-FDC4-9397-D367-9323139ABA08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D5FCAD-68C6-FC9E-58CF-AED3C77B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2856" y="2504660"/>
            <a:ext cx="2551163" cy="62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- Official Image | Docker Hub">
            <a:extLst>
              <a:ext uri="{FF2B5EF4-FFF2-40B4-BE49-F238E27FC236}">
                <a16:creationId xmlns:a16="http://schemas.microsoft.com/office/drawing/2014/main" id="{5BA924B6-F430-7E08-9F92-964CFB273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19" y="2033801"/>
            <a:ext cx="1323586" cy="1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4518AB-687D-EEE8-3905-6D581133B72C}"/>
              </a:ext>
            </a:extLst>
          </p:cNvPr>
          <p:cNvSpPr txBox="1"/>
          <p:nvPr/>
        </p:nvSpPr>
        <p:spPr>
          <a:xfrm>
            <a:off x="764410" y="2278313"/>
            <a:ext cx="583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• Slim Debian</a:t>
            </a:r>
            <a:r>
              <a:rPr lang="en-GB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, Alpine Linux</a:t>
            </a:r>
            <a:r>
              <a:rPr lang="en-GB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  <a:b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69C6D-D422-5D6C-8B82-C3D42B334BBD}"/>
              </a:ext>
            </a:extLst>
          </p:cNvPr>
          <p:cNvSpPr txBox="1"/>
          <p:nvPr/>
        </p:nvSpPr>
        <p:spPr>
          <a:xfrm>
            <a:off x="812788" y="2606368"/>
            <a:ext cx="403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• equivalent image for python, node,  </a:t>
            </a:r>
          </a:p>
          <a:p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     java, etc</a:t>
            </a:r>
          </a:p>
        </p:txBody>
      </p:sp>
    </p:spTree>
    <p:extLst>
      <p:ext uri="{BB962C8B-B14F-4D97-AF65-F5344CB8AC3E}">
        <p14:creationId xmlns:p14="http://schemas.microsoft.com/office/powerpoint/2010/main" val="2479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3F78DF-0E0D-B86F-1139-85748CB0F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E5E38D5-A9FD-5E56-3997-D4DB43F3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Context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9E20717-3416-B801-61A6-A60FEFB3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Problem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Industry solution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3. Building from </a:t>
            </a:r>
            <a:r>
              <a:rPr lang="en-GB" sz="2900" b="1" dirty="0">
                <a:solidFill>
                  <a:schemeClr val="tx1"/>
                </a:solidFill>
              </a:rPr>
              <a:t>scratch</a:t>
            </a:r>
            <a:r>
              <a:rPr lang="en-GB" sz="2900" b="1" baseline="30000" dirty="0">
                <a:solidFill>
                  <a:schemeClr val="tx1"/>
                </a:solidFill>
              </a:rPr>
              <a:t>[5]</a:t>
            </a:r>
            <a:endParaRPr lang="en-GB" sz="2900" dirty="0">
              <a:solidFill>
                <a:schemeClr val="tx1"/>
              </a:solidFill>
            </a:endParaRP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062A3C5-5D41-4BD0-FBD4-CF7104AB5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41B3155-C47A-9465-985A-038E35B45CF1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C5B4-E68D-6E4D-F24C-564CEE07B8DC}"/>
              </a:ext>
            </a:extLst>
          </p:cNvPr>
          <p:cNvSpPr txBox="1"/>
          <p:nvPr/>
        </p:nvSpPr>
        <p:spPr>
          <a:xfrm>
            <a:off x="1517528" y="2818108"/>
            <a:ext cx="588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Docker’s minimal image (no files)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each dependency has to be manually added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>
                <a:latin typeface="Calibri" panose="020F0502020204030204" pitchFamily="34" charset="0"/>
                <a:cs typeface="Calibri" panose="020F0502020204030204" pitchFamily="34" charset="0"/>
              </a:rPr>
              <a:t>used mostly in multi-stage builds </a:t>
            </a:r>
          </a:p>
        </p:txBody>
      </p:sp>
    </p:spTree>
    <p:extLst>
      <p:ext uri="{BB962C8B-B14F-4D97-AF65-F5344CB8AC3E}">
        <p14:creationId xmlns:p14="http://schemas.microsoft.com/office/powerpoint/2010/main" val="3279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9B72A9A-91B7-9B44-BEB1-5F3E15EA5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1DE6838C-791E-C307-1870-4F80269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B00C58B-B301-F176-26CE-08FA63FC5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A3212925-6343-11ED-E4FC-DA62191659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C0380EC7-6A24-1896-A139-CE8E1A9C6806}"/>
              </a:ext>
            </a:extLst>
          </p:cNvPr>
          <p:cNvSpPr txBox="1"/>
          <p:nvPr/>
        </p:nvSpPr>
        <p:spPr>
          <a:xfrm>
            <a:off x="1214414" y="1357412"/>
            <a:ext cx="5365052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1. Efficient use of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23;p20">
            <a:extLst>
              <a:ext uri="{FF2B5EF4-FFF2-40B4-BE49-F238E27FC236}">
                <a16:creationId xmlns:a16="http://schemas.microsoft.com/office/drawing/2014/main" id="{B65B1912-4281-4073-5837-DE8A4E2DB2B3}"/>
              </a:ext>
            </a:extLst>
          </p:cNvPr>
          <p:cNvSpPr txBox="1"/>
          <p:nvPr/>
        </p:nvSpPr>
        <p:spPr>
          <a:xfrm>
            <a:off x="1214414" y="2271702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2. Reduction of costs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23;p20">
            <a:extLst>
              <a:ext uri="{FF2B5EF4-FFF2-40B4-BE49-F238E27FC236}">
                <a16:creationId xmlns:a16="http://schemas.microsoft.com/office/drawing/2014/main" id="{8025CAA4-3E53-CA44-6D81-865EAD3257C9}"/>
              </a:ext>
            </a:extLst>
          </p:cNvPr>
          <p:cNvSpPr txBox="1"/>
          <p:nvPr/>
        </p:nvSpPr>
        <p:spPr>
          <a:xfrm>
            <a:off x="1214414" y="3168948"/>
            <a:ext cx="5365052" cy="630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latin typeface="Calibri"/>
                <a:ea typeface="Calibri"/>
                <a:cs typeface="Calibri"/>
                <a:sym typeface="Calibri"/>
              </a:rPr>
              <a:t>3. Faster boot-time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460-0131-CFA8-411D-826DE065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F207-E096-235D-C49E-3DE982002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pic>
        <p:nvPicPr>
          <p:cNvPr id="1026" name="Picture 2" descr="GitHub - unikraft/unikraft: A next-generation cloud native kernel designed  to unlock best-in-class performance, security primitives and efficiency  savings.">
            <a:extLst>
              <a:ext uri="{FF2B5EF4-FFF2-40B4-BE49-F238E27FC236}">
                <a16:creationId xmlns:a16="http://schemas.microsoft.com/office/drawing/2014/main" id="{B18F64BD-7FE5-AE32-BF55-F13CA3B3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" y="1241977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AFD1D-A493-7C9F-DD45-7725764D3AC4}"/>
              </a:ext>
            </a:extLst>
          </p:cNvPr>
          <p:cNvSpPr txBox="1"/>
          <p:nvPr/>
        </p:nvSpPr>
        <p:spPr>
          <a:xfrm>
            <a:off x="1737508" y="5616023"/>
            <a:ext cx="519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comparison of the software components of traditional VMs (a), containers (b), containers in VMs (c) with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unikernels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(d)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[6]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1A84D-25E8-A7B6-636E-7F6F903C71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955"/>
          <a:stretch>
            <a:fillRect/>
          </a:stretch>
        </p:blipFill>
        <p:spPr>
          <a:xfrm>
            <a:off x="1214414" y="2718103"/>
            <a:ext cx="3023289" cy="2908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A41C99-5A16-F4B0-56F3-49BC55F4A4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955" r="24728"/>
          <a:stretch>
            <a:fillRect/>
          </a:stretch>
        </p:blipFill>
        <p:spPr>
          <a:xfrm>
            <a:off x="4232276" y="2718103"/>
            <a:ext cx="1529427" cy="2908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6F7F9-CBEB-7232-5B17-8A68078323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317"/>
          <a:stretch>
            <a:fillRect/>
          </a:stretch>
        </p:blipFill>
        <p:spPr>
          <a:xfrm>
            <a:off x="5761703" y="2707442"/>
            <a:ext cx="1491149" cy="290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a09e305-2b6f-44eb-9cb7-f551901fef21">
      <Terms xmlns="http://schemas.microsoft.com/office/infopath/2007/PartnerControls"/>
    </lcf76f155ced4ddcb4097134ff3c332f>
    <TaxCatchAll xmlns="52256559-6cb1-4030-a915-1a1f4461c94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9ACDCB5030A47AD3B5B0000836539" ma:contentTypeVersion="12" ma:contentTypeDescription="Create a new document." ma:contentTypeScope="" ma:versionID="5dce5422e098e4fa89cf885d08e91ee0">
  <xsd:schema xmlns:xsd="http://www.w3.org/2001/XMLSchema" xmlns:xs="http://www.w3.org/2001/XMLSchema" xmlns:p="http://schemas.microsoft.com/office/2006/metadata/properties" xmlns:ns2="9a09e305-2b6f-44eb-9cb7-f551901fef21" xmlns:ns3="52256559-6cb1-4030-a915-1a1f4461c948" targetNamespace="http://schemas.microsoft.com/office/2006/metadata/properties" ma:root="true" ma:fieldsID="b0380adb04db2f4f6e3917b209f9da36" ns2:_="" ns3:_="">
    <xsd:import namespace="9a09e305-2b6f-44eb-9cb7-f551901fef21"/>
    <xsd:import namespace="52256559-6cb1-4030-a915-1a1f4461c9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09e305-2b6f-44eb-9cb7-f551901fef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cfaefc4-c9f4-4919-b81d-493f6af8f2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56559-6cb1-4030-a915-1a1f4461c94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ee66ead-d0c0-4efc-bd43-d2f54c75e282}" ma:internalName="TaxCatchAll" ma:showField="CatchAllData" ma:web="52256559-6cb1-4030-a915-1a1f4461c9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3EF5C6-7704-4DB2-B358-C0F619657D4C}">
  <ds:schemaRefs>
    <ds:schemaRef ds:uri="52256559-6cb1-4030-a915-1a1f4461c948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a09e305-2b6f-44eb-9cb7-f551901fef21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325E7FE-86C7-4E44-8100-54164E3D51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BC7E84-C9EB-4A15-8402-19E2249DA416}">
  <ds:schemaRefs>
    <ds:schemaRef ds:uri="52256559-6cb1-4030-a915-1a1f4461c948"/>
    <ds:schemaRef ds:uri="9a09e305-2b6f-44eb-9cb7-f551901fef2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1894</Words>
  <Application>Microsoft Office PowerPoint</Application>
  <PresentationFormat>On-screen Show (4:3)</PresentationFormat>
  <Paragraphs>303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1_Office Theme</vt:lpstr>
      <vt:lpstr>2_Office Theme</vt:lpstr>
      <vt:lpstr>Minimizing Dockerfiles  </vt:lpstr>
      <vt:lpstr>Introduction</vt:lpstr>
      <vt:lpstr>Containers</vt:lpstr>
      <vt:lpstr>Dockerfile</vt:lpstr>
      <vt:lpstr>Context</vt:lpstr>
      <vt:lpstr>Context</vt:lpstr>
      <vt:lpstr>Context</vt:lpstr>
      <vt:lpstr>Motivation</vt:lpstr>
      <vt:lpstr>Use Case</vt:lpstr>
      <vt:lpstr>Use Case</vt:lpstr>
      <vt:lpstr>How?</vt:lpstr>
      <vt:lpstr>How?</vt:lpstr>
      <vt:lpstr>How?</vt:lpstr>
      <vt:lpstr>Implementation</vt:lpstr>
      <vt:lpstr>Flow</vt:lpstr>
      <vt:lpstr>Flow</vt:lpstr>
      <vt:lpstr>Flow</vt:lpstr>
      <vt:lpstr>Flow</vt:lpstr>
      <vt:lpstr>Flow</vt:lpstr>
      <vt:lpstr>Flow</vt:lpstr>
      <vt:lpstr>Example</vt:lpstr>
      <vt:lpstr>Example</vt:lpstr>
      <vt:lpstr>Preprocessing</vt:lpstr>
      <vt:lpstr>Static Analysis</vt:lpstr>
      <vt:lpstr>Dynamic Analysis</vt:lpstr>
      <vt:lpstr>Result</vt:lpstr>
      <vt:lpstr>Performance Evaluation</vt:lpstr>
      <vt:lpstr>Performance Evaluation</vt:lpstr>
      <vt:lpstr>Conclusions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Belea Iluminat</dc:creator>
  <cp:lastModifiedBy>Andrei PETREA (123999)</cp:lastModifiedBy>
  <cp:revision>32</cp:revision>
  <dcterms:modified xsi:type="dcterms:W3CDTF">2025-06-27T18:26:12Z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0x010100C019ACDCB5030A47AD3B5B0000836539</vt:lpwstr>
  </property>
  <property fmtid="{D5CDD505-2E9C-101B-9397-08002B2CF9AE}" pid="3" name="MediaServiceImageTags">
    <vt:lpwstr/>
  </property>
</Properties>
</file>