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A53"/>
    <a:srgbClr val="D7E7F5"/>
    <a:srgbClr val="4DB2D8"/>
    <a:srgbClr val="243738"/>
    <a:srgbClr val="C2D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7361-A511-4884-8D29-4AD431185F45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55B7-416E-49E1-8904-A3FA395C8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33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7361-A511-4884-8D29-4AD431185F45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55B7-416E-49E1-8904-A3FA395C8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12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7361-A511-4884-8D29-4AD431185F45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55B7-416E-49E1-8904-A3FA395C8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50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7361-A511-4884-8D29-4AD431185F45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55B7-416E-49E1-8904-A3FA395C8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16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7361-A511-4884-8D29-4AD431185F45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55B7-416E-49E1-8904-A3FA395C8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81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7361-A511-4884-8D29-4AD431185F45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55B7-416E-49E1-8904-A3FA395C8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75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7361-A511-4884-8D29-4AD431185F45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55B7-416E-49E1-8904-A3FA395C8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12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7361-A511-4884-8D29-4AD431185F45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55B7-416E-49E1-8904-A3FA395C8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57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7361-A511-4884-8D29-4AD431185F45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55B7-416E-49E1-8904-A3FA395C8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13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7361-A511-4884-8D29-4AD431185F45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55B7-416E-49E1-8904-A3FA395C8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274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7361-A511-4884-8D29-4AD431185F45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855B7-416E-49E1-8904-A3FA395C8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28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C7361-A511-4884-8D29-4AD431185F45}" type="datetimeFigureOut">
              <a:rPr lang="ru-RU" smtClean="0"/>
              <a:t>24.12.2021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855B7-416E-49E1-8904-A3FA395C8C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08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Wireframe </a:t>
            </a:r>
            <a:r>
              <a:rPr lang="ru-RU" dirty="0" smtClean="0"/>
              <a:t>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начисления оплаты труда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Задача: в рамках практической части экзамена реализовать программное приложение </a:t>
            </a:r>
            <a:br>
              <a:rPr lang="ru-RU" dirty="0" smtClean="0"/>
            </a:br>
            <a:r>
              <a:rPr lang="ru-RU" dirty="0" smtClean="0"/>
              <a:t>опираясь на набросок (</a:t>
            </a:r>
            <a:r>
              <a:rPr lang="en-US" dirty="0" smtClean="0"/>
              <a:t>wireframe</a:t>
            </a:r>
            <a:r>
              <a:rPr lang="ru-RU" dirty="0" smtClean="0"/>
              <a:t> или </a:t>
            </a:r>
            <a:r>
              <a:rPr lang="en-US" dirty="0" smtClean="0"/>
              <a:t>mockup)</a:t>
            </a:r>
            <a:r>
              <a:rPr lang="ru-RU" dirty="0" smtClean="0"/>
              <a:t> системы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933007" y="753031"/>
            <a:ext cx="6325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Информационные системы и программирование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0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5159"/>
          </a:xfrm>
        </p:spPr>
        <p:txBody>
          <a:bodyPr/>
          <a:lstStyle/>
          <a:p>
            <a:r>
              <a:rPr lang="ru-RU" dirty="0" smtClean="0"/>
              <a:t>Понятие </a:t>
            </a:r>
            <a:r>
              <a:rPr lang="en-US" dirty="0" smtClean="0"/>
              <a:t>wireframe</a:t>
            </a:r>
            <a:endParaRPr lang="ru-RU" dirty="0"/>
          </a:p>
        </p:txBody>
      </p:sp>
      <p:pic>
        <p:nvPicPr>
          <p:cNvPr id="1026" name="Picture 2" descr="Wirefr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529" y="1521058"/>
            <a:ext cx="660082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46117" y="1521058"/>
            <a:ext cx="467452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b="0" i="0" dirty="0" smtClean="0">
                <a:solidFill>
                  <a:srgbClr val="333333"/>
                </a:solidFill>
                <a:effectLst/>
                <a:latin typeface="Noto Serif"/>
              </a:rPr>
              <a:t>«</a:t>
            </a:r>
            <a:r>
              <a:rPr lang="ru-RU" b="0" i="0" dirty="0" err="1" smtClean="0">
                <a:solidFill>
                  <a:srgbClr val="333333"/>
                </a:solidFill>
                <a:effectLst/>
                <a:latin typeface="Noto Serif"/>
              </a:rPr>
              <a:t>Вайрфрейм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Noto Serif"/>
              </a:rPr>
              <a:t>» или «</a:t>
            </a:r>
            <a:r>
              <a:rPr lang="ru-RU" b="0" i="0" dirty="0" err="1" smtClean="0">
                <a:solidFill>
                  <a:srgbClr val="333333"/>
                </a:solidFill>
                <a:effectLst/>
                <a:latin typeface="Noto Serif"/>
              </a:rPr>
              <a:t>мокап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Noto Serif"/>
              </a:rPr>
              <a:t>» — это низко детализированное представление дизайна системы. </a:t>
            </a:r>
            <a:endParaRPr lang="en-US" b="0" i="0" dirty="0" smtClean="0">
              <a:solidFill>
                <a:srgbClr val="333333"/>
              </a:solidFill>
              <a:effectLst/>
              <a:latin typeface="Noto Serif"/>
            </a:endParaRPr>
          </a:p>
          <a:p>
            <a:pPr fontAlgn="base"/>
            <a:endParaRPr lang="en-US" b="0" i="0" dirty="0" smtClean="0">
              <a:solidFill>
                <a:srgbClr val="333333"/>
              </a:solidFill>
              <a:effectLst/>
              <a:latin typeface="Noto Serif"/>
            </a:endParaRPr>
          </a:p>
          <a:p>
            <a:pPr fontAlgn="base"/>
            <a:r>
              <a:rPr lang="ru-RU" b="0" i="0" dirty="0" smtClean="0">
                <a:solidFill>
                  <a:srgbClr val="333333"/>
                </a:solidFill>
                <a:effectLst/>
                <a:latin typeface="Noto Serif"/>
              </a:rPr>
              <a:t>Он чётко должен показывать: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333333"/>
                </a:solidFill>
                <a:effectLst/>
                <a:latin typeface="inherit"/>
              </a:rPr>
              <a:t>Основные группы содержимого. </a:t>
            </a:r>
            <a:r>
              <a:rPr lang="ru-RU" b="1" i="0" dirty="0" smtClean="0">
                <a:solidFill>
                  <a:srgbClr val="333333"/>
                </a:solidFill>
                <a:effectLst/>
                <a:latin typeface="inherit"/>
              </a:rPr>
              <a:t>Что?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inherit"/>
              </a:rPr>
              <a:t>И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inherit"/>
              </a:rPr>
              <a:t>нформационную структуру. </a:t>
            </a:r>
            <a:r>
              <a:rPr lang="ru-RU" b="1" i="0" dirty="0" smtClean="0">
                <a:solidFill>
                  <a:srgbClr val="333333"/>
                </a:solidFill>
                <a:effectLst/>
                <a:latin typeface="inherit"/>
              </a:rPr>
              <a:t>Где?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333333"/>
                </a:solidFill>
                <a:effectLst/>
                <a:latin typeface="inherit"/>
              </a:rPr>
              <a:t>Описание взаимодействия пользователя с интерфейсом и его примерную визуализацию. </a:t>
            </a:r>
            <a:r>
              <a:rPr lang="ru-RU" b="1" i="0" dirty="0" smtClean="0">
                <a:solidFill>
                  <a:srgbClr val="333333"/>
                </a:solidFill>
                <a:effectLst/>
                <a:latin typeface="inherit"/>
              </a:rPr>
              <a:t>Как?</a:t>
            </a:r>
            <a:endParaRPr lang="en-US" b="1" i="0" dirty="0" smtClean="0">
              <a:solidFill>
                <a:srgbClr val="333333"/>
              </a:solidFill>
              <a:effectLst/>
              <a:latin typeface="inherit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inherit"/>
            </a:endParaRPr>
          </a:p>
          <a:p>
            <a:pPr fontAlgn="base"/>
            <a:r>
              <a:rPr lang="ru-RU" b="0" i="0" dirty="0" smtClean="0">
                <a:solidFill>
                  <a:srgbClr val="333333"/>
                </a:solidFill>
                <a:effectLst/>
                <a:latin typeface="inherit"/>
              </a:rPr>
              <a:t>Прототип – это средне или высоко детализированное изображение программного продукта</a:t>
            </a:r>
            <a:endParaRPr lang="ru-RU" b="0" i="0" dirty="0">
              <a:solidFill>
                <a:srgbClr val="333333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74306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Оттенки серого – для «освобождения» сознания от дизайна и фокуса на функционале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66794" y="2111433"/>
            <a:ext cx="5529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Вам придется реализовать стилизацию приложения</a:t>
            </a:r>
          </a:p>
          <a:p>
            <a:r>
              <a:rPr lang="ru-RU" dirty="0" smtClean="0"/>
              <a:t>Используйте логотип и требования к шрифту и цветам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119" y="1928797"/>
            <a:ext cx="2659125" cy="268476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59" y="3499661"/>
            <a:ext cx="1061094" cy="11139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6794" y="3238963"/>
            <a:ext cx="5406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Шрифт:  </a:t>
            </a:r>
            <a:r>
              <a:rPr lang="en-US" dirty="0" smtClean="0">
                <a:latin typeface="Comic Sans MS" panose="030F0702030302020204" pitchFamily="66" charset="0"/>
              </a:rPr>
              <a:t>Comic Sans</a:t>
            </a:r>
            <a:r>
              <a:rPr lang="ru-RU" dirty="0" smtClean="0"/>
              <a:t> размер 16, цвет </a:t>
            </a:r>
            <a:r>
              <a:rPr lang="ru-RU" dirty="0"/>
              <a:t>RGB (36, 50, 56)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6027" y="4879571"/>
            <a:ext cx="1481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Иконка приложения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152313" y="4879571"/>
            <a:ext cx="161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Логотип приложения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06583" y="4056613"/>
            <a:ext cx="3516284" cy="648391"/>
          </a:xfrm>
          <a:prstGeom prst="rect">
            <a:avLst/>
          </a:prstGeom>
          <a:solidFill>
            <a:srgbClr val="D7E7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706582" y="4889950"/>
            <a:ext cx="3516284" cy="648391"/>
          </a:xfrm>
          <a:prstGeom prst="rect">
            <a:avLst/>
          </a:prstGeom>
          <a:solidFill>
            <a:srgbClr val="4DB2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706581" y="5723287"/>
            <a:ext cx="3516284" cy="648391"/>
          </a:xfrm>
          <a:prstGeom prst="rect">
            <a:avLst/>
          </a:prstGeom>
          <a:solidFill>
            <a:srgbClr val="F02A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222865" y="4008802"/>
            <a:ext cx="1970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rgb</a:t>
            </a:r>
            <a:r>
              <a:rPr lang="ru-RU" dirty="0" smtClean="0"/>
              <a:t>(215, 231, 245);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222865" y="4333277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#d7e7f5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242544" y="4832095"/>
            <a:ext cx="1853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rgb</a:t>
            </a:r>
            <a:r>
              <a:rPr lang="ru-RU" dirty="0" smtClean="0"/>
              <a:t>(77, 178, 216);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242544" y="5156570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#4db2d8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236833" y="5655388"/>
            <a:ext cx="173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/>
              <a:t>rgb</a:t>
            </a:r>
            <a:r>
              <a:rPr lang="ru-RU" dirty="0" smtClean="0"/>
              <a:t>(240, 42, 83);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222865" y="6002441"/>
            <a:ext cx="949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#f02a53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17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3600" y="128058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Планирование времени реализации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63600" y="601133"/>
            <a:ext cx="8991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Важно распределить время и </a:t>
            </a:r>
            <a:r>
              <a:rPr lang="ru-RU" sz="2000" b="1" u="sng" dirty="0" smtClean="0"/>
              <a:t>реализовать максимум из того, что можешь. </a:t>
            </a:r>
          </a:p>
          <a:p>
            <a:r>
              <a:rPr lang="ru-RU" sz="2000" b="1" dirty="0" smtClean="0"/>
              <a:t>Читай внимательно </a:t>
            </a:r>
            <a:r>
              <a:rPr lang="ru-RU" sz="2000" dirty="0" smtClean="0"/>
              <a:t>задание, </a:t>
            </a:r>
            <a:r>
              <a:rPr lang="en-US" sz="2000" dirty="0" smtClean="0"/>
              <a:t>wireframe </a:t>
            </a:r>
            <a:r>
              <a:rPr lang="ru-RU" sz="2000" dirty="0" smtClean="0"/>
              <a:t>может содержать не все элементы</a:t>
            </a:r>
          </a:p>
          <a:p>
            <a:endParaRPr lang="ru-RU" sz="2000" dirty="0" smtClean="0"/>
          </a:p>
          <a:p>
            <a:r>
              <a:rPr lang="ru-RU" sz="2000" dirty="0" smtClean="0"/>
              <a:t>Не знаешь как делать  элемент – подумай, как </a:t>
            </a:r>
            <a:r>
              <a:rPr lang="ru-RU" sz="2000" b="1" dirty="0" smtClean="0"/>
              <a:t>реализовать «заглушку»: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 заполнить БД оптом (импорт) – внеси несколько строк вручную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 смог сделать авторизацию с  проверкой данных в БД, сделай проверку по значению константы в коде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Не можешь заполнить поля из БД – сделай поля на экранной форме, но пусть они не работают.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r>
              <a:rPr lang="ru-RU" sz="2000" dirty="0" smtClean="0"/>
              <a:t>Или пропусти задачу и делай дальше.</a:t>
            </a:r>
          </a:p>
          <a:p>
            <a:endParaRPr lang="ru-RU" sz="2000" dirty="0"/>
          </a:p>
          <a:p>
            <a:r>
              <a:rPr lang="ru-RU" sz="2000" dirty="0" smtClean="0"/>
              <a:t>Обязательно: </a:t>
            </a:r>
          </a:p>
          <a:p>
            <a:r>
              <a:rPr lang="ru-RU" sz="2000" dirty="0" smtClean="0"/>
              <a:t>Каркас приложения</a:t>
            </a:r>
          </a:p>
          <a:p>
            <a:r>
              <a:rPr lang="ru-RU" sz="2000" dirty="0" smtClean="0"/>
              <a:t>Навигация</a:t>
            </a:r>
          </a:p>
          <a:p>
            <a:r>
              <a:rPr lang="ru-RU" sz="2000" dirty="0" smtClean="0"/>
              <a:t>файл </a:t>
            </a:r>
            <a:r>
              <a:rPr lang="en-US" sz="2000" dirty="0" smtClean="0"/>
              <a:t>readme.md</a:t>
            </a:r>
            <a:r>
              <a:rPr lang="ru-RU" sz="2000" dirty="0"/>
              <a:t> </a:t>
            </a:r>
            <a:r>
              <a:rPr lang="ru-RU" sz="2000" dirty="0" smtClean="0"/>
              <a:t>с описанием функционала и степени реализации – важно прописать особенности – пароль при входе, если приложение «падает» – укажи, что делать, чтобы не «падало»</a:t>
            </a:r>
          </a:p>
          <a:p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6311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439" y="173933"/>
            <a:ext cx="10666616" cy="7487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Стартовое </a:t>
            </a:r>
            <a:r>
              <a:rPr lang="ru-RU" dirty="0" smtClean="0"/>
              <a:t>окно – авторизация  пользователя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82536" y="1113906"/>
            <a:ext cx="8304415" cy="5120639"/>
          </a:xfrm>
          <a:prstGeom prst="rect">
            <a:avLst/>
          </a:prstGeom>
          <a:solidFill>
            <a:srgbClr val="D7E7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682538" y="1113906"/>
            <a:ext cx="8304415" cy="673330"/>
          </a:xfrm>
          <a:prstGeom prst="rect">
            <a:avLst/>
          </a:prstGeom>
          <a:solidFill>
            <a:srgbClr val="4DB2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922117" y="5700744"/>
            <a:ext cx="3912627" cy="369332"/>
          </a:xfrm>
          <a:prstGeom prst="rect">
            <a:avLst/>
          </a:prstGeom>
          <a:solidFill>
            <a:srgbClr val="4DB2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ru-RU" dirty="0" smtClean="0">
                <a:solidFill>
                  <a:srgbClr val="243738"/>
                </a:solidFill>
              </a:rPr>
              <a:t>Задач выполняется: </a:t>
            </a:r>
            <a:r>
              <a:rPr lang="ru-RU" dirty="0" smtClean="0">
                <a:solidFill>
                  <a:srgbClr val="C00000"/>
                </a:solidFill>
              </a:rPr>
              <a:t>16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708371" y="2370331"/>
            <a:ext cx="2443942" cy="490450"/>
          </a:xfrm>
          <a:prstGeom prst="rect">
            <a:avLst/>
          </a:prstGeom>
          <a:solidFill>
            <a:srgbClr val="4DB2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4414058" y="1264145"/>
            <a:ext cx="1832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Зарплата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04539" y="1264145"/>
            <a:ext cx="299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Авторизация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82985" y="3236022"/>
            <a:ext cx="96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Пароль: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708371" y="3114904"/>
            <a:ext cx="2443942" cy="490450"/>
          </a:xfrm>
          <a:prstGeom prst="rect">
            <a:avLst/>
          </a:prstGeom>
          <a:solidFill>
            <a:srgbClr val="4DB2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582985" y="235607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Логин: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26180" y="5166944"/>
            <a:ext cx="3908565" cy="369332"/>
          </a:xfrm>
          <a:prstGeom prst="rect">
            <a:avLst/>
          </a:prstGeom>
          <a:solidFill>
            <a:srgbClr val="4DB2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ru-RU" dirty="0" smtClean="0">
                <a:solidFill>
                  <a:srgbClr val="243738"/>
                </a:solidFill>
              </a:rPr>
              <a:t>Дата ближайшей ЗП: </a:t>
            </a:r>
            <a:r>
              <a:rPr lang="ru-RU" dirty="0" smtClean="0">
                <a:solidFill>
                  <a:srgbClr val="C00000"/>
                </a:solidFill>
              </a:rPr>
              <a:t>5 января 2022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22117" y="4633143"/>
            <a:ext cx="3908565" cy="369332"/>
          </a:xfrm>
          <a:prstGeom prst="rect">
            <a:avLst/>
          </a:prstGeom>
          <a:solidFill>
            <a:srgbClr val="4DB2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ru-RU" dirty="0" smtClean="0">
                <a:solidFill>
                  <a:srgbClr val="243738"/>
                </a:solidFill>
              </a:rPr>
              <a:t>Дата текущая: </a:t>
            </a:r>
            <a:r>
              <a:rPr lang="ru-RU" dirty="0" smtClean="0">
                <a:solidFill>
                  <a:srgbClr val="C00000"/>
                </a:solidFill>
              </a:rPr>
              <a:t>22 декабря 2021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30242" y="3806044"/>
            <a:ext cx="1331620" cy="369332"/>
          </a:xfrm>
          <a:prstGeom prst="rect">
            <a:avLst/>
          </a:prstGeom>
          <a:solidFill>
            <a:srgbClr val="F02A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ru-RU" dirty="0" smtClean="0"/>
              <a:t>Вход</a:t>
            </a:r>
            <a:endParaRPr lang="ru-RU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404539" y="1708904"/>
            <a:ext cx="2887300" cy="515326"/>
          </a:xfrm>
          <a:prstGeom prst="roundRect">
            <a:avLst>
              <a:gd name="adj" fmla="val 2769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Должно быть сообщение о неправильном/незаполненном поле</a:t>
            </a:r>
            <a:endParaRPr lang="ru-RU" sz="1100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404538" y="2356074"/>
            <a:ext cx="2887301" cy="1384653"/>
          </a:xfrm>
          <a:prstGeom prst="roundRect">
            <a:avLst>
              <a:gd name="adj" fmla="val 1301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100" dirty="0" smtClean="0"/>
              <a:t>Если не реализована проверка по БД, вход должен осуществляться по паре</a:t>
            </a:r>
          </a:p>
          <a:p>
            <a:endParaRPr lang="ru-RU" sz="1100" dirty="0" smtClean="0"/>
          </a:p>
          <a:p>
            <a:pPr algn="r"/>
            <a:r>
              <a:rPr lang="ru-RU" sz="1100" dirty="0" smtClean="0"/>
              <a:t>Логин менеджера:  1</a:t>
            </a:r>
          </a:p>
          <a:p>
            <a:pPr algn="r"/>
            <a:r>
              <a:rPr lang="ru-RU" sz="1100" dirty="0" smtClean="0"/>
              <a:t>Пароль: 	1111</a:t>
            </a:r>
          </a:p>
          <a:p>
            <a:pPr algn="r"/>
            <a:endParaRPr lang="ru-RU" sz="1100" dirty="0" smtClean="0"/>
          </a:p>
          <a:p>
            <a:pPr algn="r"/>
            <a:r>
              <a:rPr lang="ru-RU" sz="1100" dirty="0" smtClean="0"/>
              <a:t>Логин исполнителя: 0</a:t>
            </a:r>
          </a:p>
          <a:p>
            <a:pPr algn="r"/>
            <a:r>
              <a:rPr lang="ru-RU" sz="1100" dirty="0" smtClean="0"/>
              <a:t>Пароль: 	0000</a:t>
            </a:r>
            <a:endParaRPr lang="ru-RU" sz="1100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415033" y="4051875"/>
            <a:ext cx="2887300" cy="515326"/>
          </a:xfrm>
          <a:prstGeom prst="roundRect">
            <a:avLst>
              <a:gd name="adj" fmla="val 2769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Текущая дата должна выводится  системная</a:t>
            </a:r>
            <a:endParaRPr lang="ru-RU" sz="11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415033" y="4664023"/>
            <a:ext cx="2887300" cy="515326"/>
          </a:xfrm>
          <a:prstGeom prst="roundRect">
            <a:avLst>
              <a:gd name="adj" fmla="val 2769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Кол-во </a:t>
            </a:r>
            <a:r>
              <a:rPr lang="ru-RU" sz="1100" dirty="0" err="1" smtClean="0"/>
              <a:t>сотруд</a:t>
            </a:r>
            <a:r>
              <a:rPr lang="ru-RU" sz="1100" dirty="0" smtClean="0"/>
              <a:t>. браться из БД</a:t>
            </a:r>
            <a:endParaRPr lang="ru-RU" sz="1100" dirty="0"/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43" y="1152817"/>
            <a:ext cx="586332" cy="59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8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439" y="173933"/>
            <a:ext cx="5570913" cy="6905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Окно исполнителя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82536" y="1113906"/>
            <a:ext cx="8304415" cy="5120639"/>
          </a:xfrm>
          <a:prstGeom prst="rect">
            <a:avLst/>
          </a:prstGeom>
          <a:solidFill>
            <a:srgbClr val="D7E7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682537" y="5714999"/>
            <a:ext cx="8304415" cy="534091"/>
          </a:xfrm>
          <a:prstGeom prst="rect">
            <a:avLst/>
          </a:prstGeom>
          <a:solidFill>
            <a:srgbClr val="4DB2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682538" y="1113906"/>
            <a:ext cx="8304415" cy="673330"/>
          </a:xfrm>
          <a:prstGeom prst="rect">
            <a:avLst/>
          </a:prstGeom>
          <a:solidFill>
            <a:srgbClr val="4DB2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9301942" y="1277060"/>
            <a:ext cx="2443942" cy="340240"/>
          </a:xfrm>
          <a:prstGeom prst="rect">
            <a:avLst/>
          </a:prstGeom>
          <a:solidFill>
            <a:srgbClr val="D7E7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4373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4058" y="1264145"/>
            <a:ext cx="1832956" cy="369332"/>
          </a:xfrm>
          <a:prstGeom prst="rect">
            <a:avLst/>
          </a:prstGeom>
          <a:solidFill>
            <a:srgbClr val="4DB2D8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243738"/>
                </a:solidFill>
              </a:rPr>
              <a:t>Мои задачи</a:t>
            </a:r>
            <a:endParaRPr lang="ru-RU" dirty="0">
              <a:solidFill>
                <a:srgbClr val="24373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2534" y="189056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Задачи: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38519" y="1277060"/>
            <a:ext cx="1963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Имя исполнителя: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10498975" y="5827839"/>
            <a:ext cx="1246909" cy="317534"/>
          </a:xfrm>
          <a:prstGeom prst="rect">
            <a:avLst/>
          </a:prstGeom>
          <a:solidFill>
            <a:srgbClr val="F02A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</a:t>
            </a:r>
            <a:endParaRPr lang="ru-RU" dirty="0"/>
          </a:p>
        </p:txBody>
      </p:sp>
      <p:grpSp>
        <p:nvGrpSpPr>
          <p:cNvPr id="24" name="Группа 23"/>
          <p:cNvGrpSpPr/>
          <p:nvPr/>
        </p:nvGrpSpPr>
        <p:grpSpPr>
          <a:xfrm>
            <a:off x="4807116" y="1870623"/>
            <a:ext cx="1331258" cy="274154"/>
            <a:chOff x="5950677" y="2381302"/>
            <a:chExt cx="1793428" cy="369332"/>
          </a:xfrm>
        </p:grpSpPr>
        <p:sp>
          <p:nvSpPr>
            <p:cNvPr id="15" name="Овал 14"/>
            <p:cNvSpPr/>
            <p:nvPr/>
          </p:nvSpPr>
          <p:spPr>
            <a:xfrm>
              <a:off x="5950677" y="2558695"/>
              <a:ext cx="191193" cy="1911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6055822" y="2381302"/>
              <a:ext cx="1688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>
                  <a:solidFill>
                    <a:srgbClr val="002060"/>
                  </a:solidFill>
                </a:rPr>
                <a:t>запланирована</a:t>
              </a:r>
              <a:endParaRPr lang="ru-RU" dirty="0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6553468" y="1858961"/>
            <a:ext cx="1143830" cy="283458"/>
            <a:chOff x="5960223" y="2381302"/>
            <a:chExt cx="1540931" cy="381866"/>
          </a:xfrm>
        </p:grpSpPr>
        <p:sp>
          <p:nvSpPr>
            <p:cNvPr id="26" name="Овал 25"/>
            <p:cNvSpPr/>
            <p:nvPr/>
          </p:nvSpPr>
          <p:spPr>
            <a:xfrm>
              <a:off x="5960223" y="2571975"/>
              <a:ext cx="191193" cy="1911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6055822" y="2381302"/>
              <a:ext cx="14453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/>
                <a:t>выполняется</a:t>
              </a: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8026715" y="1851340"/>
            <a:ext cx="1011414" cy="281427"/>
            <a:chOff x="5951955" y="2381302"/>
            <a:chExt cx="1362545" cy="379130"/>
          </a:xfrm>
        </p:grpSpPr>
        <p:sp>
          <p:nvSpPr>
            <p:cNvPr id="29" name="Овал 28"/>
            <p:cNvSpPr/>
            <p:nvPr/>
          </p:nvSpPr>
          <p:spPr>
            <a:xfrm>
              <a:off x="5951955" y="2569239"/>
              <a:ext cx="191193" cy="1911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6055822" y="2381302"/>
              <a:ext cx="12586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/>
                <a:t>завершена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9444646" y="1846925"/>
            <a:ext cx="923338" cy="282983"/>
            <a:chOff x="5949102" y="2381302"/>
            <a:chExt cx="1243891" cy="381226"/>
          </a:xfrm>
        </p:grpSpPr>
        <p:sp>
          <p:nvSpPr>
            <p:cNvPr id="36" name="Овал 35"/>
            <p:cNvSpPr/>
            <p:nvPr/>
          </p:nvSpPr>
          <p:spPr>
            <a:xfrm>
              <a:off x="5949102" y="2571335"/>
              <a:ext cx="191193" cy="1911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6055822" y="2381302"/>
              <a:ext cx="11371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/>
                <a:t>отменена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451171" y="5808435"/>
            <a:ext cx="239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Время до блокировки: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67490" y="580843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1 минута</a:t>
            </a:r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43" y="1152817"/>
            <a:ext cx="586332" cy="591987"/>
          </a:xfrm>
          <a:prstGeom prst="rect">
            <a:avLst/>
          </a:prstGeom>
        </p:spPr>
      </p:pic>
      <p:grpSp>
        <p:nvGrpSpPr>
          <p:cNvPr id="32" name="Группа 31"/>
          <p:cNvGrpSpPr/>
          <p:nvPr/>
        </p:nvGrpSpPr>
        <p:grpSpPr>
          <a:xfrm>
            <a:off x="10673543" y="1833581"/>
            <a:ext cx="587691" cy="369332"/>
            <a:chOff x="5949102" y="2381302"/>
            <a:chExt cx="791719" cy="497553"/>
          </a:xfrm>
        </p:grpSpPr>
        <p:sp>
          <p:nvSpPr>
            <p:cNvPr id="33" name="Овал 32"/>
            <p:cNvSpPr/>
            <p:nvPr/>
          </p:nvSpPr>
          <p:spPr>
            <a:xfrm>
              <a:off x="5949102" y="2571335"/>
              <a:ext cx="191193" cy="1911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6055822" y="2381302"/>
              <a:ext cx="684999" cy="497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/>
                <a:t>все</a:t>
              </a:r>
              <a:endParaRPr lang="ru-RU" dirty="0"/>
            </a:p>
          </p:txBody>
        </p:sp>
      </p:grpSp>
      <p:sp>
        <p:nvSpPr>
          <p:cNvPr id="4" name="Овал 3"/>
          <p:cNvSpPr/>
          <p:nvPr/>
        </p:nvSpPr>
        <p:spPr>
          <a:xfrm>
            <a:off x="4854223" y="20485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0984"/>
              </p:ext>
            </p:extLst>
          </p:nvPr>
        </p:nvGraphicFramePr>
        <p:xfrm>
          <a:off x="3770743" y="2447305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7826880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7437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633983"/>
                    </a:ext>
                  </a:extLst>
                </a:gridCol>
                <a:gridCol w="806549">
                  <a:extLst>
                    <a:ext uri="{9D8B030D-6E8A-4147-A177-3AD203B41FA5}">
                      <a16:colId xmlns:a16="http://schemas.microsoft.com/office/drawing/2014/main" val="2872669424"/>
                    </a:ext>
                  </a:extLst>
                </a:gridCol>
                <a:gridCol w="999673">
                  <a:extLst>
                    <a:ext uri="{9D8B030D-6E8A-4147-A177-3AD203B41FA5}">
                      <a16:colId xmlns:a16="http://schemas.microsoft.com/office/drawing/2014/main" val="18485352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962887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96168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918496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0769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заголовок задачи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 задачи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срок исполнения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дата выполнения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задачи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 на выполнение задачи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исполнитель задачи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статус задачи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характер задачи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12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1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60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45386"/>
                  </a:ext>
                </a:extLst>
              </a:tr>
            </a:tbl>
          </a:graphicData>
        </a:graphic>
      </p:graphicFrame>
      <p:sp>
        <p:nvSpPr>
          <p:cNvPr id="43" name="Прямоугольник 42"/>
          <p:cNvSpPr/>
          <p:nvPr/>
        </p:nvSpPr>
        <p:spPr>
          <a:xfrm>
            <a:off x="3892534" y="5150505"/>
            <a:ext cx="1946291" cy="317534"/>
          </a:xfrm>
          <a:prstGeom prst="rect">
            <a:avLst/>
          </a:prstGeom>
          <a:solidFill>
            <a:srgbClr val="F02A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задачу</a:t>
            </a:r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5993451" y="5152796"/>
            <a:ext cx="2455224" cy="317534"/>
          </a:xfrm>
          <a:prstGeom prst="rect">
            <a:avLst/>
          </a:prstGeom>
          <a:solidFill>
            <a:srgbClr val="F02A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Редактировать задачу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56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439" y="173933"/>
            <a:ext cx="9895545" cy="690591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ru-RU" dirty="0" smtClean="0"/>
              <a:t>Окно </a:t>
            </a:r>
            <a:r>
              <a:rPr lang="ru-RU" dirty="0" smtClean="0"/>
              <a:t>менеджера – управление задачами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82536" y="1113906"/>
            <a:ext cx="8304415" cy="5120639"/>
          </a:xfrm>
          <a:prstGeom prst="rect">
            <a:avLst/>
          </a:prstGeom>
          <a:solidFill>
            <a:srgbClr val="D7E7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682537" y="5714999"/>
            <a:ext cx="8304415" cy="534091"/>
          </a:xfrm>
          <a:prstGeom prst="rect">
            <a:avLst/>
          </a:prstGeom>
          <a:solidFill>
            <a:srgbClr val="4DB2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682538" y="1113906"/>
            <a:ext cx="8304415" cy="673330"/>
          </a:xfrm>
          <a:prstGeom prst="rect">
            <a:avLst/>
          </a:prstGeom>
          <a:solidFill>
            <a:srgbClr val="4DB2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9301942" y="1259976"/>
            <a:ext cx="2443942" cy="340240"/>
          </a:xfrm>
          <a:prstGeom prst="rect">
            <a:avLst/>
          </a:prstGeom>
          <a:solidFill>
            <a:srgbClr val="D7E7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4373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7064" y="1150286"/>
            <a:ext cx="1832956" cy="646331"/>
          </a:xfrm>
          <a:prstGeom prst="rect">
            <a:avLst/>
          </a:prstGeom>
          <a:solidFill>
            <a:srgbClr val="4DB2D8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243738"/>
                </a:solidFill>
              </a:rPr>
              <a:t>Управление задачами</a:t>
            </a:r>
            <a:endParaRPr lang="ru-RU" dirty="0">
              <a:solidFill>
                <a:srgbClr val="243738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92534" y="1890567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Задачи: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66998" y="1259976"/>
            <a:ext cx="213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Выбор исполнителя</a:t>
            </a:r>
            <a:endParaRPr lang="ru-RU" dirty="0" smtClean="0">
              <a:solidFill>
                <a:srgbClr val="00206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0498975" y="5827839"/>
            <a:ext cx="1246909" cy="317534"/>
          </a:xfrm>
          <a:prstGeom prst="rect">
            <a:avLst/>
          </a:prstGeom>
          <a:solidFill>
            <a:srgbClr val="F02A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</a:t>
            </a:r>
            <a:endParaRPr lang="ru-RU" dirty="0"/>
          </a:p>
        </p:txBody>
      </p:sp>
      <p:grpSp>
        <p:nvGrpSpPr>
          <p:cNvPr id="24" name="Группа 23"/>
          <p:cNvGrpSpPr/>
          <p:nvPr/>
        </p:nvGrpSpPr>
        <p:grpSpPr>
          <a:xfrm>
            <a:off x="4807116" y="1870623"/>
            <a:ext cx="1331258" cy="274154"/>
            <a:chOff x="5950677" y="2381302"/>
            <a:chExt cx="1793428" cy="369332"/>
          </a:xfrm>
        </p:grpSpPr>
        <p:sp>
          <p:nvSpPr>
            <p:cNvPr id="15" name="Овал 14"/>
            <p:cNvSpPr/>
            <p:nvPr/>
          </p:nvSpPr>
          <p:spPr>
            <a:xfrm>
              <a:off x="5950677" y="2558695"/>
              <a:ext cx="191193" cy="1911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6055822" y="2381302"/>
              <a:ext cx="168828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>
                  <a:solidFill>
                    <a:srgbClr val="002060"/>
                  </a:solidFill>
                </a:rPr>
                <a:t>запланирована</a:t>
              </a:r>
              <a:endParaRPr lang="ru-RU" dirty="0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6553468" y="1858961"/>
            <a:ext cx="1143830" cy="283458"/>
            <a:chOff x="5960223" y="2381302"/>
            <a:chExt cx="1540931" cy="381866"/>
          </a:xfrm>
        </p:grpSpPr>
        <p:sp>
          <p:nvSpPr>
            <p:cNvPr id="26" name="Овал 25"/>
            <p:cNvSpPr/>
            <p:nvPr/>
          </p:nvSpPr>
          <p:spPr>
            <a:xfrm>
              <a:off x="5960223" y="2571975"/>
              <a:ext cx="191193" cy="1911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6055822" y="2381302"/>
              <a:ext cx="14453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/>
                <a:t>выполняется</a:t>
              </a: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8026715" y="1851340"/>
            <a:ext cx="1011414" cy="281427"/>
            <a:chOff x="5951955" y="2381302"/>
            <a:chExt cx="1362545" cy="379130"/>
          </a:xfrm>
        </p:grpSpPr>
        <p:sp>
          <p:nvSpPr>
            <p:cNvPr id="29" name="Овал 28"/>
            <p:cNvSpPr/>
            <p:nvPr/>
          </p:nvSpPr>
          <p:spPr>
            <a:xfrm>
              <a:off x="5951955" y="2569239"/>
              <a:ext cx="191193" cy="1911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6055822" y="2381302"/>
              <a:ext cx="12586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/>
                <a:t>завершена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9444646" y="1846925"/>
            <a:ext cx="923338" cy="282983"/>
            <a:chOff x="5949102" y="2381302"/>
            <a:chExt cx="1243891" cy="381226"/>
          </a:xfrm>
        </p:grpSpPr>
        <p:sp>
          <p:nvSpPr>
            <p:cNvPr id="36" name="Овал 35"/>
            <p:cNvSpPr/>
            <p:nvPr/>
          </p:nvSpPr>
          <p:spPr>
            <a:xfrm>
              <a:off x="5949102" y="2571335"/>
              <a:ext cx="191193" cy="1911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6055822" y="2381302"/>
              <a:ext cx="11371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/>
                <a:t>отменена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6451171" y="5808435"/>
            <a:ext cx="239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Время до блокировки: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67490" y="580843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1 минута</a:t>
            </a:r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43" y="1152817"/>
            <a:ext cx="586332" cy="591987"/>
          </a:xfrm>
          <a:prstGeom prst="rect">
            <a:avLst/>
          </a:prstGeom>
        </p:spPr>
      </p:pic>
      <p:grpSp>
        <p:nvGrpSpPr>
          <p:cNvPr id="32" name="Группа 31"/>
          <p:cNvGrpSpPr/>
          <p:nvPr/>
        </p:nvGrpSpPr>
        <p:grpSpPr>
          <a:xfrm>
            <a:off x="10673543" y="1833581"/>
            <a:ext cx="587691" cy="369332"/>
            <a:chOff x="5949102" y="2381302"/>
            <a:chExt cx="791719" cy="497553"/>
          </a:xfrm>
        </p:grpSpPr>
        <p:sp>
          <p:nvSpPr>
            <p:cNvPr id="33" name="Овал 32"/>
            <p:cNvSpPr/>
            <p:nvPr/>
          </p:nvSpPr>
          <p:spPr>
            <a:xfrm>
              <a:off x="5949102" y="2571335"/>
              <a:ext cx="191193" cy="1911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6055822" y="2381302"/>
              <a:ext cx="684999" cy="497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/>
                <a:t>все</a:t>
              </a:r>
              <a:endParaRPr lang="ru-RU" dirty="0"/>
            </a:p>
          </p:txBody>
        </p:sp>
      </p:grpSp>
      <p:sp>
        <p:nvSpPr>
          <p:cNvPr id="4" name="Овал 3"/>
          <p:cNvSpPr/>
          <p:nvPr/>
        </p:nvSpPr>
        <p:spPr>
          <a:xfrm>
            <a:off x="4854223" y="2048598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0984"/>
              </p:ext>
            </p:extLst>
          </p:nvPr>
        </p:nvGraphicFramePr>
        <p:xfrm>
          <a:off x="3770743" y="2447305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7826880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274371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633983"/>
                    </a:ext>
                  </a:extLst>
                </a:gridCol>
                <a:gridCol w="806549">
                  <a:extLst>
                    <a:ext uri="{9D8B030D-6E8A-4147-A177-3AD203B41FA5}">
                      <a16:colId xmlns:a16="http://schemas.microsoft.com/office/drawing/2014/main" val="2872669424"/>
                    </a:ext>
                  </a:extLst>
                </a:gridCol>
                <a:gridCol w="999673">
                  <a:extLst>
                    <a:ext uri="{9D8B030D-6E8A-4147-A177-3AD203B41FA5}">
                      <a16:colId xmlns:a16="http://schemas.microsoft.com/office/drawing/2014/main" val="184853522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962887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961683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9184966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0769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заголовок задачи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 задачи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срок исполнения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дата выполнения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задачи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время на выполнение задачи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исполнитель задачи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статус задачи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характер задачи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12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1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60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745386"/>
                  </a:ext>
                </a:extLst>
              </a:tr>
            </a:tbl>
          </a:graphicData>
        </a:graphic>
      </p:graphicFrame>
      <p:sp>
        <p:nvSpPr>
          <p:cNvPr id="42" name="Скругленный прямоугольник 41"/>
          <p:cNvSpPr/>
          <p:nvPr/>
        </p:nvSpPr>
        <p:spPr>
          <a:xfrm>
            <a:off x="496798" y="1858901"/>
            <a:ext cx="2887300" cy="515326"/>
          </a:xfrm>
          <a:prstGeom prst="roundRect">
            <a:avLst>
              <a:gd name="adj" fmla="val 2769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нельзя назначить задачу на удаленного ранее исполнителя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3892534" y="5150505"/>
            <a:ext cx="1946291" cy="317534"/>
          </a:xfrm>
          <a:prstGeom prst="rect">
            <a:avLst/>
          </a:prstGeom>
          <a:solidFill>
            <a:srgbClr val="F02A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задачу</a:t>
            </a:r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5993451" y="5152796"/>
            <a:ext cx="2455224" cy="317534"/>
          </a:xfrm>
          <a:prstGeom prst="rect">
            <a:avLst/>
          </a:prstGeom>
          <a:solidFill>
            <a:srgbClr val="F02A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Редактировать задачу</a:t>
            </a:r>
            <a:endParaRPr lang="ru-RU" dirty="0"/>
          </a:p>
        </p:txBody>
      </p:sp>
      <p:sp>
        <p:nvSpPr>
          <p:cNvPr id="8" name="Равнобедренный треугольник 7"/>
          <p:cNvSpPr/>
          <p:nvPr/>
        </p:nvSpPr>
        <p:spPr>
          <a:xfrm rot="10800000">
            <a:off x="11375555" y="1382288"/>
            <a:ext cx="327242" cy="1651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5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2439" y="173933"/>
            <a:ext cx="9895545" cy="690591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ru-RU" dirty="0" smtClean="0"/>
              <a:t>Окно </a:t>
            </a:r>
            <a:r>
              <a:rPr lang="ru-RU" dirty="0" smtClean="0"/>
              <a:t>менеджера – управление оплатой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682536" y="1113906"/>
            <a:ext cx="8304415" cy="5120639"/>
          </a:xfrm>
          <a:prstGeom prst="rect">
            <a:avLst/>
          </a:prstGeom>
          <a:solidFill>
            <a:srgbClr val="D7E7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3682537" y="5714999"/>
            <a:ext cx="8304415" cy="534091"/>
          </a:xfrm>
          <a:prstGeom prst="rect">
            <a:avLst/>
          </a:prstGeom>
          <a:solidFill>
            <a:srgbClr val="4DB2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682538" y="1113906"/>
            <a:ext cx="8304415" cy="673330"/>
          </a:xfrm>
          <a:prstGeom prst="rect">
            <a:avLst/>
          </a:prstGeom>
          <a:solidFill>
            <a:srgbClr val="4DB2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9301942" y="1259976"/>
            <a:ext cx="2443942" cy="340240"/>
          </a:xfrm>
          <a:prstGeom prst="rect">
            <a:avLst/>
          </a:prstGeom>
          <a:solidFill>
            <a:srgbClr val="D7E7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43738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2375" y="1140905"/>
            <a:ext cx="2843992" cy="646331"/>
          </a:xfrm>
          <a:prstGeom prst="rect">
            <a:avLst/>
          </a:prstGeom>
          <a:solidFill>
            <a:srgbClr val="4DB2D8"/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243738"/>
                </a:solidFill>
              </a:rPr>
              <a:t>Управление коэффициентами</a:t>
            </a:r>
            <a:endParaRPr lang="ru-RU" dirty="0">
              <a:solidFill>
                <a:srgbClr val="243738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6998" y="1259976"/>
            <a:ext cx="213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Выбор исполнителя</a:t>
            </a:r>
            <a:endParaRPr lang="ru-RU" dirty="0" smtClean="0">
              <a:solidFill>
                <a:srgbClr val="00206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0498975" y="5827839"/>
            <a:ext cx="1246909" cy="317534"/>
          </a:xfrm>
          <a:prstGeom prst="rect">
            <a:avLst/>
          </a:prstGeom>
          <a:solidFill>
            <a:srgbClr val="F02A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6451171" y="5808435"/>
            <a:ext cx="239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002060"/>
                </a:solidFill>
              </a:rPr>
              <a:t>Время до блокировки: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67490" y="580843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1 минута</a:t>
            </a:r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043" y="1152817"/>
            <a:ext cx="586332" cy="591987"/>
          </a:xfrm>
          <a:prstGeom prst="rect">
            <a:avLst/>
          </a:prstGeom>
        </p:spPr>
      </p:pic>
      <p:sp>
        <p:nvSpPr>
          <p:cNvPr id="42" name="Скругленный прямоугольник 41"/>
          <p:cNvSpPr/>
          <p:nvPr/>
        </p:nvSpPr>
        <p:spPr>
          <a:xfrm>
            <a:off x="496798" y="1858901"/>
            <a:ext cx="2887300" cy="515326"/>
          </a:xfrm>
          <a:prstGeom prst="roundRect">
            <a:avLst>
              <a:gd name="adj" fmla="val 2769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нельзя назначить задачу на удаленного ранее исполнителя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3995946" y="5222923"/>
            <a:ext cx="4567029" cy="317534"/>
          </a:xfrm>
          <a:prstGeom prst="rect">
            <a:avLst/>
          </a:prstGeom>
          <a:solidFill>
            <a:srgbClr val="F02A5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Редактировать коэффициентами</a:t>
            </a:r>
            <a:endParaRPr lang="ru-RU" dirty="0"/>
          </a:p>
        </p:txBody>
      </p:sp>
      <p:sp>
        <p:nvSpPr>
          <p:cNvPr id="8" name="Равнобедренный треугольник 7"/>
          <p:cNvSpPr/>
          <p:nvPr/>
        </p:nvSpPr>
        <p:spPr>
          <a:xfrm rot="10800000">
            <a:off x="11375555" y="1382288"/>
            <a:ext cx="327242" cy="1651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4943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461</Words>
  <Application>Microsoft Office PowerPoint</Application>
  <PresentationFormat>Широкоэкранный</PresentationFormat>
  <Paragraphs>113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inherit</vt:lpstr>
      <vt:lpstr>Noto Serif</vt:lpstr>
      <vt:lpstr>Тема Office</vt:lpstr>
      <vt:lpstr>Wireframe системы начисления оплаты труда</vt:lpstr>
      <vt:lpstr>Понятие wireframe</vt:lpstr>
      <vt:lpstr>Оттенки серого – для «освобождения» сознания от дизайна и фокуса на функционале</vt:lpstr>
      <vt:lpstr>Планирование времени реализации</vt:lpstr>
      <vt:lpstr>Стартовое окно – авторизация  пользователя</vt:lpstr>
      <vt:lpstr>Окно исполнителя</vt:lpstr>
      <vt:lpstr>Окно менеджера – управление задачами</vt:lpstr>
      <vt:lpstr>Окно менеджера – управление оплатой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 системы начисления оплаты труда</dc:title>
  <dc:creator>Ищук</dc:creator>
  <cp:lastModifiedBy>Ищук</cp:lastModifiedBy>
  <cp:revision>21</cp:revision>
  <dcterms:created xsi:type="dcterms:W3CDTF">2021-12-23T06:27:43Z</dcterms:created>
  <dcterms:modified xsi:type="dcterms:W3CDTF">2021-12-24T07:20:41Z</dcterms:modified>
</cp:coreProperties>
</file>