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79" r:id="rId8"/>
    <p:sldId id="281" r:id="rId9"/>
    <p:sldId id="283" r:id="rId10"/>
    <p:sldId id="273" r:id="rId11"/>
    <p:sldId id="274" r:id="rId12"/>
    <p:sldId id="275" r:id="rId13"/>
    <p:sldId id="276" r:id="rId14"/>
    <p:sldId id="269" r:id="rId15"/>
    <p:sldId id="28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0"/>
  </p:normalViewPr>
  <p:slideViewPr>
    <p:cSldViewPr showGuides="1">
      <p:cViewPr varScale="1">
        <p:scale>
          <a:sx n="121" d="100"/>
          <a:sy n="121" d="100"/>
        </p:scale>
        <p:origin x="200" y="28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146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nl-NL"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nl-NL" sz="1200"/>
            </a:lvl1pPr>
          </a:lstStyle>
          <a:p>
            <a:fld id="{7EC9D237-432C-4374-BBDE-A71ED3ADDAFC}" type="datetime1">
              <a:rPr lang="nl-NL" smtClean="0"/>
              <a:t>29-11-18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nl-NL"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nl-NL" sz="1200"/>
            </a:lvl1pPr>
          </a:lstStyle>
          <a:p>
            <a:fld id="{04360E59-1627-4404-ACC5-51C744AB0F27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nl-NL" sz="1200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nl-NL" sz="1200">
                <a:solidFill>
                  <a:schemeClr val="tx1"/>
                </a:solidFill>
              </a:defRPr>
            </a:lvl1pPr>
          </a:lstStyle>
          <a:p>
            <a:fld id="{8DC603BE-A6AA-4092-8D93-652BAF00F9C1}" type="datetime1">
              <a:rPr lang="nl-NL" smtClean="0"/>
              <a:pPr/>
              <a:t>29-11-18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opmerkinge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nl-NL" sz="1200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nl-NL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cxnSp>
        <p:nvCxnSpPr>
          <p:cNvPr id="15" name="Rechte verbindingslijn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nl-NL" sz="5400"/>
            </a:lvl1pPr>
          </a:lstStyle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nl-NL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nl-NL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hier om de hoofdondertitelstijl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nl-NL"/>
              <a:pPr/>
              <a:t>29-11-18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nl-NL"/>
            </a:lvl5pPr>
            <a:lvl6pPr latinLnBrk="0">
              <a:defRPr lang="nl-NL"/>
            </a:lvl6pPr>
            <a:lvl7pPr latinLnBrk="0">
              <a:defRPr lang="nl-NL"/>
            </a:lvl7pPr>
            <a:lvl8pPr latinLnBrk="0">
              <a:defRPr lang="nl-NL"/>
            </a:lvl8pPr>
            <a:lvl9pPr latinLnBrk="0">
              <a:defRPr lang="nl-NL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nl-NL"/>
            </a:lvl5pPr>
            <a:lvl6pPr latinLnBrk="0">
              <a:defRPr lang="nl-NL"/>
            </a:lvl6pPr>
            <a:lvl7pPr latinLnBrk="0">
              <a:defRPr lang="nl-NL"/>
            </a:lvl7pPr>
            <a:lvl8pPr latinLnBrk="0">
              <a:defRPr lang="nl-NL"/>
            </a:lvl8pPr>
            <a:lvl9pPr latinLnBrk="0">
              <a:defRPr lang="nl-NL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cxnSp>
        <p:nvCxnSpPr>
          <p:cNvPr id="22" name="Rechte verbindingslijn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cxnSp>
        <p:nvCxnSpPr>
          <p:cNvPr id="23" name="Rechte verbindingslijn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cxnSp>
        <p:nvCxnSpPr>
          <p:cNvPr id="33" name="Rechte verbindingslijn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nl-NL"/>
              <a:pPr/>
              <a:t>29-11-18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nl-NL" sz="5400" b="0" cap="none" baseline="0"/>
            </a:lvl1pPr>
          </a:lstStyle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nl-NL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nl-N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nl-N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nl-N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nl-N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nl-N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nl-N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nl-N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hier om hoofdtekststijlen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soort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nl-NL" sz="2800"/>
            </a:lvl1pPr>
            <a:lvl2pPr latinLnBrk="0">
              <a:defRPr lang="nl-NL" sz="2400"/>
            </a:lvl2pPr>
            <a:lvl3pPr latinLnBrk="0">
              <a:defRPr lang="nl-NL" sz="2000"/>
            </a:lvl3pPr>
            <a:lvl4pPr latinLnBrk="0">
              <a:defRPr lang="nl-NL" sz="1800"/>
            </a:lvl4pPr>
            <a:lvl5pPr latinLnBrk="0">
              <a:defRPr lang="nl-NL" sz="1800"/>
            </a:lvl5pPr>
            <a:lvl6pPr latinLnBrk="0">
              <a:defRPr lang="nl-NL" sz="1800"/>
            </a:lvl6pPr>
            <a:lvl7pPr latinLnBrk="0">
              <a:defRPr lang="nl-NL" sz="1800"/>
            </a:lvl7pPr>
            <a:lvl8pPr latinLnBrk="0">
              <a:defRPr lang="nl-NL" sz="1800"/>
            </a:lvl8pPr>
            <a:lvl9pPr latinLnBrk="0">
              <a:defRPr lang="nl-NL" sz="1800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nl-NL" sz="2800"/>
            </a:lvl1pPr>
            <a:lvl2pPr latinLnBrk="0">
              <a:defRPr lang="nl-NL" sz="2400"/>
            </a:lvl2pPr>
            <a:lvl3pPr latinLnBrk="0">
              <a:defRPr lang="nl-NL" sz="2000"/>
            </a:lvl3pPr>
            <a:lvl4pPr latinLnBrk="0">
              <a:defRPr lang="nl-NL" sz="1800"/>
            </a:lvl4pPr>
            <a:lvl5pPr latinLnBrk="0">
              <a:defRPr lang="nl-NL" sz="1800"/>
            </a:lvl5pPr>
            <a:lvl6pPr latinLnBrk="0">
              <a:defRPr lang="nl-NL" sz="1800" baseline="0"/>
            </a:lvl6pPr>
            <a:lvl7pPr latinLnBrk="0">
              <a:defRPr lang="nl-NL" sz="1800" baseline="0"/>
            </a:lvl7pPr>
            <a:lvl8pPr latinLnBrk="0">
              <a:defRPr lang="nl-NL" sz="1800" baseline="0"/>
            </a:lvl8pPr>
            <a:lvl9pPr latinLnBrk="0">
              <a:defRPr lang="nl-NL" sz="1800" baseline="0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nl-NL"/>
            </a:lvl1pPr>
          </a:lstStyle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nl-NL" sz="2400" b="0" cap="all" baseline="0"/>
            </a:lvl1pPr>
            <a:lvl2pPr marL="457200" indent="0" latinLnBrk="0">
              <a:buNone/>
              <a:defRPr lang="nl-NL" sz="2000" b="1"/>
            </a:lvl2pPr>
            <a:lvl3pPr marL="914400" indent="0" latinLnBrk="0">
              <a:buNone/>
              <a:defRPr lang="nl-NL" sz="1800" b="1"/>
            </a:lvl3pPr>
            <a:lvl4pPr marL="1371600" indent="0" latinLnBrk="0">
              <a:buNone/>
              <a:defRPr lang="nl-NL" sz="1600" b="1"/>
            </a:lvl4pPr>
            <a:lvl5pPr marL="1828800" indent="0" latinLnBrk="0">
              <a:buNone/>
              <a:defRPr lang="nl-NL" sz="1600" b="1"/>
            </a:lvl5pPr>
            <a:lvl6pPr marL="2286000" indent="0" latinLnBrk="0">
              <a:buNone/>
              <a:defRPr lang="nl-NL" sz="1600" b="1"/>
            </a:lvl6pPr>
            <a:lvl7pPr marL="2743200" indent="0" latinLnBrk="0">
              <a:buNone/>
              <a:defRPr lang="nl-NL" sz="1600" b="1"/>
            </a:lvl7pPr>
            <a:lvl8pPr marL="3200400" indent="0" latinLnBrk="0">
              <a:buNone/>
              <a:defRPr lang="nl-NL" sz="1600" b="1"/>
            </a:lvl8pPr>
            <a:lvl9pPr marL="3657600" indent="0" latinLnBrk="0">
              <a:buNone/>
              <a:defRPr lang="nl-NL" sz="1600" b="1"/>
            </a:lvl9pPr>
          </a:lstStyle>
          <a:p>
            <a:pPr lvl="0"/>
            <a:r>
              <a:rPr lang="nl-NL" dirty="0"/>
              <a:t>Klik hier om hoofdtekststijlen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nl-NL" sz="2400"/>
            </a:lvl1pPr>
            <a:lvl2pPr latinLnBrk="0">
              <a:defRPr lang="nl-NL" sz="2000"/>
            </a:lvl2pPr>
            <a:lvl3pPr latinLnBrk="0">
              <a:defRPr lang="nl-NL" sz="1800"/>
            </a:lvl3pPr>
            <a:lvl4pPr latinLnBrk="0">
              <a:defRPr lang="nl-NL" sz="1600"/>
            </a:lvl4pPr>
            <a:lvl5pPr latinLnBrk="0">
              <a:defRPr lang="nl-NL" sz="1600"/>
            </a:lvl5pPr>
            <a:lvl6pPr latinLnBrk="0">
              <a:defRPr lang="nl-NL" sz="1600"/>
            </a:lvl6pPr>
            <a:lvl7pPr latinLnBrk="0">
              <a:defRPr lang="nl-NL" sz="1600"/>
            </a:lvl7pPr>
            <a:lvl8pPr latinLnBrk="0">
              <a:defRPr lang="nl-NL" sz="1600" baseline="0"/>
            </a:lvl8pPr>
            <a:lvl9pPr latinLnBrk="0">
              <a:defRPr lang="nl-NL" sz="1600" baseline="0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nl-NL" sz="2400" b="0" cap="all" baseline="0"/>
            </a:lvl1pPr>
            <a:lvl2pPr marL="457200" indent="0" latinLnBrk="0">
              <a:buNone/>
              <a:defRPr lang="nl-NL" sz="2000" b="1"/>
            </a:lvl2pPr>
            <a:lvl3pPr marL="914400" indent="0" latinLnBrk="0">
              <a:buNone/>
              <a:defRPr lang="nl-NL" sz="1800" b="1"/>
            </a:lvl3pPr>
            <a:lvl4pPr marL="1371600" indent="0" latinLnBrk="0">
              <a:buNone/>
              <a:defRPr lang="nl-NL" sz="1600" b="1"/>
            </a:lvl4pPr>
            <a:lvl5pPr marL="1828800" indent="0" latinLnBrk="0">
              <a:buNone/>
              <a:defRPr lang="nl-NL" sz="1600" b="1"/>
            </a:lvl5pPr>
            <a:lvl6pPr marL="2286000" indent="0" latinLnBrk="0">
              <a:buNone/>
              <a:defRPr lang="nl-NL" sz="1600" b="1"/>
            </a:lvl6pPr>
            <a:lvl7pPr marL="2743200" indent="0" latinLnBrk="0">
              <a:buNone/>
              <a:defRPr lang="nl-NL" sz="1600" b="1"/>
            </a:lvl7pPr>
            <a:lvl8pPr marL="3200400" indent="0" latinLnBrk="0">
              <a:buNone/>
              <a:defRPr lang="nl-NL" sz="1600" b="1"/>
            </a:lvl8pPr>
            <a:lvl9pPr marL="3657600" indent="0" latinLnBrk="0">
              <a:buNone/>
              <a:defRPr lang="nl-NL" sz="1600" b="1"/>
            </a:lvl9pPr>
          </a:lstStyle>
          <a:p>
            <a:pPr lvl="0"/>
            <a:r>
              <a:rPr lang="nl-NL" dirty="0"/>
              <a:t>Klik hier om hoofdtekststijlen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nl-NL" sz="2400"/>
            </a:lvl1pPr>
            <a:lvl2pPr latinLnBrk="0">
              <a:defRPr lang="nl-NL" sz="2000"/>
            </a:lvl2pPr>
            <a:lvl3pPr latinLnBrk="0">
              <a:defRPr lang="nl-NL" sz="1800"/>
            </a:lvl3pPr>
            <a:lvl4pPr latinLnBrk="0">
              <a:defRPr lang="nl-NL" sz="1600"/>
            </a:lvl4pPr>
            <a:lvl5pPr latinLnBrk="0">
              <a:defRPr lang="nl-NL" sz="1600"/>
            </a:lvl5pPr>
            <a:lvl6pPr latinLnBrk="0">
              <a:defRPr lang="nl-NL" sz="1600"/>
            </a:lvl6pPr>
            <a:lvl7pPr latinLnBrk="0">
              <a:defRPr lang="nl-NL" sz="1600"/>
            </a:lvl7pPr>
            <a:lvl8pPr latinLnBrk="0">
              <a:defRPr lang="nl-NL" sz="1600"/>
            </a:lvl8pPr>
            <a:lvl9pPr latinLnBrk="0">
              <a:defRPr lang="nl-NL" sz="1600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nl-NL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cxnSp>
        <p:nvCxnSpPr>
          <p:cNvPr id="10" name="Rechte verbindingslijn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nl-NL"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nl-NL" sz="2800"/>
            </a:lvl1pPr>
            <a:lvl2pPr latinLnBrk="0">
              <a:defRPr lang="nl-NL" sz="2400"/>
            </a:lvl2pPr>
            <a:lvl3pPr latinLnBrk="0">
              <a:defRPr lang="nl-NL" sz="2000"/>
            </a:lvl3pPr>
            <a:lvl4pPr latinLnBrk="0">
              <a:defRPr lang="nl-NL" sz="1800"/>
            </a:lvl4pPr>
            <a:lvl5pPr latinLnBrk="0">
              <a:defRPr lang="nl-NL" sz="1800"/>
            </a:lvl5pPr>
            <a:lvl6pPr latinLnBrk="0">
              <a:defRPr lang="nl-NL" sz="1800"/>
            </a:lvl6pPr>
            <a:lvl7pPr latinLnBrk="0">
              <a:defRPr lang="nl-NL" sz="1800"/>
            </a:lvl7pPr>
            <a:lvl8pPr latinLnBrk="0">
              <a:defRPr lang="nl-NL" sz="1800" baseline="0"/>
            </a:lvl8pPr>
            <a:lvl9pPr latinLnBrk="0">
              <a:defRPr lang="nl-NL" sz="1800" baseline="0"/>
            </a:lvl9pPr>
          </a:lstStyle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nl-NL" sz="20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nl-NL" sz="1200"/>
            </a:lvl2pPr>
            <a:lvl3pPr marL="914400" indent="0" latinLnBrk="0">
              <a:buNone/>
              <a:defRPr lang="nl-NL" sz="1000"/>
            </a:lvl3pPr>
            <a:lvl4pPr marL="1371600" indent="0" latinLnBrk="0">
              <a:buNone/>
              <a:defRPr lang="nl-NL" sz="900"/>
            </a:lvl4pPr>
            <a:lvl5pPr marL="1828800" indent="0" latinLnBrk="0">
              <a:buNone/>
              <a:defRPr lang="nl-NL" sz="900"/>
            </a:lvl5pPr>
            <a:lvl6pPr marL="2286000" indent="0" latinLnBrk="0">
              <a:buNone/>
              <a:defRPr lang="nl-NL" sz="900"/>
            </a:lvl6pPr>
            <a:lvl7pPr marL="2743200" indent="0" latinLnBrk="0">
              <a:buNone/>
              <a:defRPr lang="nl-NL" sz="900"/>
            </a:lvl7pPr>
            <a:lvl8pPr marL="3200400" indent="0" latinLnBrk="0">
              <a:buNone/>
              <a:defRPr lang="nl-NL" sz="900"/>
            </a:lvl8pPr>
            <a:lvl9pPr marL="3657600" indent="0" latinLnBrk="0">
              <a:buNone/>
              <a:defRPr lang="nl-NL" sz="900"/>
            </a:lvl9pPr>
          </a:lstStyle>
          <a:p>
            <a:pPr lvl="0"/>
            <a:r>
              <a:rPr lang="nl-NL" dirty="0"/>
              <a:t>Klik hier om hoofdtekststijlen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nl-NL"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nl-NL" sz="2800"/>
            </a:lvl1pPr>
            <a:lvl2pPr marL="457200" indent="0" latinLnBrk="0">
              <a:buNone/>
              <a:defRPr lang="nl-NL" sz="2800"/>
            </a:lvl2pPr>
            <a:lvl3pPr marL="914400" indent="0" latinLnBrk="0">
              <a:buNone/>
              <a:defRPr lang="nl-NL" sz="2400"/>
            </a:lvl3pPr>
            <a:lvl4pPr marL="1371600" indent="0" latinLnBrk="0">
              <a:buNone/>
              <a:defRPr lang="nl-NL" sz="2000"/>
            </a:lvl4pPr>
            <a:lvl5pPr marL="1828800" indent="0" latinLnBrk="0">
              <a:buNone/>
              <a:defRPr lang="nl-NL" sz="2000"/>
            </a:lvl5pPr>
            <a:lvl6pPr marL="2286000" indent="0" latinLnBrk="0">
              <a:buNone/>
              <a:defRPr lang="nl-NL" sz="2000"/>
            </a:lvl6pPr>
            <a:lvl7pPr marL="2743200" indent="0" latinLnBrk="0">
              <a:buNone/>
              <a:defRPr lang="nl-NL" sz="2000"/>
            </a:lvl7pPr>
            <a:lvl8pPr marL="3200400" indent="0" latinLnBrk="0">
              <a:buNone/>
              <a:defRPr lang="nl-NL" sz="2000"/>
            </a:lvl8pPr>
            <a:lvl9pPr marL="3657600" indent="0" latinLnBrk="0">
              <a:buNone/>
              <a:defRPr lang="nl-NL"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nl-NL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nl-NL" sz="1200"/>
            </a:lvl2pPr>
            <a:lvl3pPr marL="914400" indent="0" latinLnBrk="0">
              <a:buNone/>
              <a:defRPr lang="nl-NL" sz="1000"/>
            </a:lvl3pPr>
            <a:lvl4pPr marL="1371600" indent="0" latinLnBrk="0">
              <a:buNone/>
              <a:defRPr lang="nl-NL" sz="900"/>
            </a:lvl4pPr>
            <a:lvl5pPr marL="1828800" indent="0" latinLnBrk="0">
              <a:buNone/>
              <a:defRPr lang="nl-NL" sz="900"/>
            </a:lvl5pPr>
            <a:lvl6pPr marL="2286000" indent="0" latinLnBrk="0">
              <a:buNone/>
              <a:defRPr lang="nl-NL" sz="900"/>
            </a:lvl6pPr>
            <a:lvl7pPr marL="2743200" indent="0" latinLnBrk="0">
              <a:buNone/>
              <a:defRPr lang="nl-NL" sz="900"/>
            </a:lvl7pPr>
            <a:lvl8pPr marL="3200400" indent="0" latinLnBrk="0">
              <a:buNone/>
              <a:defRPr lang="nl-NL" sz="900"/>
            </a:lvl8pPr>
            <a:lvl9pPr marL="3657600" indent="0" latinLnBrk="0">
              <a:buNone/>
              <a:defRPr lang="nl-NL" sz="900"/>
            </a:lvl9pPr>
          </a:lstStyle>
          <a:p>
            <a:pPr lvl="0"/>
            <a:r>
              <a:rPr lang="nl-NL" dirty="0"/>
              <a:t>Klik hier om hoofdtekststijlen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nl-NL"/>
              <a:t>29-11-18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nl-NL" smtClean="0"/>
              <a:t>‹N°›</a:t>
            </a:fld>
            <a:endParaRPr lang="nl-NL" dirty="0"/>
          </a:p>
        </p:txBody>
      </p:sp>
      <p:cxnSp>
        <p:nvCxnSpPr>
          <p:cNvPr id="10" name="Rechte verbindingslijn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cxnSp>
        <p:nvCxnSpPr>
          <p:cNvPr id="16" name="Rechte verbindingslijn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hier om de hoofdtitelstijl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hier om hoofdtekststijlen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nl-NL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A99A996-5F84-4200-AD5B-BC45B27A4A53}" type="datetime1">
              <a:rPr lang="nl-NL" smtClean="0"/>
              <a:pPr/>
              <a:t>29-11-18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nl-NL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nl-NL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nl-NL" smtClean="0"/>
              <a:pPr/>
              <a:t>‹N°›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nl-N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nl-N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nl-N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nl-NL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Modèle</a:t>
            </a:r>
            <a:r>
              <a:rPr lang="nl-NL" dirty="0"/>
              <a:t> à </a:t>
            </a:r>
            <a:r>
              <a:rPr lang="nl-NL" dirty="0" err="1"/>
              <a:t>volatilité</a:t>
            </a:r>
            <a:r>
              <a:rPr lang="nl-NL" dirty="0"/>
              <a:t> </a:t>
            </a:r>
            <a:r>
              <a:rPr lang="nl-NL" dirty="0" err="1"/>
              <a:t>locale</a:t>
            </a:r>
            <a:r>
              <a:rPr lang="nl-NL" dirty="0"/>
              <a:t>: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Diffusion</a:t>
            </a:r>
            <a:r>
              <a:rPr lang="nl-NL" dirty="0"/>
              <a:t> de </a:t>
            </a:r>
            <a:r>
              <a:rPr lang="nl-NL" dirty="0" err="1"/>
              <a:t>Dupire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7A098-171C-EC4E-A7C7-65937E9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initialisation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E228978-BD01-134E-95DA-824EDEA5E8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11367"/>
            <a:ext cx="3199635" cy="1132034"/>
          </a:xfr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F05EA45-9DCB-D645-B360-058CDD383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981200"/>
            <a:ext cx="6409020" cy="3657600"/>
          </a:xfrm>
        </p:spPr>
      </p:pic>
    </p:spTree>
    <p:extLst>
      <p:ext uri="{BB962C8B-B14F-4D97-AF65-F5344CB8AC3E}">
        <p14:creationId xmlns:p14="http://schemas.microsoft.com/office/powerpoint/2010/main" val="5983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Bruitage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graphicFrame>
        <p:nvGraphicFramePr>
          <p:cNvPr id="11" name="Tijdelijke aanduiding voor inhoud 10" descr="Voorbeeldtabel met 3 kolommen, 4 rijen" title="Tabel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6788800"/>
              </p:ext>
            </p:extLst>
          </p:nvPr>
        </p:nvGraphicFramePr>
        <p:xfrm>
          <a:off x="1670050" y="1600200"/>
          <a:ext cx="4424362" cy="382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91">
                  <a:extLst>
                    <a:ext uri="{9D8B030D-6E8A-4147-A177-3AD203B41FA5}">
                      <a16:colId xmlns:a16="http://schemas.microsoft.com/office/drawing/2014/main" val="3387076784"/>
                    </a:ext>
                  </a:extLst>
                </a:gridCol>
                <a:gridCol w="137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err="1"/>
                        <a:t>σ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L</a:t>
                      </a:r>
                      <a:r>
                        <a:rPr lang="nl-NL" baseline="30000" dirty="0"/>
                        <a:t>2</a:t>
                      </a:r>
                      <a:r>
                        <a:rPr lang="nl-NL" baseline="0" dirty="0"/>
                        <a:t> norm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β</a:t>
                      </a:r>
                      <a:r>
                        <a:rPr lang="nl-NL" sz="2000" baseline="-25000" dirty="0"/>
                        <a:t>1</a:t>
                      </a:r>
                      <a:endParaRPr lang="nl-N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β</a:t>
                      </a:r>
                      <a:r>
                        <a:rPr lang="nl-NL" sz="2000" baseline="-25000" dirty="0"/>
                        <a:t>2</a:t>
                      </a:r>
                      <a:endParaRPr lang="nl-N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nl-NL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0.980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nl-NL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17.140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nl-NL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16.305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0.980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8BFAB0F-B40B-9E43-BC6C-603E3617A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77" y="2286000"/>
            <a:ext cx="3926597" cy="990600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86466E-D4FE-4D44-AFBA-0CF6B5AA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5" y="3359315"/>
            <a:ext cx="3926597" cy="10080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8B496FA-F7A2-BB43-BBE4-C2AA606F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85" y="4450052"/>
            <a:ext cx="3926597" cy="10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F255A-A08A-014E-A44B-2ED5E75F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D4319C-2D72-994F-8D47-9F1337651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2028697"/>
            <a:ext cx="9782175" cy="3715005"/>
          </a:xfrm>
        </p:spPr>
      </p:pic>
    </p:spTree>
    <p:extLst>
      <p:ext uri="{BB962C8B-B14F-4D97-AF65-F5344CB8AC3E}">
        <p14:creationId xmlns:p14="http://schemas.microsoft.com/office/powerpoint/2010/main" val="601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717E-63E1-3243-A401-3D83C8DB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L’estimation de la diffusion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B173739-A6B2-BE44-8A34-02564E9C3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31" y="1600200"/>
            <a:ext cx="6315153" cy="1981200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57111EB-1CC8-6E48-8FF8-C321CB6ED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09" y="3735060"/>
            <a:ext cx="5784165" cy="2647681"/>
          </a:xfrm>
        </p:spPr>
      </p:pic>
    </p:spTree>
    <p:extLst>
      <p:ext uri="{BB962C8B-B14F-4D97-AF65-F5344CB8AC3E}">
        <p14:creationId xmlns:p14="http://schemas.microsoft.com/office/powerpoint/2010/main" val="12829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E745B7-19FA-6649-AFFE-6E05A7F1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2" y="2032000"/>
            <a:ext cx="9499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8FFC5-5F5A-CB42-96A1-42950335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surface reconstruite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1567F54-4B0E-0646-87D5-3593301D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68" y="1600200"/>
            <a:ext cx="6337139" cy="4572000"/>
          </a:xfrm>
        </p:spPr>
      </p:pic>
    </p:spTree>
    <p:extLst>
      <p:ext uri="{BB962C8B-B14F-4D97-AF65-F5344CB8AC3E}">
        <p14:creationId xmlns:p14="http://schemas.microsoft.com/office/powerpoint/2010/main" val="34388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51079-257B-8847-A365-4AA6FFED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91DD92-623C-4D41-93BE-4EFA07BE3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609600"/>
            <a:ext cx="10463668" cy="56388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FCFA5B-5D1B-DD46-8434-28A4CDA18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0" y="4114800"/>
            <a:ext cx="4483100" cy="15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C33C916-232A-F344-9D93-40C151E7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0" b="12221"/>
          <a:stretch/>
        </p:blipFill>
        <p:spPr>
          <a:xfrm>
            <a:off x="5408612" y="1876425"/>
            <a:ext cx="4851974" cy="4724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24B448A-38F1-D54C-83A5-B879FE037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04800"/>
            <a:ext cx="5665781" cy="160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10E1D9-0DBB-964B-AAC9-9A08608B9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24" y="2819400"/>
            <a:ext cx="4478052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1C417-2345-AD43-B9CB-E56778F3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observées sur la surface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8A9E649-FB4C-DC45-8A48-7926668D0C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58" y="1600200"/>
            <a:ext cx="3692071" cy="4572000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7E0CE2F-1A5B-7E4F-9488-6515D2EFD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60" y="1600200"/>
            <a:ext cx="3679242" cy="4572000"/>
          </a:xfrm>
        </p:spPr>
      </p:pic>
    </p:spTree>
    <p:extLst>
      <p:ext uri="{BB962C8B-B14F-4D97-AF65-F5344CB8AC3E}">
        <p14:creationId xmlns:p14="http://schemas.microsoft.com/office/powerpoint/2010/main" val="9337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D2E47-E5EB-464D-ABFC-CB2A43C5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L’optimisation</a:t>
            </a:r>
          </a:p>
        </p:txBody>
      </p:sp>
      <p:pic>
        <p:nvPicPr>
          <p:cNvPr id="7" name="videoAspeedup.mov">
            <a:hlinkClick r:id="" action="ppaction://media"/>
            <a:extLst>
              <a:ext uri="{FF2B5EF4-FFF2-40B4-BE49-F238E27FC236}">
                <a16:creationId xmlns:a16="http://schemas.microsoft.com/office/drawing/2014/main" id="{EFE2BA5E-21A8-BA48-9A7E-AD1E840351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6778" y="1617933"/>
            <a:ext cx="9416115" cy="5232184"/>
          </a:xfrm>
        </p:spPr>
      </p:pic>
    </p:spTree>
    <p:extLst>
      <p:ext uri="{BB962C8B-B14F-4D97-AF65-F5344CB8AC3E}">
        <p14:creationId xmlns:p14="http://schemas.microsoft.com/office/powerpoint/2010/main" val="11395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4E4FF-2AFE-F749-B578-C8C726F1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Graphe de la convergence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1D4C75-B401-E64A-8DA0-552197B38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36" y="1860550"/>
            <a:ext cx="6353175" cy="4235450"/>
          </a:xfrm>
        </p:spPr>
      </p:pic>
    </p:spTree>
    <p:extLst>
      <p:ext uri="{BB962C8B-B14F-4D97-AF65-F5344CB8AC3E}">
        <p14:creationId xmlns:p14="http://schemas.microsoft.com/office/powerpoint/2010/main" val="32606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kunde 16x9">
  <a:themeElements>
    <a:clrScheme name="Wiskunde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48</Words>
  <Application>Microsoft Macintosh PowerPoint</Application>
  <PresentationFormat>Personnalisé</PresentationFormat>
  <Paragraphs>26</Paragraphs>
  <Slides>12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Wiskunde 16x9</vt:lpstr>
      <vt:lpstr>Modèle à volatilité locale:</vt:lpstr>
      <vt:lpstr>L’estimation de la diffusion</vt:lpstr>
      <vt:lpstr>Présentation PowerPoint</vt:lpstr>
      <vt:lpstr>La surface reconstruite</vt:lpstr>
      <vt:lpstr>Présentation PowerPoint</vt:lpstr>
      <vt:lpstr>Présentation PowerPoint</vt:lpstr>
      <vt:lpstr>Données observées sur la surface</vt:lpstr>
      <vt:lpstr>L’optimisation</vt:lpstr>
      <vt:lpstr>Graphe de la convergence</vt:lpstr>
      <vt:lpstr>Autre initialisation</vt:lpstr>
      <vt:lpstr>Bruitage des 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à volatilité locale:</dc:title>
  <cp:lastModifiedBy>Re Hoss</cp:lastModifiedBy>
  <cp:revision>27</cp:revision>
  <dcterms:created xsi:type="dcterms:W3CDTF">2013-04-05T20:25:58Z</dcterms:created>
  <dcterms:modified xsi:type="dcterms:W3CDTF">2018-11-30T11:21:42Z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