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5" r:id="rId3"/>
    <p:sldId id="257" r:id="rId4"/>
    <p:sldId id="258" r:id="rId5"/>
    <p:sldId id="274" r:id="rId6"/>
    <p:sldId id="259" r:id="rId7"/>
    <p:sldId id="260" r:id="rId8"/>
    <p:sldId id="261" r:id="rId9"/>
    <p:sldId id="262" r:id="rId10"/>
    <p:sldId id="272"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33BDE-9A7A-42C8-9DE9-ED0DE7B11037}"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192CA-4528-4068-A537-8FF318FE9A6E}" type="slidenum">
              <a:rPr lang="en-US" smtClean="0"/>
              <a:t>‹#›</a:t>
            </a:fld>
            <a:endParaRPr lang="en-US"/>
          </a:p>
        </p:txBody>
      </p:sp>
    </p:spTree>
    <p:extLst>
      <p:ext uri="{BB962C8B-B14F-4D97-AF65-F5344CB8AC3E}">
        <p14:creationId xmlns:p14="http://schemas.microsoft.com/office/powerpoint/2010/main" val="1719036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E192CA-4528-4068-A537-8FF318FE9A6E}" type="slidenum">
              <a:rPr lang="en-US" smtClean="0"/>
              <a:t>1</a:t>
            </a:fld>
            <a:endParaRPr lang="en-US"/>
          </a:p>
        </p:txBody>
      </p:sp>
    </p:spTree>
    <p:extLst>
      <p:ext uri="{BB962C8B-B14F-4D97-AF65-F5344CB8AC3E}">
        <p14:creationId xmlns:p14="http://schemas.microsoft.com/office/powerpoint/2010/main" val="1550438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4426-011B-26BD-1DB5-599B4F9837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62A15B-37CC-7C22-ACC9-5720F56652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53B781-DB30-E383-2C9D-C9EC7EEA450C}"/>
              </a:ext>
            </a:extLst>
          </p:cNvPr>
          <p:cNvSpPr>
            <a:spLocks noGrp="1"/>
          </p:cNvSpPr>
          <p:nvPr>
            <p:ph type="dt" sz="half" idx="10"/>
          </p:nvPr>
        </p:nvSpPr>
        <p:spPr/>
        <p:txBody>
          <a:bodyPr/>
          <a:lstStyle/>
          <a:p>
            <a:fld id="{8F920A4E-7E01-46FC-A094-82204D60527C}" type="datetimeFigureOut">
              <a:rPr lang="en-US" smtClean="0"/>
              <a:t>9/18/2023</a:t>
            </a:fld>
            <a:endParaRPr lang="en-US"/>
          </a:p>
        </p:txBody>
      </p:sp>
      <p:sp>
        <p:nvSpPr>
          <p:cNvPr id="5" name="Footer Placeholder 4">
            <a:extLst>
              <a:ext uri="{FF2B5EF4-FFF2-40B4-BE49-F238E27FC236}">
                <a16:creationId xmlns:a16="http://schemas.microsoft.com/office/drawing/2014/main" id="{6D98CB19-440C-DD2E-95F6-E5D3C61C9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39657-3D8A-BED0-A3A8-B7A792CD5B87}"/>
              </a:ext>
            </a:extLst>
          </p:cNvPr>
          <p:cNvSpPr>
            <a:spLocks noGrp="1"/>
          </p:cNvSpPr>
          <p:nvPr>
            <p:ph type="sldNum" sz="quarter" idx="12"/>
          </p:nvPr>
        </p:nvSpPr>
        <p:spPr/>
        <p:txBody>
          <a:bodyPr/>
          <a:lstStyle/>
          <a:p>
            <a:fld id="{26623A84-B207-47EE-BE21-E700BA19BBB9}" type="slidenum">
              <a:rPr lang="en-US" smtClean="0"/>
              <a:t>‹#›</a:t>
            </a:fld>
            <a:endParaRPr lang="en-US"/>
          </a:p>
        </p:txBody>
      </p:sp>
    </p:spTree>
    <p:extLst>
      <p:ext uri="{BB962C8B-B14F-4D97-AF65-F5344CB8AC3E}">
        <p14:creationId xmlns:p14="http://schemas.microsoft.com/office/powerpoint/2010/main" val="1042937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E4ED-C326-3A76-80EC-1EAAAEDC3A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13397D-992D-7104-6220-D355BB5C38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09405-19EA-E690-B72E-77144E2935F1}"/>
              </a:ext>
            </a:extLst>
          </p:cNvPr>
          <p:cNvSpPr>
            <a:spLocks noGrp="1"/>
          </p:cNvSpPr>
          <p:nvPr>
            <p:ph type="dt" sz="half" idx="10"/>
          </p:nvPr>
        </p:nvSpPr>
        <p:spPr/>
        <p:txBody>
          <a:bodyPr/>
          <a:lstStyle/>
          <a:p>
            <a:fld id="{8F920A4E-7E01-46FC-A094-82204D60527C}" type="datetimeFigureOut">
              <a:rPr lang="en-US" smtClean="0"/>
              <a:t>9/18/2023</a:t>
            </a:fld>
            <a:endParaRPr lang="en-US"/>
          </a:p>
        </p:txBody>
      </p:sp>
      <p:sp>
        <p:nvSpPr>
          <p:cNvPr id="5" name="Footer Placeholder 4">
            <a:extLst>
              <a:ext uri="{FF2B5EF4-FFF2-40B4-BE49-F238E27FC236}">
                <a16:creationId xmlns:a16="http://schemas.microsoft.com/office/drawing/2014/main" id="{1476DCDE-46ED-2C0C-A77E-3D167E9E8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AF89A-FE09-50AA-A317-DC9E23952E8A}"/>
              </a:ext>
            </a:extLst>
          </p:cNvPr>
          <p:cNvSpPr>
            <a:spLocks noGrp="1"/>
          </p:cNvSpPr>
          <p:nvPr>
            <p:ph type="sldNum" sz="quarter" idx="12"/>
          </p:nvPr>
        </p:nvSpPr>
        <p:spPr/>
        <p:txBody>
          <a:bodyPr/>
          <a:lstStyle/>
          <a:p>
            <a:fld id="{26623A84-B207-47EE-BE21-E700BA19BBB9}" type="slidenum">
              <a:rPr lang="en-US" smtClean="0"/>
              <a:t>‹#›</a:t>
            </a:fld>
            <a:endParaRPr lang="en-US"/>
          </a:p>
        </p:txBody>
      </p:sp>
    </p:spTree>
    <p:extLst>
      <p:ext uri="{BB962C8B-B14F-4D97-AF65-F5344CB8AC3E}">
        <p14:creationId xmlns:p14="http://schemas.microsoft.com/office/powerpoint/2010/main" val="152721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B9053-5FB2-E2FC-C5DE-338F7080A5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6BA44E-2474-285A-7416-33DA400715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808B9-B3B9-323F-0F0F-FA07945145E7}"/>
              </a:ext>
            </a:extLst>
          </p:cNvPr>
          <p:cNvSpPr>
            <a:spLocks noGrp="1"/>
          </p:cNvSpPr>
          <p:nvPr>
            <p:ph type="dt" sz="half" idx="10"/>
          </p:nvPr>
        </p:nvSpPr>
        <p:spPr/>
        <p:txBody>
          <a:bodyPr/>
          <a:lstStyle/>
          <a:p>
            <a:fld id="{8F920A4E-7E01-46FC-A094-82204D60527C}" type="datetimeFigureOut">
              <a:rPr lang="en-US" smtClean="0"/>
              <a:t>9/18/2023</a:t>
            </a:fld>
            <a:endParaRPr lang="en-US"/>
          </a:p>
        </p:txBody>
      </p:sp>
      <p:sp>
        <p:nvSpPr>
          <p:cNvPr id="5" name="Footer Placeholder 4">
            <a:extLst>
              <a:ext uri="{FF2B5EF4-FFF2-40B4-BE49-F238E27FC236}">
                <a16:creationId xmlns:a16="http://schemas.microsoft.com/office/drawing/2014/main" id="{D74BC053-7539-E66F-2DB8-CE16764AE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0113F-D8E5-4017-CC97-7E35164F1956}"/>
              </a:ext>
            </a:extLst>
          </p:cNvPr>
          <p:cNvSpPr>
            <a:spLocks noGrp="1"/>
          </p:cNvSpPr>
          <p:nvPr>
            <p:ph type="sldNum" sz="quarter" idx="12"/>
          </p:nvPr>
        </p:nvSpPr>
        <p:spPr/>
        <p:txBody>
          <a:bodyPr/>
          <a:lstStyle/>
          <a:p>
            <a:fld id="{26623A84-B207-47EE-BE21-E700BA19BBB9}" type="slidenum">
              <a:rPr lang="en-US" smtClean="0"/>
              <a:t>‹#›</a:t>
            </a:fld>
            <a:endParaRPr lang="en-US"/>
          </a:p>
        </p:txBody>
      </p:sp>
    </p:spTree>
    <p:extLst>
      <p:ext uri="{BB962C8B-B14F-4D97-AF65-F5344CB8AC3E}">
        <p14:creationId xmlns:p14="http://schemas.microsoft.com/office/powerpoint/2010/main" val="111654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6912-FEE9-901E-0B45-2D371D7081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47E282-A241-49F1-45F6-6A9242BF60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B4A4E-A60F-363F-A8C1-70DE1AD6B7F6}"/>
              </a:ext>
            </a:extLst>
          </p:cNvPr>
          <p:cNvSpPr>
            <a:spLocks noGrp="1"/>
          </p:cNvSpPr>
          <p:nvPr>
            <p:ph type="dt" sz="half" idx="10"/>
          </p:nvPr>
        </p:nvSpPr>
        <p:spPr/>
        <p:txBody>
          <a:bodyPr/>
          <a:lstStyle/>
          <a:p>
            <a:fld id="{8F920A4E-7E01-46FC-A094-82204D60527C}" type="datetimeFigureOut">
              <a:rPr lang="en-US" smtClean="0"/>
              <a:t>9/18/2023</a:t>
            </a:fld>
            <a:endParaRPr lang="en-US"/>
          </a:p>
        </p:txBody>
      </p:sp>
      <p:sp>
        <p:nvSpPr>
          <p:cNvPr id="5" name="Footer Placeholder 4">
            <a:extLst>
              <a:ext uri="{FF2B5EF4-FFF2-40B4-BE49-F238E27FC236}">
                <a16:creationId xmlns:a16="http://schemas.microsoft.com/office/drawing/2014/main" id="{4F650166-83F6-BD9A-C418-A29C185F7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0584E-B9C2-0092-F9DB-1DDA9EEF046D}"/>
              </a:ext>
            </a:extLst>
          </p:cNvPr>
          <p:cNvSpPr>
            <a:spLocks noGrp="1"/>
          </p:cNvSpPr>
          <p:nvPr>
            <p:ph type="sldNum" sz="quarter" idx="12"/>
          </p:nvPr>
        </p:nvSpPr>
        <p:spPr/>
        <p:txBody>
          <a:bodyPr/>
          <a:lstStyle/>
          <a:p>
            <a:fld id="{26623A84-B207-47EE-BE21-E700BA19BBB9}" type="slidenum">
              <a:rPr lang="en-US" smtClean="0"/>
              <a:t>‹#›</a:t>
            </a:fld>
            <a:endParaRPr lang="en-US"/>
          </a:p>
        </p:txBody>
      </p:sp>
    </p:spTree>
    <p:extLst>
      <p:ext uri="{BB962C8B-B14F-4D97-AF65-F5344CB8AC3E}">
        <p14:creationId xmlns:p14="http://schemas.microsoft.com/office/powerpoint/2010/main" val="2520768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B300-3E06-370F-D547-AAEA3F2EB6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BF4F79-B29C-5C1A-3A9E-C2C7FF0057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E6C140-5514-F55B-AF51-AC77D1B16E6B}"/>
              </a:ext>
            </a:extLst>
          </p:cNvPr>
          <p:cNvSpPr>
            <a:spLocks noGrp="1"/>
          </p:cNvSpPr>
          <p:nvPr>
            <p:ph type="dt" sz="half" idx="10"/>
          </p:nvPr>
        </p:nvSpPr>
        <p:spPr/>
        <p:txBody>
          <a:bodyPr/>
          <a:lstStyle/>
          <a:p>
            <a:fld id="{8F920A4E-7E01-46FC-A094-82204D60527C}" type="datetimeFigureOut">
              <a:rPr lang="en-US" smtClean="0"/>
              <a:t>9/18/2023</a:t>
            </a:fld>
            <a:endParaRPr lang="en-US"/>
          </a:p>
        </p:txBody>
      </p:sp>
      <p:sp>
        <p:nvSpPr>
          <p:cNvPr id="5" name="Footer Placeholder 4">
            <a:extLst>
              <a:ext uri="{FF2B5EF4-FFF2-40B4-BE49-F238E27FC236}">
                <a16:creationId xmlns:a16="http://schemas.microsoft.com/office/drawing/2014/main" id="{B00D5506-43AF-F43D-7B73-8EAC9BA03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123C0-E08C-E359-1DAE-5F5A73A2DD44}"/>
              </a:ext>
            </a:extLst>
          </p:cNvPr>
          <p:cNvSpPr>
            <a:spLocks noGrp="1"/>
          </p:cNvSpPr>
          <p:nvPr>
            <p:ph type="sldNum" sz="quarter" idx="12"/>
          </p:nvPr>
        </p:nvSpPr>
        <p:spPr/>
        <p:txBody>
          <a:bodyPr/>
          <a:lstStyle/>
          <a:p>
            <a:fld id="{26623A84-B207-47EE-BE21-E700BA19BBB9}" type="slidenum">
              <a:rPr lang="en-US" smtClean="0"/>
              <a:t>‹#›</a:t>
            </a:fld>
            <a:endParaRPr lang="en-US"/>
          </a:p>
        </p:txBody>
      </p:sp>
    </p:spTree>
    <p:extLst>
      <p:ext uri="{BB962C8B-B14F-4D97-AF65-F5344CB8AC3E}">
        <p14:creationId xmlns:p14="http://schemas.microsoft.com/office/powerpoint/2010/main" val="138091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C370-3D0A-B2EA-C38A-C58908C366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1472A-5016-F702-DC8F-5C9BF69962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C4D9B8-CD33-B790-CD6A-1CB99169E8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4F0853-B5DA-2612-6F43-E51F84D0C10A}"/>
              </a:ext>
            </a:extLst>
          </p:cNvPr>
          <p:cNvSpPr>
            <a:spLocks noGrp="1"/>
          </p:cNvSpPr>
          <p:nvPr>
            <p:ph type="dt" sz="half" idx="10"/>
          </p:nvPr>
        </p:nvSpPr>
        <p:spPr/>
        <p:txBody>
          <a:bodyPr/>
          <a:lstStyle/>
          <a:p>
            <a:fld id="{8F920A4E-7E01-46FC-A094-82204D60527C}" type="datetimeFigureOut">
              <a:rPr lang="en-US" smtClean="0"/>
              <a:t>9/18/2023</a:t>
            </a:fld>
            <a:endParaRPr lang="en-US"/>
          </a:p>
        </p:txBody>
      </p:sp>
      <p:sp>
        <p:nvSpPr>
          <p:cNvPr id="6" name="Footer Placeholder 5">
            <a:extLst>
              <a:ext uri="{FF2B5EF4-FFF2-40B4-BE49-F238E27FC236}">
                <a16:creationId xmlns:a16="http://schemas.microsoft.com/office/drawing/2014/main" id="{7AF69EB3-D8E8-4958-3B6A-BCA99F80F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3301D9-0199-0C75-2DE3-FBFC4791FAC2}"/>
              </a:ext>
            </a:extLst>
          </p:cNvPr>
          <p:cNvSpPr>
            <a:spLocks noGrp="1"/>
          </p:cNvSpPr>
          <p:nvPr>
            <p:ph type="sldNum" sz="quarter" idx="12"/>
          </p:nvPr>
        </p:nvSpPr>
        <p:spPr/>
        <p:txBody>
          <a:bodyPr/>
          <a:lstStyle/>
          <a:p>
            <a:fld id="{26623A84-B207-47EE-BE21-E700BA19BBB9}" type="slidenum">
              <a:rPr lang="en-US" smtClean="0"/>
              <a:t>‹#›</a:t>
            </a:fld>
            <a:endParaRPr lang="en-US"/>
          </a:p>
        </p:txBody>
      </p:sp>
    </p:spTree>
    <p:extLst>
      <p:ext uri="{BB962C8B-B14F-4D97-AF65-F5344CB8AC3E}">
        <p14:creationId xmlns:p14="http://schemas.microsoft.com/office/powerpoint/2010/main" val="3025189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4B44-3C0F-53A4-E2BD-F67F6EF342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23BA60-4F34-2FC7-AC9D-8173D0BD74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F68BB6-D508-0AAE-D783-6EEF6F23C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06BADA-69DF-1A74-96CF-0C9D0E9FE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2AAE14-8EAB-BD60-F6E8-5F346611B5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B0D430-C6D7-B813-A14D-2BEC511D45F7}"/>
              </a:ext>
            </a:extLst>
          </p:cNvPr>
          <p:cNvSpPr>
            <a:spLocks noGrp="1"/>
          </p:cNvSpPr>
          <p:nvPr>
            <p:ph type="dt" sz="half" idx="10"/>
          </p:nvPr>
        </p:nvSpPr>
        <p:spPr/>
        <p:txBody>
          <a:bodyPr/>
          <a:lstStyle/>
          <a:p>
            <a:fld id="{8F920A4E-7E01-46FC-A094-82204D60527C}" type="datetimeFigureOut">
              <a:rPr lang="en-US" smtClean="0"/>
              <a:t>9/18/2023</a:t>
            </a:fld>
            <a:endParaRPr lang="en-US"/>
          </a:p>
        </p:txBody>
      </p:sp>
      <p:sp>
        <p:nvSpPr>
          <p:cNvPr id="8" name="Footer Placeholder 7">
            <a:extLst>
              <a:ext uri="{FF2B5EF4-FFF2-40B4-BE49-F238E27FC236}">
                <a16:creationId xmlns:a16="http://schemas.microsoft.com/office/drawing/2014/main" id="{09320C8B-AEDF-6B3E-83C7-9183143919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3958D0-E3A1-D137-F0EB-A941B9A2ECDD}"/>
              </a:ext>
            </a:extLst>
          </p:cNvPr>
          <p:cNvSpPr>
            <a:spLocks noGrp="1"/>
          </p:cNvSpPr>
          <p:nvPr>
            <p:ph type="sldNum" sz="quarter" idx="12"/>
          </p:nvPr>
        </p:nvSpPr>
        <p:spPr/>
        <p:txBody>
          <a:bodyPr/>
          <a:lstStyle/>
          <a:p>
            <a:fld id="{26623A84-B207-47EE-BE21-E700BA19BBB9}" type="slidenum">
              <a:rPr lang="en-US" smtClean="0"/>
              <a:t>‹#›</a:t>
            </a:fld>
            <a:endParaRPr lang="en-US"/>
          </a:p>
        </p:txBody>
      </p:sp>
    </p:spTree>
    <p:extLst>
      <p:ext uri="{BB962C8B-B14F-4D97-AF65-F5344CB8AC3E}">
        <p14:creationId xmlns:p14="http://schemas.microsoft.com/office/powerpoint/2010/main" val="4156362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3B76-438A-FB14-40C7-CD93AB8E31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22FADB-1785-797B-27BE-64CD353FF94C}"/>
              </a:ext>
            </a:extLst>
          </p:cNvPr>
          <p:cNvSpPr>
            <a:spLocks noGrp="1"/>
          </p:cNvSpPr>
          <p:nvPr>
            <p:ph type="dt" sz="half" idx="10"/>
          </p:nvPr>
        </p:nvSpPr>
        <p:spPr/>
        <p:txBody>
          <a:bodyPr/>
          <a:lstStyle/>
          <a:p>
            <a:fld id="{8F920A4E-7E01-46FC-A094-82204D60527C}" type="datetimeFigureOut">
              <a:rPr lang="en-US" smtClean="0"/>
              <a:t>9/18/2023</a:t>
            </a:fld>
            <a:endParaRPr lang="en-US"/>
          </a:p>
        </p:txBody>
      </p:sp>
      <p:sp>
        <p:nvSpPr>
          <p:cNvPr id="4" name="Footer Placeholder 3">
            <a:extLst>
              <a:ext uri="{FF2B5EF4-FFF2-40B4-BE49-F238E27FC236}">
                <a16:creationId xmlns:a16="http://schemas.microsoft.com/office/drawing/2014/main" id="{0EB2E8AF-A56A-926B-DE0C-76EC4A49E0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DAFD62-DE82-518A-7444-8405A06DDFBD}"/>
              </a:ext>
            </a:extLst>
          </p:cNvPr>
          <p:cNvSpPr>
            <a:spLocks noGrp="1"/>
          </p:cNvSpPr>
          <p:nvPr>
            <p:ph type="sldNum" sz="quarter" idx="12"/>
          </p:nvPr>
        </p:nvSpPr>
        <p:spPr/>
        <p:txBody>
          <a:bodyPr/>
          <a:lstStyle/>
          <a:p>
            <a:fld id="{26623A84-B207-47EE-BE21-E700BA19BBB9}" type="slidenum">
              <a:rPr lang="en-US" smtClean="0"/>
              <a:t>‹#›</a:t>
            </a:fld>
            <a:endParaRPr lang="en-US"/>
          </a:p>
        </p:txBody>
      </p:sp>
    </p:spTree>
    <p:extLst>
      <p:ext uri="{BB962C8B-B14F-4D97-AF65-F5344CB8AC3E}">
        <p14:creationId xmlns:p14="http://schemas.microsoft.com/office/powerpoint/2010/main" val="11634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07CF3-8035-AD26-34DE-7897DFCC5DD3}"/>
              </a:ext>
            </a:extLst>
          </p:cNvPr>
          <p:cNvSpPr>
            <a:spLocks noGrp="1"/>
          </p:cNvSpPr>
          <p:nvPr>
            <p:ph type="dt" sz="half" idx="10"/>
          </p:nvPr>
        </p:nvSpPr>
        <p:spPr/>
        <p:txBody>
          <a:bodyPr/>
          <a:lstStyle/>
          <a:p>
            <a:fld id="{8F920A4E-7E01-46FC-A094-82204D60527C}" type="datetimeFigureOut">
              <a:rPr lang="en-US" smtClean="0"/>
              <a:t>9/18/2023</a:t>
            </a:fld>
            <a:endParaRPr lang="en-US"/>
          </a:p>
        </p:txBody>
      </p:sp>
      <p:sp>
        <p:nvSpPr>
          <p:cNvPr id="3" name="Footer Placeholder 2">
            <a:extLst>
              <a:ext uri="{FF2B5EF4-FFF2-40B4-BE49-F238E27FC236}">
                <a16:creationId xmlns:a16="http://schemas.microsoft.com/office/drawing/2014/main" id="{A7D1FE7E-E6A5-2709-F6ED-4F37408D12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5C958A-68DB-CC61-C331-4D0A746FC5BD}"/>
              </a:ext>
            </a:extLst>
          </p:cNvPr>
          <p:cNvSpPr>
            <a:spLocks noGrp="1"/>
          </p:cNvSpPr>
          <p:nvPr>
            <p:ph type="sldNum" sz="quarter" idx="12"/>
          </p:nvPr>
        </p:nvSpPr>
        <p:spPr/>
        <p:txBody>
          <a:bodyPr/>
          <a:lstStyle/>
          <a:p>
            <a:fld id="{26623A84-B207-47EE-BE21-E700BA19BBB9}" type="slidenum">
              <a:rPr lang="en-US" smtClean="0"/>
              <a:t>‹#›</a:t>
            </a:fld>
            <a:endParaRPr lang="en-US"/>
          </a:p>
        </p:txBody>
      </p:sp>
    </p:spTree>
    <p:extLst>
      <p:ext uri="{BB962C8B-B14F-4D97-AF65-F5344CB8AC3E}">
        <p14:creationId xmlns:p14="http://schemas.microsoft.com/office/powerpoint/2010/main" val="2274233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D97-99A1-5199-6B0B-D0E0802F4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EF17BD-026A-5CAA-FE28-837C4137FF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9A5F9F-5F73-66A2-6B64-A7F3F520B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7A3656-D02E-47BC-B267-21A0064DFFFB}"/>
              </a:ext>
            </a:extLst>
          </p:cNvPr>
          <p:cNvSpPr>
            <a:spLocks noGrp="1"/>
          </p:cNvSpPr>
          <p:nvPr>
            <p:ph type="dt" sz="half" idx="10"/>
          </p:nvPr>
        </p:nvSpPr>
        <p:spPr/>
        <p:txBody>
          <a:bodyPr/>
          <a:lstStyle/>
          <a:p>
            <a:fld id="{8F920A4E-7E01-46FC-A094-82204D60527C}" type="datetimeFigureOut">
              <a:rPr lang="en-US" smtClean="0"/>
              <a:t>9/18/2023</a:t>
            </a:fld>
            <a:endParaRPr lang="en-US"/>
          </a:p>
        </p:txBody>
      </p:sp>
      <p:sp>
        <p:nvSpPr>
          <p:cNvPr id="6" name="Footer Placeholder 5">
            <a:extLst>
              <a:ext uri="{FF2B5EF4-FFF2-40B4-BE49-F238E27FC236}">
                <a16:creationId xmlns:a16="http://schemas.microsoft.com/office/drawing/2014/main" id="{819D3811-D284-6589-2869-338F6913F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B54DF-1AE0-D046-6781-A3F6048284DB}"/>
              </a:ext>
            </a:extLst>
          </p:cNvPr>
          <p:cNvSpPr>
            <a:spLocks noGrp="1"/>
          </p:cNvSpPr>
          <p:nvPr>
            <p:ph type="sldNum" sz="quarter" idx="12"/>
          </p:nvPr>
        </p:nvSpPr>
        <p:spPr/>
        <p:txBody>
          <a:bodyPr/>
          <a:lstStyle/>
          <a:p>
            <a:fld id="{26623A84-B207-47EE-BE21-E700BA19BBB9}" type="slidenum">
              <a:rPr lang="en-US" smtClean="0"/>
              <a:t>‹#›</a:t>
            </a:fld>
            <a:endParaRPr lang="en-US"/>
          </a:p>
        </p:txBody>
      </p:sp>
    </p:spTree>
    <p:extLst>
      <p:ext uri="{BB962C8B-B14F-4D97-AF65-F5344CB8AC3E}">
        <p14:creationId xmlns:p14="http://schemas.microsoft.com/office/powerpoint/2010/main" val="221513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0C46-3C14-8766-209D-F624E07566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7B907D-A3F1-7001-7A5B-8B156CD94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477FA9-21AC-3311-74AD-3990E89AE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71881-A920-82E2-19BD-D4203F77A9B1}"/>
              </a:ext>
            </a:extLst>
          </p:cNvPr>
          <p:cNvSpPr>
            <a:spLocks noGrp="1"/>
          </p:cNvSpPr>
          <p:nvPr>
            <p:ph type="dt" sz="half" idx="10"/>
          </p:nvPr>
        </p:nvSpPr>
        <p:spPr/>
        <p:txBody>
          <a:bodyPr/>
          <a:lstStyle/>
          <a:p>
            <a:fld id="{8F920A4E-7E01-46FC-A094-82204D60527C}" type="datetimeFigureOut">
              <a:rPr lang="en-US" smtClean="0"/>
              <a:t>9/18/2023</a:t>
            </a:fld>
            <a:endParaRPr lang="en-US"/>
          </a:p>
        </p:txBody>
      </p:sp>
      <p:sp>
        <p:nvSpPr>
          <p:cNvPr id="6" name="Footer Placeholder 5">
            <a:extLst>
              <a:ext uri="{FF2B5EF4-FFF2-40B4-BE49-F238E27FC236}">
                <a16:creationId xmlns:a16="http://schemas.microsoft.com/office/drawing/2014/main" id="{DA85A6D1-DE62-AD0F-299F-993937F4A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B66322-9020-17AA-555C-B79E3CA0D1A5}"/>
              </a:ext>
            </a:extLst>
          </p:cNvPr>
          <p:cNvSpPr>
            <a:spLocks noGrp="1"/>
          </p:cNvSpPr>
          <p:nvPr>
            <p:ph type="sldNum" sz="quarter" idx="12"/>
          </p:nvPr>
        </p:nvSpPr>
        <p:spPr/>
        <p:txBody>
          <a:bodyPr/>
          <a:lstStyle/>
          <a:p>
            <a:fld id="{26623A84-B207-47EE-BE21-E700BA19BBB9}" type="slidenum">
              <a:rPr lang="en-US" smtClean="0"/>
              <a:t>‹#›</a:t>
            </a:fld>
            <a:endParaRPr lang="en-US"/>
          </a:p>
        </p:txBody>
      </p:sp>
    </p:spTree>
    <p:extLst>
      <p:ext uri="{BB962C8B-B14F-4D97-AF65-F5344CB8AC3E}">
        <p14:creationId xmlns:p14="http://schemas.microsoft.com/office/powerpoint/2010/main" val="401347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4F46EC-B7AF-9286-CEF4-1451E4A384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02ED5A-F896-38F8-3BB2-75B68BCAEE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94C0A-3DA4-C0E6-B875-7EE2D6631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20A4E-7E01-46FC-A094-82204D60527C}" type="datetimeFigureOut">
              <a:rPr lang="en-US" smtClean="0"/>
              <a:t>9/18/2023</a:t>
            </a:fld>
            <a:endParaRPr lang="en-US"/>
          </a:p>
        </p:txBody>
      </p:sp>
      <p:sp>
        <p:nvSpPr>
          <p:cNvPr id="5" name="Footer Placeholder 4">
            <a:extLst>
              <a:ext uri="{FF2B5EF4-FFF2-40B4-BE49-F238E27FC236}">
                <a16:creationId xmlns:a16="http://schemas.microsoft.com/office/drawing/2014/main" id="{C650444D-6E57-0DEE-A2F7-CD77302650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34FE44-7323-1BD4-820C-9514ECE65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23A84-B207-47EE-BE21-E700BA19BBB9}" type="slidenum">
              <a:rPr lang="en-US" smtClean="0"/>
              <a:t>‹#›</a:t>
            </a:fld>
            <a:endParaRPr lang="en-US"/>
          </a:p>
        </p:txBody>
      </p:sp>
    </p:spTree>
    <p:extLst>
      <p:ext uri="{BB962C8B-B14F-4D97-AF65-F5344CB8AC3E}">
        <p14:creationId xmlns:p14="http://schemas.microsoft.com/office/powerpoint/2010/main" val="1564272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146D-F461-3138-3F62-3D3C94208DF3}"/>
              </a:ext>
            </a:extLst>
          </p:cNvPr>
          <p:cNvSpPr>
            <a:spLocks noGrp="1"/>
          </p:cNvSpPr>
          <p:nvPr>
            <p:ph type="ctrTitle"/>
          </p:nvPr>
        </p:nvSpPr>
        <p:spPr>
          <a:xfrm>
            <a:off x="1524000" y="1122362"/>
            <a:ext cx="9144000" cy="3284099"/>
          </a:xfrm>
        </p:spPr>
        <p:txBody>
          <a:bodyPr>
            <a:noAutofit/>
          </a:bodyPr>
          <a:lstStyle/>
          <a:p>
            <a:r>
              <a:rPr lang="en-US" sz="3600" b="1" dirty="0">
                <a:effectLst/>
                <a:latin typeface="Times New Roman" panose="02020603050405020304" pitchFamily="18" charset="0"/>
                <a:ea typeface="Times New Roman" panose="02020603050405020304" pitchFamily="18" charset="0"/>
              </a:rPr>
              <a:t>NHẬN DIỆN KHUÔN MẶT QUA KHUNG ẢNH TRONG VIDEO VÀ THỜI GIAN THỰC</a:t>
            </a:r>
            <a:r>
              <a:rPr lang="en-US" sz="3600" dirty="0">
                <a:effectLst/>
                <a:latin typeface="Times New Roman" panose="02020603050405020304" pitchFamily="18" charset="0"/>
                <a:ea typeface="Times New Roman" panose="02020603050405020304" pitchFamily="18" charset="0"/>
              </a:rPr>
              <a:t/>
            </a:r>
            <a:br>
              <a:rPr lang="en-US" sz="3600" dirty="0">
                <a:effectLst/>
                <a:latin typeface="Times New Roman" panose="02020603050405020304" pitchFamily="18" charset="0"/>
                <a:ea typeface="Times New Roman" panose="02020603050405020304" pitchFamily="18" charset="0"/>
              </a:rPr>
            </a:br>
            <a:r>
              <a:rPr lang="en-US" sz="3600" dirty="0">
                <a:effectLst/>
                <a:latin typeface="Times New Roman" panose="02020603050405020304" pitchFamily="18" charset="0"/>
                <a:ea typeface="Times New Roman" panose="02020603050405020304" pitchFamily="18" charset="0"/>
              </a:rPr>
              <a:t/>
            </a:r>
            <a:br>
              <a:rPr lang="en-US" sz="3600" dirty="0">
                <a:effectLst/>
                <a:latin typeface="Times New Roman" panose="02020603050405020304" pitchFamily="18" charset="0"/>
                <a:ea typeface="Times New Roman" panose="02020603050405020304" pitchFamily="18" charset="0"/>
              </a:rPr>
            </a:br>
            <a:endParaRPr lang="en-US" sz="3600" dirty="0"/>
          </a:p>
        </p:txBody>
      </p:sp>
      <p:sp>
        <p:nvSpPr>
          <p:cNvPr id="3" name="Subtitle 2">
            <a:extLst>
              <a:ext uri="{FF2B5EF4-FFF2-40B4-BE49-F238E27FC236}">
                <a16:creationId xmlns:a16="http://schemas.microsoft.com/office/drawing/2014/main" id="{EA1F3466-EAD4-6532-C4CC-4B545729B5F3}"/>
              </a:ext>
            </a:extLst>
          </p:cNvPr>
          <p:cNvSpPr>
            <a:spLocks noGrp="1"/>
          </p:cNvSpPr>
          <p:nvPr>
            <p:ph type="subTitle" idx="1"/>
          </p:nvPr>
        </p:nvSpPr>
        <p:spPr>
          <a:xfrm>
            <a:off x="1579180" y="4555851"/>
            <a:ext cx="9144000" cy="1726708"/>
          </a:xfrm>
        </p:spPr>
        <p:txBody>
          <a:bodyPr>
            <a:noAutofit/>
          </a:bodyPr>
          <a:lstStyle/>
          <a:p>
            <a:pPr marL="0" marR="0" algn="l">
              <a:lnSpc>
                <a:spcPct val="130000"/>
              </a:lnSpc>
              <a:spcBef>
                <a:spcPts val="0"/>
              </a:spcBef>
              <a:spcAft>
                <a:spcPts val="0"/>
              </a:spcAft>
              <a:tabLst>
                <a:tab pos="951230" algn="l"/>
                <a:tab pos="2569210" algn="l"/>
              </a:tabLst>
            </a:pP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Giảng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viên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giảng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dạy</a:t>
            </a:r>
            <a:r>
              <a:rPr lang="en-US" sz="1800" b="1" dirty="0">
                <a:effectLst/>
                <a:latin typeface="Times New Roman" panose="02020603050405020304" pitchFamily="18" charset="0"/>
                <a:ea typeface="Times New Roman" panose="02020603050405020304" pitchFamily="18" charset="0"/>
              </a:rPr>
              <a:t>	: TS. Hà Minh Tân</a:t>
            </a:r>
            <a:endParaRPr lang="en-US" sz="1800" dirty="0">
              <a:effectLst/>
              <a:latin typeface="Times New Roman" panose="02020603050405020304" pitchFamily="18" charset="0"/>
              <a:ea typeface="Times New Roman" panose="02020603050405020304" pitchFamily="18" charset="0"/>
            </a:endParaRPr>
          </a:p>
          <a:p>
            <a:pPr algn="l">
              <a:lnSpc>
                <a:spcPct val="130000"/>
              </a:lnSpc>
              <a:spcBef>
                <a:spcPts val="0"/>
              </a:spcBef>
              <a:tabLst>
                <a:tab pos="951230" algn="l"/>
                <a:tab pos="2569210" algn="l"/>
              </a:tabLst>
            </a:pPr>
            <a:r>
              <a:rPr lang="en-US" sz="1800" b="1" dirty="0">
                <a:effectLst/>
                <a:latin typeface="Times New Roman" panose="02020603050405020304" pitchFamily="18" charset="0"/>
                <a:ea typeface="Times New Roman" panose="02020603050405020304" pitchFamily="18" charset="0"/>
              </a:rPr>
              <a:t>	Sinh </a:t>
            </a:r>
            <a:r>
              <a:rPr lang="en-US" sz="1800" b="1" dirty="0" err="1">
                <a:effectLst/>
                <a:latin typeface="Times New Roman" panose="02020603050405020304" pitchFamily="18" charset="0"/>
                <a:ea typeface="Times New Roman" panose="02020603050405020304" pitchFamily="18" charset="0"/>
              </a:rPr>
              <a:t>viên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thực</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hiện</a:t>
            </a:r>
            <a:r>
              <a:rPr lang="en-US" sz="1800" b="1" dirty="0">
                <a:effectLst/>
                <a:latin typeface="Times New Roman" panose="02020603050405020304" pitchFamily="18" charset="0"/>
                <a:ea typeface="Times New Roman" panose="02020603050405020304" pitchFamily="18" charset="0"/>
              </a:rPr>
              <a:t>	: Nguyễn </a:t>
            </a:r>
            <a:r>
              <a:rPr lang="en-US" sz="1800" b="1" dirty="0" err="1">
                <a:effectLst/>
                <a:latin typeface="Times New Roman" panose="02020603050405020304" pitchFamily="18" charset="0"/>
                <a:ea typeface="Times New Roman" panose="02020603050405020304" pitchFamily="18" charset="0"/>
              </a:rPr>
              <a:t>Việt</a:t>
            </a:r>
            <a:r>
              <a:rPr lang="en-US" sz="1800" b="1" dirty="0">
                <a:effectLst/>
                <a:latin typeface="Times New Roman" panose="02020603050405020304" pitchFamily="18" charset="0"/>
                <a:ea typeface="Times New Roman" panose="02020603050405020304" pitchFamily="18" charset="0"/>
              </a:rPr>
              <a:t> Cường - 2000005818</a:t>
            </a:r>
            <a:endParaRPr lang="en-US" sz="1800" dirty="0">
              <a:effectLst/>
              <a:latin typeface="Times New Roman" panose="02020603050405020304" pitchFamily="18" charset="0"/>
              <a:ea typeface="Times New Roman" panose="02020603050405020304" pitchFamily="18" charset="0"/>
            </a:endParaRPr>
          </a:p>
          <a:p>
            <a:pPr algn="l">
              <a:lnSpc>
                <a:spcPct val="130000"/>
              </a:lnSpc>
              <a:spcBef>
                <a:spcPts val="0"/>
              </a:spcBef>
              <a:tabLst>
                <a:tab pos="951230" algn="l"/>
                <a:tab pos="2569210" algn="l"/>
              </a:tabLst>
            </a:pPr>
            <a:r>
              <a:rPr lang="en-US" sz="1800" b="1" dirty="0">
                <a:effectLst/>
                <a:latin typeface="Times New Roman" panose="02020603050405020304" pitchFamily="18" charset="0"/>
                <a:ea typeface="Times New Roman" panose="02020603050405020304" pitchFamily="18" charset="0"/>
              </a:rPr>
              <a:t>	Sinh </a:t>
            </a:r>
            <a:r>
              <a:rPr lang="en-US" sz="1800" b="1" dirty="0" err="1">
                <a:effectLst/>
                <a:latin typeface="Times New Roman" panose="02020603050405020304" pitchFamily="18" charset="0"/>
                <a:ea typeface="Times New Roman" panose="02020603050405020304" pitchFamily="18" charset="0"/>
              </a:rPr>
              <a:t>viên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thực</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hiện</a:t>
            </a:r>
            <a:r>
              <a:rPr lang="en-US" sz="1800" b="1" dirty="0">
                <a:effectLst/>
                <a:latin typeface="Times New Roman" panose="02020603050405020304" pitchFamily="18" charset="0"/>
                <a:ea typeface="Times New Roman" panose="02020603050405020304" pitchFamily="18" charset="0"/>
              </a:rPr>
              <a:t>	: Ngô </a:t>
            </a:r>
            <a:r>
              <a:rPr lang="en-US" sz="1800" b="1" dirty="0" err="1">
                <a:effectLst/>
                <a:latin typeface="Times New Roman" panose="02020603050405020304" pitchFamily="18" charset="0"/>
                <a:ea typeface="Times New Roman" panose="02020603050405020304" pitchFamily="18" charset="0"/>
              </a:rPr>
              <a:t>Tấn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Lợi</a:t>
            </a:r>
            <a:r>
              <a:rPr lang="en-US" sz="1800" b="1" dirty="0">
                <a:effectLst/>
                <a:latin typeface="Times New Roman" panose="02020603050405020304" pitchFamily="18" charset="0"/>
                <a:ea typeface="Times New Roman" panose="02020603050405020304" pitchFamily="18" charset="0"/>
              </a:rPr>
              <a:t> – 2000006297</a:t>
            </a:r>
          </a:p>
          <a:p>
            <a:pPr algn="l">
              <a:lnSpc>
                <a:spcPct val="130000"/>
              </a:lnSpc>
              <a:spcBef>
                <a:spcPts val="0"/>
              </a:spcBef>
              <a:tabLst>
                <a:tab pos="951230" algn="l"/>
                <a:tab pos="2569210" algn="l"/>
              </a:tabLst>
            </a:pPr>
            <a:r>
              <a:rPr lang="en-US" sz="1800" b="1" dirty="0">
                <a:effectLst/>
                <a:latin typeface="Times New Roman" panose="02020603050405020304" pitchFamily="18" charset="0"/>
                <a:ea typeface="Times New Roman" panose="02020603050405020304" pitchFamily="18" charset="0"/>
              </a:rPr>
              <a:t>	Sinh </a:t>
            </a:r>
            <a:r>
              <a:rPr lang="en-US" sz="1800" b="1" dirty="0" err="1">
                <a:effectLst/>
                <a:latin typeface="Times New Roman" panose="02020603050405020304" pitchFamily="18" charset="0"/>
                <a:ea typeface="Times New Roman" panose="02020603050405020304" pitchFamily="18" charset="0"/>
              </a:rPr>
              <a:t>viên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thực</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hiện</a:t>
            </a:r>
            <a:r>
              <a:rPr lang="en-US" sz="1800" b="1" dirty="0">
                <a:effectLst/>
                <a:latin typeface="Times New Roman" panose="02020603050405020304" pitchFamily="18" charset="0"/>
                <a:ea typeface="Times New Roman" panose="02020603050405020304" pitchFamily="18" charset="0"/>
              </a:rPr>
              <a:t>	: Lê </a:t>
            </a:r>
            <a:r>
              <a:rPr lang="en-US" sz="1800" b="1" dirty="0" err="1">
                <a:effectLst/>
                <a:latin typeface="Times New Roman" panose="02020603050405020304" pitchFamily="18" charset="0"/>
                <a:ea typeface="Times New Roman" panose="02020603050405020304" pitchFamily="18" charset="0"/>
              </a:rPr>
              <a:t>Diên</a:t>
            </a:r>
            <a:r>
              <a:rPr lang="en-US" sz="1800" b="1" dirty="0">
                <a:effectLst/>
                <a:latin typeface="Times New Roman" panose="02020603050405020304" pitchFamily="18" charset="0"/>
                <a:ea typeface="Times New Roman" panose="02020603050405020304" pitchFamily="18" charset="0"/>
              </a:rPr>
              <a:t> Thanh </a:t>
            </a:r>
            <a:r>
              <a:rPr lang="en-US" sz="1800" b="1" dirty="0" err="1">
                <a:effectLst/>
                <a:latin typeface="Times New Roman" panose="02020603050405020304" pitchFamily="18" charset="0"/>
                <a:ea typeface="Times New Roman" panose="02020603050405020304" pitchFamily="18" charset="0"/>
              </a:rPr>
              <a:t>Tùng</a:t>
            </a:r>
            <a:r>
              <a:rPr lang="en-US" sz="1800" b="1" dirty="0">
                <a:effectLst/>
                <a:latin typeface="Times New Roman" panose="02020603050405020304" pitchFamily="18" charset="0"/>
                <a:ea typeface="Times New Roman" panose="02020603050405020304" pitchFamily="18" charset="0"/>
              </a:rPr>
              <a:t> - 2000006184</a:t>
            </a:r>
            <a:endParaRPr lang="en-US" sz="1800" dirty="0">
              <a:effectLst/>
              <a:latin typeface="Times New Roman" panose="02020603050405020304" pitchFamily="18" charset="0"/>
              <a:ea typeface="Times New Roman" panose="02020603050405020304" pitchFamily="18" charset="0"/>
            </a:endParaRPr>
          </a:p>
          <a:p>
            <a:pPr algn="l">
              <a:lnSpc>
                <a:spcPct val="130000"/>
              </a:lnSpc>
              <a:spcBef>
                <a:spcPts val="0"/>
              </a:spcBef>
              <a:tabLst>
                <a:tab pos="951230" algn="l"/>
                <a:tab pos="2569210" algn="l"/>
              </a:tabLst>
            </a:pPr>
            <a:endParaRPr lang="en-US" sz="1800" dirty="0">
              <a:effectLst/>
              <a:latin typeface="Times New Roman" panose="02020603050405020304" pitchFamily="18" charset="0"/>
              <a:ea typeface="Times New Roman" panose="02020603050405020304" pitchFamily="18" charset="0"/>
            </a:endParaRPr>
          </a:p>
          <a:p>
            <a:pPr marL="0" marR="0" algn="l">
              <a:lnSpc>
                <a:spcPct val="130000"/>
              </a:lnSpc>
              <a:spcBef>
                <a:spcPts val="0"/>
              </a:spcBef>
              <a:spcAft>
                <a:spcPts val="0"/>
              </a:spcAft>
              <a:tabLst>
                <a:tab pos="951230" algn="l"/>
                <a:tab pos="2569210" algn="l"/>
              </a:tabLs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9298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8041-C64F-3222-959C-963FEB71D6A0}"/>
              </a:ext>
            </a:extLst>
          </p:cNvPr>
          <p:cNvSpPr>
            <a:spLocks noGrp="1"/>
          </p:cNvSpPr>
          <p:nvPr>
            <p:ph type="title"/>
          </p:nvPr>
        </p:nvSpPr>
        <p:spPr/>
        <p:txBody>
          <a:bodyPr/>
          <a:lstStyle/>
          <a:p>
            <a:r>
              <a:rPr lang="en-US" sz="3200" b="1" dirty="0" err="1">
                <a:latin typeface="Times New Roman" panose="02020603050405020304" pitchFamily="18" charset="0"/>
                <a:cs typeface="Times New Roman" panose="02020603050405020304" pitchFamily="18" charset="0"/>
              </a:rPr>
              <a:t>Chuyển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đổi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ảnh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dưới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dạng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ảnh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xám</a:t>
            </a:r>
            <a:r>
              <a:rPr lang="en-US" sz="3200" b="1" dirty="0">
                <a:latin typeface="Times New Roman" panose="02020603050405020304" pitchFamily="18" charset="0"/>
                <a:cs typeface="Times New Roman" panose="02020603050405020304" pitchFamily="18" charset="0"/>
              </a:rPr>
              <a:t> (grayscale)</a:t>
            </a:r>
            <a:r>
              <a:rPr lang="vi-VN" dirty="0"/>
              <a:t/>
            </a:r>
            <a:br>
              <a:rPr lang="vi-VN" dirty="0"/>
            </a:br>
            <a:endParaRPr lang="en-US" dirty="0"/>
          </a:p>
        </p:txBody>
      </p:sp>
      <p:sp>
        <p:nvSpPr>
          <p:cNvPr id="3" name="Content Placeholder 2">
            <a:extLst>
              <a:ext uri="{FF2B5EF4-FFF2-40B4-BE49-F238E27FC236}">
                <a16:creationId xmlns:a16="http://schemas.microsoft.com/office/drawing/2014/main" id="{6B061546-C374-BF0D-52C1-6AA7F66192BA}"/>
              </a:ext>
            </a:extLst>
          </p:cNvPr>
          <p:cNvSpPr>
            <a:spLocks noGrp="1"/>
          </p:cNvSpPr>
          <p:nvPr>
            <p:ph idx="1"/>
          </p:nvPr>
        </p:nvSpPr>
        <p:spPr>
          <a:xfrm>
            <a:off x="838200" y="1801771"/>
            <a:ext cx="5594405" cy="4543370"/>
          </a:xfrm>
        </p:spPr>
        <p:txBody>
          <a:bodyPr>
            <a:normAutofit fontScale="92500" lnSpcReduction="20000"/>
          </a:bodyPr>
          <a:lstStyle/>
          <a:p>
            <a:endParaRPr lang="vi-VN" dirty="0"/>
          </a:p>
          <a:p>
            <a:pPr marL="0" marR="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đổi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màu</a:t>
            </a:r>
            <a:r>
              <a:rPr lang="en-US" sz="1800" dirty="0">
                <a:effectLst/>
                <a:latin typeface="Times New Roman" panose="02020603050405020304" pitchFamily="18" charset="0"/>
                <a:ea typeface="Times New Roman" panose="02020603050405020304" pitchFamily="18" charset="0"/>
              </a:rPr>
              <a:t> (RGB - Red, Green, Blue)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xám</a:t>
            </a:r>
            <a:r>
              <a:rPr lang="en-US" sz="1800" dirty="0">
                <a:effectLst/>
                <a:latin typeface="Times New Roman" panose="02020603050405020304" pitchFamily="18" charset="0"/>
                <a:ea typeface="Times New Roman" panose="02020603050405020304" pitchFamily="18" charset="0"/>
              </a:rPr>
              <a:t>. Trong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a:t>
            </a:r>
          </a:p>
          <a:p>
            <a:pPr marL="0" marR="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chuyển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đổi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grayscale, ta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lấy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màu</a:t>
            </a:r>
            <a:r>
              <a:rPr lang="en-US" sz="1800" dirty="0">
                <a:effectLst/>
                <a:latin typeface="Times New Roman" panose="02020603050405020304" pitchFamily="18" charset="0"/>
                <a:ea typeface="Times New Roman" panose="02020603050405020304" pitchFamily="18" charset="0"/>
              </a:rPr>
              <a:t> (R, G, B)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chuyển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đổi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màu</a:t>
            </a:r>
            <a:r>
              <a:rPr lang="en-US" sz="1800" dirty="0">
                <a:effectLst/>
                <a:latin typeface="Times New Roman" panose="02020603050405020304" pitchFamily="18" charset="0"/>
                <a:ea typeface="Times New Roman" panose="02020603050405020304" pitchFamily="18" charset="0"/>
              </a:rPr>
              <a:t> (RGB) sang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a:t>
            </a: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Gray = 0.299 x R + 0.587 x G + 0.114 x B</a:t>
            </a:r>
          </a:p>
          <a:p>
            <a:pPr marL="0" marR="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Đây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chuyển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đổi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tùy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mục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a:t>
            </a:r>
          </a:p>
          <a:p>
            <a:pPr marL="0" marR="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4" name="Picture 3" descr="Convert RGB Image to Grayscale Image using OpenCV | Lindevs">
            <a:extLst>
              <a:ext uri="{FF2B5EF4-FFF2-40B4-BE49-F238E27FC236}">
                <a16:creationId xmlns:a16="http://schemas.microsoft.com/office/drawing/2014/main" id="{625805D5-ED46-A9CE-7410-6D000596B4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11115" y="2684960"/>
            <a:ext cx="5197655" cy="2776992"/>
          </a:xfrm>
          <a:prstGeom prst="rect">
            <a:avLst/>
          </a:prstGeom>
          <a:noFill/>
          <a:ln>
            <a:noFill/>
          </a:ln>
        </p:spPr>
      </p:pic>
    </p:spTree>
    <p:extLst>
      <p:ext uri="{BB962C8B-B14F-4D97-AF65-F5344CB8AC3E}">
        <p14:creationId xmlns:p14="http://schemas.microsoft.com/office/powerpoint/2010/main" val="2584931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395A-BF9C-4D27-B150-FED5BC664DE9}"/>
              </a:ext>
            </a:extLst>
          </p:cNvPr>
          <p:cNvSpPr>
            <a:spLocks noGrp="1"/>
          </p:cNvSpPr>
          <p:nvPr>
            <p:ph type="title"/>
          </p:nvPr>
        </p:nvSpPr>
        <p:spPr>
          <a:xfrm>
            <a:off x="677334" y="609600"/>
            <a:ext cx="8596668" cy="945823"/>
          </a:xfrm>
        </p:spPr>
        <p:txBody>
          <a:bodyPr/>
          <a:lstStyle/>
          <a:p>
            <a:pPr algn="ct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C3D9C8-B383-4F33-AF36-E11ECC1A6A82}"/>
              </a:ext>
            </a:extLst>
          </p:cNvPr>
          <p:cNvSpPr>
            <a:spLocks noGrp="1"/>
          </p:cNvSpPr>
          <p:nvPr>
            <p:ph idx="1"/>
          </p:nvPr>
        </p:nvSpPr>
        <p:spPr>
          <a:xfrm>
            <a:off x="677334" y="1555423"/>
            <a:ext cx="8596668" cy="4485939"/>
          </a:xfrm>
        </p:spPr>
        <p:txBody>
          <a:bodyPr/>
          <a:lstStyle/>
          <a:p>
            <a:r>
              <a:rPr lang="en-US" dirty="0">
                <a:latin typeface="Times New Roman" panose="02020603050405020304" pitchFamily="18" charset="0"/>
                <a:cs typeface="Times New Roman" panose="02020603050405020304" pitchFamily="18" charset="0"/>
              </a:rPr>
              <a:t>2.1 Face Detection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MRC</a:t>
            </a:r>
          </a:p>
        </p:txBody>
      </p:sp>
      <p:pic>
        <p:nvPicPr>
          <p:cNvPr id="5" name="Picture 4" descr="A diagram of a mask generation&#10;&#10;Description automatically generated">
            <a:extLst>
              <a:ext uri="{FF2B5EF4-FFF2-40B4-BE49-F238E27FC236}">
                <a16:creationId xmlns:a16="http://schemas.microsoft.com/office/drawing/2014/main" id="{A8641C0B-7A6C-40AA-9069-D2813B4F5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487" y="2394241"/>
            <a:ext cx="6926394" cy="3335350"/>
          </a:xfrm>
          <a:prstGeom prst="rect">
            <a:avLst/>
          </a:prstGeom>
        </p:spPr>
      </p:pic>
    </p:spTree>
    <p:extLst>
      <p:ext uri="{BB962C8B-B14F-4D97-AF65-F5344CB8AC3E}">
        <p14:creationId xmlns:p14="http://schemas.microsoft.com/office/powerpoint/2010/main" val="4190950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CE83-0511-4110-AA86-18BC2EDAFB1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p>
        </p:txBody>
      </p:sp>
      <p:pic>
        <p:nvPicPr>
          <p:cNvPr id="5" name="Content Placeholder 4">
            <a:extLst>
              <a:ext uri="{FF2B5EF4-FFF2-40B4-BE49-F238E27FC236}">
                <a16:creationId xmlns:a16="http://schemas.microsoft.com/office/drawing/2014/main" id="{F5FBC8AF-119E-4CB9-97A7-3E6FAF2987EF}"/>
              </a:ext>
            </a:extLst>
          </p:cNvPr>
          <p:cNvPicPr>
            <a:picLocks noGrp="1" noChangeAspect="1"/>
          </p:cNvPicPr>
          <p:nvPr>
            <p:ph idx="1"/>
          </p:nvPr>
        </p:nvPicPr>
        <p:blipFill>
          <a:blip r:embed="rId2"/>
          <a:stretch>
            <a:fillRect/>
          </a:stretch>
        </p:blipFill>
        <p:spPr>
          <a:xfrm>
            <a:off x="1541708" y="2160588"/>
            <a:ext cx="6868622" cy="3881437"/>
          </a:xfrm>
        </p:spPr>
      </p:pic>
    </p:spTree>
    <p:extLst>
      <p:ext uri="{BB962C8B-B14F-4D97-AF65-F5344CB8AC3E}">
        <p14:creationId xmlns:p14="http://schemas.microsoft.com/office/powerpoint/2010/main" val="3720574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FE7E-AE3F-4E78-B4C6-7EB63D5031C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p>
        </p:txBody>
      </p:sp>
      <p:pic>
        <p:nvPicPr>
          <p:cNvPr id="5" name="Content Placeholder 4">
            <a:extLst>
              <a:ext uri="{FF2B5EF4-FFF2-40B4-BE49-F238E27FC236}">
                <a16:creationId xmlns:a16="http://schemas.microsoft.com/office/drawing/2014/main" id="{A8B3C0D9-86CA-4F0E-A8F6-5D96D956185E}"/>
              </a:ext>
            </a:extLst>
          </p:cNvPr>
          <p:cNvPicPr>
            <a:picLocks noGrp="1" noChangeAspect="1"/>
          </p:cNvPicPr>
          <p:nvPr>
            <p:ph idx="1"/>
          </p:nvPr>
        </p:nvPicPr>
        <p:blipFill>
          <a:blip r:embed="rId2"/>
          <a:stretch>
            <a:fillRect/>
          </a:stretch>
        </p:blipFill>
        <p:spPr>
          <a:xfrm>
            <a:off x="1619130" y="2063311"/>
            <a:ext cx="6513193" cy="3881437"/>
          </a:xfrm>
        </p:spPr>
      </p:pic>
    </p:spTree>
    <p:extLst>
      <p:ext uri="{BB962C8B-B14F-4D97-AF65-F5344CB8AC3E}">
        <p14:creationId xmlns:p14="http://schemas.microsoft.com/office/powerpoint/2010/main" val="358352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FE7E-AE3F-4E78-B4C6-7EB63D5031C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p>
        </p:txBody>
      </p:sp>
      <p:pic>
        <p:nvPicPr>
          <p:cNvPr id="5" name="Content Placeholder 4">
            <a:extLst>
              <a:ext uri="{FF2B5EF4-FFF2-40B4-BE49-F238E27FC236}">
                <a16:creationId xmlns:a16="http://schemas.microsoft.com/office/drawing/2014/main" id="{FFE09493-AF99-4A24-A5DC-60F1C64A0F3C}"/>
              </a:ext>
            </a:extLst>
          </p:cNvPr>
          <p:cNvPicPr>
            <a:picLocks noGrp="1" noChangeAspect="1"/>
          </p:cNvPicPr>
          <p:nvPr>
            <p:ph idx="1"/>
          </p:nvPr>
        </p:nvPicPr>
        <p:blipFill>
          <a:blip r:embed="rId2"/>
          <a:stretch>
            <a:fillRect/>
          </a:stretch>
        </p:blipFill>
        <p:spPr>
          <a:xfrm>
            <a:off x="1680105" y="2226966"/>
            <a:ext cx="6277121" cy="3515216"/>
          </a:xfrm>
        </p:spPr>
      </p:pic>
    </p:spTree>
    <p:extLst>
      <p:ext uri="{BB962C8B-B14F-4D97-AF65-F5344CB8AC3E}">
        <p14:creationId xmlns:p14="http://schemas.microsoft.com/office/powerpoint/2010/main" val="789645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FE7E-AE3F-4E78-B4C6-7EB63D5031C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p>
        </p:txBody>
      </p:sp>
      <p:pic>
        <p:nvPicPr>
          <p:cNvPr id="5" name="Content Placeholder 4">
            <a:extLst>
              <a:ext uri="{FF2B5EF4-FFF2-40B4-BE49-F238E27FC236}">
                <a16:creationId xmlns:a16="http://schemas.microsoft.com/office/drawing/2014/main" id="{29DD34C4-0ADB-4136-915E-88244A3B23C8}"/>
              </a:ext>
            </a:extLst>
          </p:cNvPr>
          <p:cNvPicPr>
            <a:picLocks noGrp="1" noChangeAspect="1"/>
          </p:cNvPicPr>
          <p:nvPr>
            <p:ph idx="1"/>
          </p:nvPr>
        </p:nvPicPr>
        <p:blipFill>
          <a:blip r:embed="rId2"/>
          <a:stretch>
            <a:fillRect/>
          </a:stretch>
        </p:blipFill>
        <p:spPr>
          <a:xfrm>
            <a:off x="1887166" y="2160588"/>
            <a:ext cx="6050604" cy="3881437"/>
          </a:xfrm>
        </p:spPr>
      </p:pic>
    </p:spTree>
    <p:extLst>
      <p:ext uri="{BB962C8B-B14F-4D97-AF65-F5344CB8AC3E}">
        <p14:creationId xmlns:p14="http://schemas.microsoft.com/office/powerpoint/2010/main" val="516314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FE7E-AE3F-4E78-B4C6-7EB63D5031C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p>
        </p:txBody>
      </p:sp>
      <p:pic>
        <p:nvPicPr>
          <p:cNvPr id="5" name="Content Placeholder 4">
            <a:extLst>
              <a:ext uri="{FF2B5EF4-FFF2-40B4-BE49-F238E27FC236}">
                <a16:creationId xmlns:a16="http://schemas.microsoft.com/office/drawing/2014/main" id="{41FAC867-8A6C-4695-A356-386289922C48}"/>
              </a:ext>
            </a:extLst>
          </p:cNvPr>
          <p:cNvPicPr>
            <a:picLocks noGrp="1" noChangeAspect="1"/>
          </p:cNvPicPr>
          <p:nvPr>
            <p:ph idx="1"/>
          </p:nvPr>
        </p:nvPicPr>
        <p:blipFill>
          <a:blip r:embed="rId2"/>
          <a:stretch>
            <a:fillRect/>
          </a:stretch>
        </p:blipFill>
        <p:spPr>
          <a:xfrm>
            <a:off x="1939869" y="2242866"/>
            <a:ext cx="5877745" cy="3639058"/>
          </a:xfrm>
        </p:spPr>
      </p:pic>
    </p:spTree>
    <p:extLst>
      <p:ext uri="{BB962C8B-B14F-4D97-AF65-F5344CB8AC3E}">
        <p14:creationId xmlns:p14="http://schemas.microsoft.com/office/powerpoint/2010/main" val="1503386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FE7E-AE3F-4E78-B4C6-7EB63D5031C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p>
        </p:txBody>
      </p:sp>
      <p:pic>
        <p:nvPicPr>
          <p:cNvPr id="5" name="Content Placeholder 4">
            <a:extLst>
              <a:ext uri="{FF2B5EF4-FFF2-40B4-BE49-F238E27FC236}">
                <a16:creationId xmlns:a16="http://schemas.microsoft.com/office/drawing/2014/main" id="{01899231-4820-41AF-90A7-0399633CC041}"/>
              </a:ext>
            </a:extLst>
          </p:cNvPr>
          <p:cNvPicPr>
            <a:picLocks noGrp="1" noChangeAspect="1"/>
          </p:cNvPicPr>
          <p:nvPr>
            <p:ph idx="1"/>
          </p:nvPr>
        </p:nvPicPr>
        <p:blipFill>
          <a:blip r:embed="rId2"/>
          <a:stretch>
            <a:fillRect/>
          </a:stretch>
        </p:blipFill>
        <p:spPr>
          <a:xfrm>
            <a:off x="759061" y="2151762"/>
            <a:ext cx="4601217" cy="3762900"/>
          </a:xfrm>
        </p:spPr>
      </p:pic>
      <p:pic>
        <p:nvPicPr>
          <p:cNvPr id="7" name="Picture 6">
            <a:extLst>
              <a:ext uri="{FF2B5EF4-FFF2-40B4-BE49-F238E27FC236}">
                <a16:creationId xmlns:a16="http://schemas.microsoft.com/office/drawing/2014/main" id="{573368DC-7182-4E3F-9C55-F8CA773ED1ED}"/>
              </a:ext>
            </a:extLst>
          </p:cNvPr>
          <p:cNvPicPr>
            <a:picLocks noChangeAspect="1"/>
          </p:cNvPicPr>
          <p:nvPr/>
        </p:nvPicPr>
        <p:blipFill>
          <a:blip r:embed="rId3"/>
          <a:stretch>
            <a:fillRect/>
          </a:stretch>
        </p:blipFill>
        <p:spPr>
          <a:xfrm>
            <a:off x="5636334" y="2199393"/>
            <a:ext cx="4829849" cy="3667637"/>
          </a:xfrm>
          <a:prstGeom prst="rect">
            <a:avLst/>
          </a:prstGeom>
        </p:spPr>
      </p:pic>
    </p:spTree>
    <p:extLst>
      <p:ext uri="{BB962C8B-B14F-4D97-AF65-F5344CB8AC3E}">
        <p14:creationId xmlns:p14="http://schemas.microsoft.com/office/powerpoint/2010/main" val="273317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FE7E-AE3F-4E78-B4C6-7EB63D5031C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p>
        </p:txBody>
      </p:sp>
      <p:pic>
        <p:nvPicPr>
          <p:cNvPr id="5" name="Content Placeholder 4">
            <a:extLst>
              <a:ext uri="{FF2B5EF4-FFF2-40B4-BE49-F238E27FC236}">
                <a16:creationId xmlns:a16="http://schemas.microsoft.com/office/drawing/2014/main" id="{DE7DEBDD-7EC4-4138-BC3A-6C0851FF7799}"/>
              </a:ext>
            </a:extLst>
          </p:cNvPr>
          <p:cNvPicPr>
            <a:picLocks noGrp="1" noChangeAspect="1"/>
          </p:cNvPicPr>
          <p:nvPr>
            <p:ph idx="1"/>
          </p:nvPr>
        </p:nvPicPr>
        <p:blipFill>
          <a:blip r:embed="rId2"/>
          <a:stretch>
            <a:fillRect/>
          </a:stretch>
        </p:blipFill>
        <p:spPr>
          <a:xfrm>
            <a:off x="1371600" y="2169268"/>
            <a:ext cx="7217923" cy="3618689"/>
          </a:xfrm>
        </p:spPr>
      </p:pic>
    </p:spTree>
    <p:extLst>
      <p:ext uri="{BB962C8B-B14F-4D97-AF65-F5344CB8AC3E}">
        <p14:creationId xmlns:p14="http://schemas.microsoft.com/office/powerpoint/2010/main" val="2417566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FE7E-AE3F-4E78-B4C6-7EB63D5031C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p>
        </p:txBody>
      </p:sp>
      <p:sp>
        <p:nvSpPr>
          <p:cNvPr id="3" name="Content Placeholder 2">
            <a:extLst>
              <a:ext uri="{FF2B5EF4-FFF2-40B4-BE49-F238E27FC236}">
                <a16:creationId xmlns:a16="http://schemas.microsoft.com/office/drawing/2014/main" id="{500C8711-EC81-46BC-A41D-D2615AA1004D}"/>
              </a:ext>
            </a:extLst>
          </p:cNvPr>
          <p:cNvSpPr>
            <a:spLocks noGrp="1"/>
          </p:cNvSpPr>
          <p:nvPr>
            <p:ph idx="1"/>
          </p:nvPr>
        </p:nvSpPr>
        <p:spPr>
          <a:xfrm>
            <a:off x="677334" y="1517715"/>
            <a:ext cx="8596668" cy="4523647"/>
          </a:xfrm>
        </p:spPr>
        <p:txBody>
          <a:bodyPr/>
          <a:lstStyle/>
          <a:p>
            <a:r>
              <a:rPr lang="en-US" dirty="0">
                <a:latin typeface="Times New Roman" panose="02020603050405020304" pitchFamily="18" charset="0"/>
                <a:cs typeface="Times New Roman" panose="02020603050405020304" pitchFamily="18" charset="0"/>
              </a:rPr>
              <a:t>2.2 Deep Learning Face Detection and Recognition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descr="A diagram of a diagram&#10;&#10;Description automatically generated">
            <a:extLst>
              <a:ext uri="{FF2B5EF4-FFF2-40B4-BE49-F238E27FC236}">
                <a16:creationId xmlns:a16="http://schemas.microsoft.com/office/drawing/2014/main" id="{588C0D53-E4DF-4DE5-96E0-BCC6EC12D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738" y="2508855"/>
            <a:ext cx="6038998" cy="3090667"/>
          </a:xfrm>
          <a:prstGeom prst="rect">
            <a:avLst/>
          </a:prstGeom>
        </p:spPr>
      </p:pic>
    </p:spTree>
    <p:extLst>
      <p:ext uri="{BB962C8B-B14F-4D97-AF65-F5344CB8AC3E}">
        <p14:creationId xmlns:p14="http://schemas.microsoft.com/office/powerpoint/2010/main" val="30493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7F25-03D9-116C-C955-62C5C2BB5E5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CDCC40A-A7C7-0382-7852-7CC418908AF3}"/>
              </a:ext>
            </a:extLst>
          </p:cNvPr>
          <p:cNvSpPr>
            <a:spLocks noGrp="1"/>
          </p:cNvSpPr>
          <p:nvPr>
            <p:ph idx="1"/>
          </p:nvPr>
        </p:nvSpPr>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I. </a:t>
            </a: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sở</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lý</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thuyết</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II. </a:t>
            </a:r>
            <a:r>
              <a:rPr lang="en-US" sz="4000" dirty="0" err="1">
                <a:latin typeface="Times New Roman" panose="02020603050405020304" pitchFamily="18" charset="0"/>
                <a:cs typeface="Times New Roman" panose="02020603050405020304" pitchFamily="18" charset="0"/>
              </a:rPr>
              <a:t>Nghiên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cứu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liên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quan</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III. </a:t>
            </a:r>
            <a:r>
              <a:rPr lang="en-US" sz="4000" dirty="0" err="1">
                <a:latin typeface="Times New Roman" panose="02020603050405020304" pitchFamily="18" charset="0"/>
                <a:cs typeface="Times New Roman" panose="02020603050405020304" pitchFamily="18" charset="0"/>
              </a:rPr>
              <a:t>Xây</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dựng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mô</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hình</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942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FE7E-AE3F-4E78-B4C6-7EB63D5031C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p>
        </p:txBody>
      </p:sp>
      <p:sp>
        <p:nvSpPr>
          <p:cNvPr id="3" name="Content Placeholder 2">
            <a:extLst>
              <a:ext uri="{FF2B5EF4-FFF2-40B4-BE49-F238E27FC236}">
                <a16:creationId xmlns:a16="http://schemas.microsoft.com/office/drawing/2014/main" id="{500C8711-EC81-46BC-A41D-D2615AA1004D}"/>
              </a:ext>
            </a:extLst>
          </p:cNvPr>
          <p:cNvSpPr>
            <a:spLocks noGrp="1"/>
          </p:cNvSpPr>
          <p:nvPr>
            <p:ph idx="1"/>
          </p:nvPr>
        </p:nvSpPr>
        <p:spPr>
          <a:xfrm>
            <a:off x="677334" y="1593131"/>
            <a:ext cx="8596668" cy="4448232"/>
          </a:xfrm>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hóa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RELU</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pooling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Fulling Connected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Dataset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152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20 </a:t>
            </a:r>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564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FE7E-AE3F-4E78-B4C6-7EB63D5031C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p>
        </p:txBody>
      </p:sp>
      <p:pic>
        <p:nvPicPr>
          <p:cNvPr id="5" name="Content Placeholder 4">
            <a:extLst>
              <a:ext uri="{FF2B5EF4-FFF2-40B4-BE49-F238E27FC236}">
                <a16:creationId xmlns:a16="http://schemas.microsoft.com/office/drawing/2014/main" id="{A4345F8C-8763-4B1D-979A-5D2E943DDB4E}"/>
              </a:ext>
            </a:extLst>
          </p:cNvPr>
          <p:cNvPicPr>
            <a:picLocks noGrp="1" noChangeAspect="1"/>
          </p:cNvPicPr>
          <p:nvPr>
            <p:ph idx="1"/>
          </p:nvPr>
        </p:nvPicPr>
        <p:blipFill>
          <a:blip r:embed="rId2"/>
          <a:stretch>
            <a:fillRect/>
          </a:stretch>
        </p:blipFill>
        <p:spPr>
          <a:xfrm>
            <a:off x="2471305" y="2220154"/>
            <a:ext cx="3972479" cy="3705742"/>
          </a:xfrm>
        </p:spPr>
      </p:pic>
    </p:spTree>
    <p:extLst>
      <p:ext uri="{BB962C8B-B14F-4D97-AF65-F5344CB8AC3E}">
        <p14:creationId xmlns:p14="http://schemas.microsoft.com/office/powerpoint/2010/main" val="1672585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6800" y="350203"/>
            <a:ext cx="7518400" cy="858837"/>
          </a:xfrm>
        </p:spPr>
        <p:txBody>
          <a:bodyPr>
            <a:normAutofit fontScale="90000"/>
          </a:bodyPr>
          <a:lstStyle/>
          <a:p>
            <a:r>
              <a:rPr lang="en-US" dirty="0" err="1" smtClean="0"/>
              <a:t>III.Xây</a:t>
            </a:r>
            <a:r>
              <a:rPr lang="en-US" dirty="0" smtClean="0"/>
              <a:t> </a:t>
            </a:r>
            <a:r>
              <a:rPr lang="en-US" dirty="0" err="1" smtClean="0"/>
              <a:t>dựng</a:t>
            </a:r>
            <a:r>
              <a:rPr lang="en-US" dirty="0" smtClean="0"/>
              <a:t> </a:t>
            </a:r>
            <a:r>
              <a:rPr lang="en-US" dirty="0" err="1" smtClean="0"/>
              <a:t>mô</a:t>
            </a:r>
            <a:r>
              <a:rPr lang="en-US" dirty="0" smtClean="0"/>
              <a:t> </a:t>
            </a:r>
            <a:r>
              <a:rPr lang="en-US" dirty="0" err="1" smtClean="0"/>
              <a:t>hình</a:t>
            </a:r>
            <a:endParaRPr lang="en-US" dirty="0"/>
          </a:p>
        </p:txBody>
      </p:sp>
      <p:pic>
        <p:nvPicPr>
          <p:cNvPr id="4" name="Picture 3"/>
          <p:cNvPicPr>
            <a:picLocks noChangeAspect="1"/>
          </p:cNvPicPr>
          <p:nvPr/>
        </p:nvPicPr>
        <p:blipFill>
          <a:blip r:embed="rId2"/>
          <a:stretch>
            <a:fillRect/>
          </a:stretch>
        </p:blipFill>
        <p:spPr>
          <a:xfrm>
            <a:off x="703398" y="1209040"/>
            <a:ext cx="7231562" cy="5059680"/>
          </a:xfrm>
          <a:prstGeom prst="rect">
            <a:avLst/>
          </a:prstGeom>
        </p:spPr>
      </p:pic>
      <p:sp>
        <p:nvSpPr>
          <p:cNvPr id="5" name="TextBox 4"/>
          <p:cNvSpPr txBox="1"/>
          <p:nvPr/>
        </p:nvSpPr>
        <p:spPr>
          <a:xfrm>
            <a:off x="7538720" y="2001520"/>
            <a:ext cx="4084320" cy="1754326"/>
          </a:xfrm>
          <a:prstGeom prst="rect">
            <a:avLst/>
          </a:prstGeom>
          <a:noFill/>
        </p:spPr>
        <p:txBody>
          <a:bodyPr wrap="square" rtlCol="0">
            <a:spAutoFit/>
          </a:bodyPr>
          <a:lstStyle/>
          <a:p>
            <a:r>
              <a:rPr lang="en-US" dirty="0" err="1" smtClean="0"/>
              <a:t>Vì</a:t>
            </a:r>
            <a:r>
              <a:rPr lang="en-US" dirty="0" smtClean="0"/>
              <a:t> </a:t>
            </a:r>
            <a:r>
              <a:rPr lang="en-US" dirty="0" err="1" smtClean="0"/>
              <a:t>mô</a:t>
            </a:r>
            <a:r>
              <a:rPr lang="en-US" dirty="0" smtClean="0"/>
              <a:t> </a:t>
            </a:r>
            <a:r>
              <a:rPr lang="en-US" dirty="0" err="1" smtClean="0"/>
              <a:t>hình</a:t>
            </a:r>
            <a:r>
              <a:rPr lang="en-US" dirty="0" smtClean="0"/>
              <a:t> </a:t>
            </a:r>
            <a:r>
              <a:rPr lang="en-US" dirty="0" err="1" smtClean="0"/>
              <a:t>chỉ</a:t>
            </a:r>
            <a:r>
              <a:rPr lang="en-US" dirty="0" smtClean="0"/>
              <a:t> </a:t>
            </a:r>
            <a:r>
              <a:rPr lang="en-US" dirty="0" err="1" smtClean="0"/>
              <a:t>gói</a:t>
            </a:r>
            <a:r>
              <a:rPr lang="en-US" dirty="0" smtClean="0"/>
              <a:t> </a:t>
            </a:r>
            <a:r>
              <a:rPr lang="en-US" dirty="0" err="1" smtClean="0"/>
              <a:t>gọn</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nhận</a:t>
            </a:r>
            <a:r>
              <a:rPr lang="en-US" dirty="0" smtClean="0"/>
              <a:t> </a:t>
            </a:r>
            <a:r>
              <a:rPr lang="en-US" dirty="0" err="1" smtClean="0"/>
              <a:t>diện</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trong</a:t>
            </a:r>
            <a:r>
              <a:rPr lang="en-US" dirty="0" smtClean="0"/>
              <a:t> </a:t>
            </a:r>
            <a:r>
              <a:rPr lang="en-US" dirty="0" err="1" smtClean="0"/>
              <a:t>khung</a:t>
            </a:r>
            <a:r>
              <a:rPr lang="en-US" dirty="0" smtClean="0"/>
              <a:t> </a:t>
            </a:r>
            <a:r>
              <a:rPr lang="en-US" dirty="0" err="1" smtClean="0"/>
              <a:t>ảnh</a:t>
            </a:r>
            <a:r>
              <a:rPr lang="en-US" dirty="0" smtClean="0"/>
              <a:t> qua video </a:t>
            </a:r>
            <a:r>
              <a:rPr lang="en-US" dirty="0" err="1" smtClean="0"/>
              <a:t>và</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thực</a:t>
            </a:r>
            <a:r>
              <a:rPr lang="en-US" dirty="0" smtClean="0"/>
              <a:t>, </a:t>
            </a:r>
            <a:r>
              <a:rPr lang="en-US" dirty="0" err="1" smtClean="0"/>
              <a:t>nếu</a:t>
            </a:r>
            <a:r>
              <a:rPr lang="en-US" dirty="0" smtClean="0"/>
              <a:t> </a:t>
            </a:r>
            <a:r>
              <a:rPr lang="en-US" dirty="0" err="1" smtClean="0"/>
              <a:t>tiến</a:t>
            </a:r>
            <a:r>
              <a:rPr lang="en-US" dirty="0" smtClean="0"/>
              <a:t> </a:t>
            </a:r>
            <a:r>
              <a:rPr lang="en-US" dirty="0" err="1" smtClean="0"/>
              <a:t>hành</a:t>
            </a:r>
            <a:r>
              <a:rPr lang="en-US" dirty="0" smtClean="0"/>
              <a:t> </a:t>
            </a:r>
            <a:r>
              <a:rPr lang="en-US" dirty="0" err="1" smtClean="0"/>
              <a:t>vào</a:t>
            </a:r>
            <a:r>
              <a:rPr lang="en-US" dirty="0" smtClean="0"/>
              <a:t> </a:t>
            </a:r>
            <a:r>
              <a:rPr lang="en-US" dirty="0" err="1" smtClean="0"/>
              <a:t>những</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rộng</a:t>
            </a:r>
            <a:r>
              <a:rPr lang="en-US" dirty="0" smtClean="0"/>
              <a:t> </a:t>
            </a:r>
            <a:r>
              <a:rPr lang="en-US" dirty="0" err="1" smtClean="0"/>
              <a:t>hơn</a:t>
            </a:r>
            <a:r>
              <a:rPr lang="en-US" dirty="0" smtClean="0"/>
              <a:t> </a:t>
            </a:r>
            <a:r>
              <a:rPr lang="en-US" dirty="0" err="1" smtClean="0"/>
              <a:t>thì</a:t>
            </a:r>
            <a:r>
              <a:rPr lang="en-US" dirty="0" smtClean="0"/>
              <a:t> </a:t>
            </a:r>
            <a:r>
              <a:rPr lang="en-US" dirty="0" err="1" smtClean="0"/>
              <a:t>quy</a:t>
            </a:r>
            <a:r>
              <a:rPr lang="en-US" dirty="0" smtClean="0"/>
              <a:t> </a:t>
            </a:r>
            <a:r>
              <a:rPr lang="en-US" dirty="0" err="1" smtClean="0"/>
              <a:t>trình</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sẽ</a:t>
            </a:r>
            <a:r>
              <a:rPr lang="en-US" dirty="0" smtClean="0"/>
              <a:t> </a:t>
            </a:r>
            <a:r>
              <a:rPr lang="en-US" dirty="0" err="1" smtClean="0"/>
              <a:t>nhiều</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và</a:t>
            </a:r>
            <a:r>
              <a:rPr lang="en-US" dirty="0" smtClean="0"/>
              <a:t> chi </a:t>
            </a:r>
            <a:r>
              <a:rPr lang="en-US" dirty="0" err="1" smtClean="0"/>
              <a:t>tiết</a:t>
            </a:r>
            <a:r>
              <a:rPr lang="en-US" dirty="0" smtClean="0"/>
              <a:t> </a:t>
            </a:r>
            <a:r>
              <a:rPr lang="en-US" dirty="0" err="1" smtClean="0"/>
              <a:t>hơn</a:t>
            </a:r>
            <a:r>
              <a:rPr lang="en-US" dirty="0" smtClean="0"/>
              <a:t>.</a:t>
            </a:r>
            <a:endParaRPr lang="en-US" dirty="0"/>
          </a:p>
        </p:txBody>
      </p:sp>
    </p:spTree>
    <p:extLst>
      <p:ext uri="{BB962C8B-B14F-4D97-AF65-F5344CB8AC3E}">
        <p14:creationId xmlns:p14="http://schemas.microsoft.com/office/powerpoint/2010/main" val="64254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Webcam or file .mp4</a:t>
            </a:r>
            <a:endParaRPr lang="en-US" dirty="0"/>
          </a:p>
        </p:txBody>
      </p:sp>
      <p:sp>
        <p:nvSpPr>
          <p:cNvPr id="3" name="Content Placeholder 2"/>
          <p:cNvSpPr>
            <a:spLocks noGrp="1"/>
          </p:cNvSpPr>
          <p:nvPr>
            <p:ph idx="1"/>
          </p:nvPr>
        </p:nvSpPr>
        <p:spPr>
          <a:xfrm>
            <a:off x="838200" y="1825625"/>
            <a:ext cx="10515600" cy="3599815"/>
          </a:xfrm>
        </p:spPr>
        <p:txBody>
          <a:bodyPr/>
          <a:lstStyle/>
          <a:p>
            <a:r>
              <a:rPr lang="vi-VN" dirty="0" smtClean="0"/>
              <a:t>Chúng ta cần truy cập vào camera của thiết bị để đọc luồng dữ liệu video trực tiếp, lưu ý rằng chúng ta truyền tham số 0 cho hàm VideoCapture(). Điều này yêu cầu OpenCV sử dụng camera mặc định trên thiết bị của chúng ta. Nếu bạn có nhiều camera được gắn vào thiết bị của mình, bạn có thể thay đổi giá trị thông số này cho phù hợp. </a:t>
            </a:r>
            <a:endParaRPr lang="en-US" dirty="0" smtClean="0"/>
          </a:p>
          <a:p>
            <a:r>
              <a:rPr lang="vi-VN" dirty="0" smtClean="0"/>
              <a:t>Ngoài ra nhóm cũng có chuẩn bị 1 file .mp4 để có thể làm ví dụ cho mô hình nhận dạng khuôn mặt</a:t>
            </a:r>
            <a:endParaRPr lang="en-US" dirty="0"/>
          </a:p>
        </p:txBody>
      </p:sp>
    </p:spTree>
    <p:extLst>
      <p:ext uri="{BB962C8B-B14F-4D97-AF65-F5344CB8AC3E}">
        <p14:creationId xmlns:p14="http://schemas.microsoft.com/office/powerpoint/2010/main" val="25716822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Nhận</a:t>
            </a:r>
            <a:r>
              <a:rPr lang="en-US" dirty="0" smtClean="0"/>
              <a:t> </a:t>
            </a:r>
            <a:r>
              <a:rPr lang="en-US" dirty="0" err="1" smtClean="0"/>
              <a:t>dạng</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trong</a:t>
            </a:r>
            <a:r>
              <a:rPr lang="en-US" dirty="0" smtClean="0"/>
              <a:t> </a:t>
            </a:r>
            <a:r>
              <a:rPr lang="en-US" dirty="0" err="1" smtClean="0"/>
              <a:t>luồng</a:t>
            </a:r>
            <a:r>
              <a:rPr lang="en-US" dirty="0" smtClean="0"/>
              <a:t> video</a:t>
            </a:r>
            <a:endParaRPr lang="en-US" dirty="0"/>
          </a:p>
        </p:txBody>
      </p:sp>
      <p:sp>
        <p:nvSpPr>
          <p:cNvPr id="3" name="Content Placeholder 2"/>
          <p:cNvSpPr>
            <a:spLocks noGrp="1"/>
          </p:cNvSpPr>
          <p:nvPr>
            <p:ph idx="1"/>
          </p:nvPr>
        </p:nvSpPr>
        <p:spPr>
          <a:xfrm>
            <a:off x="838200" y="1690688"/>
            <a:ext cx="9382760" cy="3295015"/>
          </a:xfrm>
        </p:spPr>
        <p:txBody>
          <a:bodyPr>
            <a:normAutofit lnSpcReduction="10000"/>
          </a:bodyPr>
          <a:lstStyle/>
          <a:p>
            <a:r>
              <a:rPr lang="vi-VN" dirty="0" smtClean="0"/>
              <a:t>Mô hình mạng nơ-ron sâu sử dụng thư viện MediaPipe của Google sử dụng deep learning để nhận diện và vẽ bounding box (hộp giới hạn) xung quanh các khuôn mặt Webcam Nhận dạng khuôn mặt trong luồng video Vẽ khoanh vùng lại vùng nhận dạng khuôn mặt Tạo vòng lặp để nhận diện khuôn mặt theo thời gian thực Đánh giá mô hình 18 trong video. Quá trình này có thể được tối ưu hóa để hoạt động ở tốc độ thời gian thực trên video liên tục. </a:t>
            </a:r>
            <a:endParaRPr lang="en-US" dirty="0"/>
          </a:p>
        </p:txBody>
      </p:sp>
    </p:spTree>
    <p:extLst>
      <p:ext uri="{BB962C8B-B14F-4D97-AF65-F5344CB8AC3E}">
        <p14:creationId xmlns:p14="http://schemas.microsoft.com/office/powerpoint/2010/main" val="199708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2421" y="264160"/>
            <a:ext cx="7669421" cy="5781040"/>
          </a:xfrm>
          <a:prstGeom prst="rect">
            <a:avLst/>
          </a:prstGeom>
        </p:spPr>
      </p:pic>
      <p:sp>
        <p:nvSpPr>
          <p:cNvPr id="5" name="TextBox 4"/>
          <p:cNvSpPr txBox="1"/>
          <p:nvPr/>
        </p:nvSpPr>
        <p:spPr>
          <a:xfrm>
            <a:off x="8382000" y="518160"/>
            <a:ext cx="3616960" cy="2585323"/>
          </a:xfrm>
          <a:prstGeom prst="rect">
            <a:avLst/>
          </a:prstGeom>
          <a:noFill/>
        </p:spPr>
        <p:txBody>
          <a:bodyPr wrap="square" rtlCol="0">
            <a:spAutoFit/>
          </a:bodyPr>
          <a:lstStyle/>
          <a:p>
            <a:r>
              <a:rPr lang="vi-VN" dirty="0" smtClean="0"/>
              <a:t>__init__: Phương thức khởi tạo, được gọi ngay khi một đối tượng của lớp được tạo. Nó nhận một tham số là minDetectionCon mặc định là 0.5.</a:t>
            </a:r>
            <a:endParaRPr lang="en-US" dirty="0" smtClean="0"/>
          </a:p>
          <a:p>
            <a:pPr marL="285750" indent="-285750">
              <a:buFont typeface="Arial" panose="020B0604020202020204" pitchFamily="34" charset="0"/>
              <a:buChar char="•"/>
            </a:pPr>
            <a:r>
              <a:rPr lang="en-US" dirty="0" err="1" smtClean="0"/>
              <a:t>minDetectionCon</a:t>
            </a:r>
            <a:endParaRPr lang="en-US" dirty="0" smtClean="0"/>
          </a:p>
          <a:p>
            <a:pPr marL="285750" indent="-285750">
              <a:buFont typeface="Arial" panose="020B0604020202020204" pitchFamily="34" charset="0"/>
              <a:buChar char="•"/>
            </a:pPr>
            <a:r>
              <a:rPr lang="en-US" dirty="0" err="1" smtClean="0"/>
              <a:t>mpFaceDetection</a:t>
            </a:r>
            <a:endParaRPr lang="en-US" dirty="0" smtClean="0"/>
          </a:p>
          <a:p>
            <a:pPr marL="285750" indent="-285750">
              <a:buFont typeface="Arial" panose="020B0604020202020204" pitchFamily="34" charset="0"/>
              <a:buChar char="•"/>
            </a:pPr>
            <a:r>
              <a:rPr lang="en-US" dirty="0" err="1" smtClean="0"/>
              <a:t>mpDraw</a:t>
            </a:r>
            <a:endParaRPr lang="en-US" dirty="0" smtClean="0"/>
          </a:p>
          <a:p>
            <a:pPr marL="285750" indent="-285750">
              <a:buFont typeface="Arial" panose="020B0604020202020204" pitchFamily="34" charset="0"/>
              <a:buChar char="•"/>
            </a:pPr>
            <a:r>
              <a:rPr lang="en-US" dirty="0" err="1" smtClean="0"/>
              <a:t>faceDetection</a:t>
            </a:r>
            <a:endParaRPr lang="en-US" dirty="0" smtClean="0"/>
          </a:p>
        </p:txBody>
      </p:sp>
      <p:sp>
        <p:nvSpPr>
          <p:cNvPr id="6" name="TextBox 5"/>
          <p:cNvSpPr txBox="1"/>
          <p:nvPr/>
        </p:nvSpPr>
        <p:spPr>
          <a:xfrm>
            <a:off x="8402320" y="3103483"/>
            <a:ext cx="3789680" cy="1477328"/>
          </a:xfrm>
          <a:prstGeom prst="rect">
            <a:avLst/>
          </a:prstGeom>
          <a:noFill/>
        </p:spPr>
        <p:txBody>
          <a:bodyPr wrap="square" rtlCol="0">
            <a:spAutoFit/>
          </a:bodyPr>
          <a:lstStyle/>
          <a:p>
            <a:r>
              <a:rPr lang="vi-VN" dirty="0" smtClean="0"/>
              <a:t>findFaces: Phương thức này nhận một hình ảnh img và một cờ draw (mặc định là True). Nhiệm vụ của phương thức này là nhận diện các khuôn mặt trong hình ảnh</a:t>
            </a:r>
            <a:endParaRPr lang="en-US" dirty="0"/>
          </a:p>
        </p:txBody>
      </p:sp>
    </p:spTree>
    <p:extLst>
      <p:ext uri="{BB962C8B-B14F-4D97-AF65-F5344CB8AC3E}">
        <p14:creationId xmlns:p14="http://schemas.microsoft.com/office/powerpoint/2010/main" val="3093119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circle(in)">
                                      <p:cBhvr>
                                        <p:cTn id="24"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5440" y="345440"/>
            <a:ext cx="11480800" cy="2031325"/>
          </a:xfrm>
          <a:prstGeom prst="rect">
            <a:avLst/>
          </a:prstGeom>
          <a:noFill/>
        </p:spPr>
        <p:txBody>
          <a:bodyPr wrap="square" rtlCol="0">
            <a:spAutoFit/>
          </a:bodyPr>
          <a:lstStyle/>
          <a:p>
            <a:pPr marL="285750" indent="-285750">
              <a:buFont typeface="Arial" panose="020B0604020202020204" pitchFamily="34" charset="0"/>
              <a:buChar char="•"/>
            </a:pPr>
            <a:r>
              <a:rPr lang="vi-VN" dirty="0" smtClean="0"/>
              <a:t>Chuyển đổi không gian màu của ảnh thành RGB.</a:t>
            </a:r>
          </a:p>
          <a:p>
            <a:pPr marL="285750" indent="-285750">
              <a:buFont typeface="Arial" panose="020B0604020202020204" pitchFamily="34" charset="0"/>
              <a:buChar char="•"/>
            </a:pPr>
            <a:r>
              <a:rPr lang="vi-VN" dirty="0" smtClean="0"/>
              <a:t>Tiến hành nhận diện khuôn mặt bằng cách gọi phương thức process của đối tượng faceDetection.</a:t>
            </a:r>
          </a:p>
          <a:p>
            <a:pPr marL="285750" indent="-285750">
              <a:buFont typeface="Arial" panose="020B0604020202020204" pitchFamily="34" charset="0"/>
              <a:buChar char="•"/>
            </a:pPr>
            <a:r>
              <a:rPr lang="vi-VN" dirty="0" smtClean="0"/>
              <a:t>Nếu có kết quả từ quá trình nhận diện (self.results.detections), thì tiến hành duyệt qua từng kết quả và lấy</a:t>
            </a:r>
            <a:r>
              <a:rPr lang="en-US" dirty="0" smtClean="0"/>
              <a:t> </a:t>
            </a:r>
            <a:r>
              <a:rPr lang="vi-VN" dirty="0" smtClean="0"/>
              <a:t>ra thông tin về bounding box (bbox) và điểm độ tin cậy (confidence score).</a:t>
            </a:r>
          </a:p>
          <a:p>
            <a:pPr marL="285750" indent="-285750">
              <a:buFont typeface="Arial" panose="020B0604020202020204" pitchFamily="34" charset="0"/>
              <a:buChar char="•"/>
            </a:pPr>
            <a:r>
              <a:rPr lang="vi-VN" dirty="0" smtClean="0"/>
              <a:t>Cập nhật danh sách bboxs với thông tin về từng khuôn mặt đã nhận diện.</a:t>
            </a:r>
          </a:p>
          <a:p>
            <a:pPr marL="285750" indent="-285750">
              <a:buFont typeface="Arial" panose="020B0604020202020204" pitchFamily="34" charset="0"/>
              <a:buChar char="•"/>
            </a:pPr>
            <a:r>
              <a:rPr lang="vi-VN" dirty="0" smtClean="0"/>
              <a:t>Nếu cờ draw được thiết lập, thì tiến hành vẽ bounding box và hiển thị điểm độ tin cậy lên hình ảnh.</a:t>
            </a:r>
          </a:p>
          <a:p>
            <a:pPr marL="285750" indent="-285750">
              <a:buFont typeface="Arial" panose="020B0604020202020204" pitchFamily="34" charset="0"/>
              <a:buChar char="•"/>
            </a:pPr>
            <a:r>
              <a:rPr lang="vi-VN" dirty="0" smtClean="0"/>
              <a:t>Trả về hình ảnh đã được xử lý và danh sách bboxs.</a:t>
            </a:r>
            <a:endParaRPr lang="en-US" dirty="0"/>
          </a:p>
        </p:txBody>
      </p:sp>
      <p:pic>
        <p:nvPicPr>
          <p:cNvPr id="6" name="Picture 5"/>
          <p:cNvPicPr>
            <a:picLocks noChangeAspect="1"/>
          </p:cNvPicPr>
          <p:nvPr/>
        </p:nvPicPr>
        <p:blipFill rotWithShape="1">
          <a:blip r:embed="rId2"/>
          <a:srcRect l="11204" t="30404" r="11827" b="879"/>
          <a:stretch/>
        </p:blipFill>
        <p:spPr>
          <a:xfrm>
            <a:off x="243841" y="2376765"/>
            <a:ext cx="6115322" cy="4115475"/>
          </a:xfrm>
          <a:prstGeom prst="rect">
            <a:avLst/>
          </a:prstGeom>
        </p:spPr>
      </p:pic>
      <p:sp>
        <p:nvSpPr>
          <p:cNvPr id="9" name="Rectangle 2"/>
          <p:cNvSpPr>
            <a:spLocks noChangeArrowheads="1"/>
          </p:cNvSpPr>
          <p:nvPr/>
        </p:nvSpPr>
        <p:spPr bwMode="auto">
          <a:xfrm>
            <a:off x="6540965" y="2777520"/>
            <a:ext cx="5143035" cy="3355280"/>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effectLst/>
                <a:latin typeface="Söhne"/>
              </a:rPr>
              <a:t>Mỗi</a:t>
            </a:r>
            <a:r>
              <a:rPr kumimoji="0" lang="en-US" altLang="en-US" sz="1600" b="0" i="0" u="none" strike="noStrike" cap="none" normalizeH="0" baseline="0" dirty="0" smtClean="0">
                <a:ln>
                  <a:noFill/>
                </a:ln>
                <a:effectLst/>
                <a:latin typeface="Söhne"/>
              </a:rPr>
              <a:t> bounding box </a:t>
            </a:r>
            <a:r>
              <a:rPr kumimoji="0" lang="en-US" altLang="en-US" sz="1600" b="0" i="0" u="none" strike="noStrike" cap="none" normalizeH="0" baseline="0" dirty="0" err="1" smtClean="0">
                <a:ln>
                  <a:noFill/>
                </a:ln>
                <a:effectLst/>
                <a:latin typeface="Söhne"/>
              </a:rPr>
              <a:t>được</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mô</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tả</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bởi</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một</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danh</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sách</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gồm</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ba</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thành</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phần</a:t>
            </a:r>
            <a:r>
              <a:rPr kumimoji="0" lang="en-US" altLang="en-US" sz="1600" b="0" i="0" u="none" strike="noStrike" cap="none" normalizeH="0" baseline="0" dirty="0" smtClean="0">
                <a:ln>
                  <a:noFill/>
                </a:ln>
                <a:effectLst/>
                <a:latin typeface="Söhne"/>
              </a:rPr>
              <a:t>:</a:t>
            </a:r>
            <a:endParaRPr kumimoji="0" lang="en-US" altLang="en-US" sz="1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smtClean="0">
                <a:ln>
                  <a:noFill/>
                </a:ln>
                <a:effectLst/>
                <a:latin typeface="Söhne"/>
              </a:rPr>
              <a:t>id</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Một</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số</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nguyên</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đại</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diện</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cho</a:t>
            </a:r>
            <a:r>
              <a:rPr kumimoji="0" lang="en-US" altLang="en-US" sz="1600" b="0" i="0" u="none" strike="noStrike" cap="none" normalizeH="0" baseline="0" dirty="0" smtClean="0">
                <a:ln>
                  <a:noFill/>
                </a:ln>
                <a:effectLst/>
                <a:latin typeface="Söhne"/>
              </a:rPr>
              <a:t> id </a:t>
            </a:r>
            <a:r>
              <a:rPr kumimoji="0" lang="en-US" altLang="en-US" sz="1600" b="0" i="0" u="none" strike="noStrike" cap="none" normalizeH="0" baseline="0" dirty="0" err="1" smtClean="0">
                <a:ln>
                  <a:noFill/>
                </a:ln>
                <a:effectLst/>
                <a:latin typeface="Söhne"/>
              </a:rPr>
              <a:t>của</a:t>
            </a:r>
            <a:r>
              <a:rPr kumimoji="0" lang="en-US" altLang="en-US" sz="1600" b="0" i="0" u="none" strike="noStrike" cap="none" normalizeH="0" baseline="0" dirty="0" smtClean="0">
                <a:ln>
                  <a:noFill/>
                </a:ln>
                <a:effectLst/>
                <a:latin typeface="Söhne"/>
              </a:rPr>
              <a:t> bounding box.</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err="1" smtClean="0">
                <a:ln>
                  <a:noFill/>
                </a:ln>
                <a:effectLst/>
                <a:latin typeface="Söhne"/>
              </a:rPr>
              <a:t>bbox</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Một</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tập</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hợp</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gồm</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bốn</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giá</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trị</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tương</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ứng</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với</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tọa</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độ</a:t>
            </a:r>
            <a:r>
              <a:rPr kumimoji="0" lang="en-US" altLang="en-US" sz="1600" b="0" i="0" u="none" strike="noStrike" cap="none" normalizeH="0" baseline="0" dirty="0" smtClean="0">
                <a:ln>
                  <a:noFill/>
                </a:ln>
                <a:effectLst/>
                <a:latin typeface="Söhne"/>
              </a:rPr>
              <a:t> x, y, </a:t>
            </a:r>
            <a:r>
              <a:rPr kumimoji="0" lang="en-US" altLang="en-US" sz="1600" b="0" i="0" u="none" strike="noStrike" cap="none" normalizeH="0" baseline="0" dirty="0" err="1" smtClean="0">
                <a:ln>
                  <a:noFill/>
                </a:ln>
                <a:effectLst/>
                <a:latin typeface="Söhne"/>
              </a:rPr>
              <a:t>chiều</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rộng</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và</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chiều</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cao</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của</a:t>
            </a:r>
            <a:r>
              <a:rPr kumimoji="0" lang="en-US" altLang="en-US" sz="1600" b="0" i="0" u="none" strike="noStrike" cap="none" normalizeH="0" baseline="0" dirty="0" smtClean="0">
                <a:ln>
                  <a:noFill/>
                </a:ln>
                <a:effectLst/>
                <a:latin typeface="Söhne"/>
              </a:rPr>
              <a:t> bounding box.</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err="1" smtClean="0">
                <a:ln>
                  <a:noFill/>
                </a:ln>
                <a:effectLst/>
                <a:latin typeface="Söhne"/>
              </a:rPr>
              <a:t>detection.score</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Một</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điểm</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số</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cho</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biết</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mức</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độ</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tự</a:t>
            </a:r>
            <a:r>
              <a:rPr kumimoji="0" lang="en-US" altLang="en-US" sz="1600" b="0" i="0" u="none" strike="noStrike" cap="none" normalizeH="0" baseline="0" dirty="0" smtClean="0">
                <a:ln>
                  <a:noFill/>
                </a:ln>
                <a:effectLst/>
                <a:latin typeface="Söhne"/>
              </a:rPr>
              <a:t> tin </a:t>
            </a:r>
            <a:r>
              <a:rPr kumimoji="0" lang="en-US" altLang="en-US" sz="1600" b="0" i="0" u="none" strike="noStrike" cap="none" normalizeH="0" baseline="0" dirty="0" err="1" smtClean="0">
                <a:ln>
                  <a:noFill/>
                </a:ln>
                <a:effectLst/>
                <a:latin typeface="Söhne"/>
              </a:rPr>
              <a:t>của</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mô</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hình</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về</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việc</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tìm</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thấy</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một</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khuôn</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mặt</a:t>
            </a:r>
            <a:r>
              <a:rPr kumimoji="0" lang="en-US" altLang="en-US" sz="1600" b="0" i="0" u="none" strike="noStrike" cap="none" normalizeH="0" baseline="0" dirty="0" smtClean="0">
                <a:ln>
                  <a:noFill/>
                </a:ln>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effectLst/>
                <a:latin typeface="Söhne"/>
              </a:rPr>
              <a:t>Ví</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dụ</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một</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phần</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tử</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trong</a:t>
            </a:r>
            <a:r>
              <a:rPr kumimoji="0" lang="en-US" altLang="en-US" sz="1600" b="0" i="0" u="none" strike="noStrike" cap="none" normalizeH="0" baseline="0" dirty="0" smtClean="0">
                <a:ln>
                  <a:noFill/>
                </a:ln>
                <a:effectLst/>
                <a:latin typeface="Söhne"/>
              </a:rPr>
              <a:t> </a:t>
            </a:r>
            <a:r>
              <a:rPr kumimoji="0" lang="en-US" altLang="en-US" sz="1600" b="1" i="0" u="none" strike="noStrike" cap="none" normalizeH="0" baseline="0" dirty="0" err="1" smtClean="0">
                <a:ln>
                  <a:noFill/>
                </a:ln>
                <a:effectLst/>
                <a:latin typeface="Söhne Mono"/>
              </a:rPr>
              <a:t>bboxs</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có</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thể</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trông</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như</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sau</a:t>
            </a:r>
            <a:r>
              <a:rPr kumimoji="0" lang="en-US" altLang="en-US" sz="1600" b="0" i="0" u="none" strike="noStrike" cap="none" normalizeH="0" baseline="0" dirty="0" smtClean="0">
                <a:ln>
                  <a:noFill/>
                </a:ln>
                <a:effectLst/>
                <a:latin typeface="Söhne"/>
              </a:rPr>
              <a:t>: </a:t>
            </a:r>
            <a:r>
              <a:rPr kumimoji="0" lang="en-US" altLang="en-US" sz="1600" b="1" i="0" u="none" strike="noStrike" cap="none" normalizeH="0" baseline="0" dirty="0" smtClean="0">
                <a:ln>
                  <a:noFill/>
                </a:ln>
                <a:effectLst/>
                <a:latin typeface="Söhne Mono"/>
              </a:rPr>
              <a:t>[0, (100, 150, 50, 50), 0.89]</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Điều</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này</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có</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nghĩa</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là</a:t>
            </a:r>
            <a:r>
              <a:rPr kumimoji="0" lang="en-US" altLang="en-US" sz="1600" b="0" i="0" u="none" strike="noStrike" cap="none" normalizeH="0" baseline="0" dirty="0" smtClean="0">
                <a:ln>
                  <a:noFill/>
                </a:ln>
                <a:effectLst/>
                <a:latin typeface="Söhne"/>
              </a:rPr>
              <a:t> bounding box </a:t>
            </a:r>
            <a:r>
              <a:rPr kumimoji="0" lang="en-US" altLang="en-US" sz="1600" b="0" i="0" u="none" strike="noStrike" cap="none" normalizeH="0" baseline="0" dirty="0" err="1" smtClean="0">
                <a:ln>
                  <a:noFill/>
                </a:ln>
                <a:effectLst/>
                <a:latin typeface="Söhne"/>
              </a:rPr>
              <a:t>đầu</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tiên</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được</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tìm</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thấy</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có</a:t>
            </a:r>
            <a:r>
              <a:rPr kumimoji="0" lang="en-US" altLang="en-US" sz="1600" b="0" i="0" u="none" strike="noStrike" cap="none" normalizeH="0" baseline="0" dirty="0" smtClean="0">
                <a:ln>
                  <a:noFill/>
                </a:ln>
                <a:effectLst/>
                <a:latin typeface="Söhne"/>
              </a:rPr>
              <a:t> </a:t>
            </a:r>
            <a:r>
              <a:rPr kumimoji="0" lang="en-US" altLang="en-US" sz="1600" b="1" i="0" u="none" strike="noStrike" cap="none" normalizeH="0" baseline="0" dirty="0" smtClean="0">
                <a:ln>
                  <a:noFill/>
                </a:ln>
                <a:effectLst/>
                <a:latin typeface="Söhne Mono"/>
              </a:rPr>
              <a:t>id</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là</a:t>
            </a:r>
            <a:r>
              <a:rPr kumimoji="0" lang="en-US" altLang="en-US" sz="1600" b="0" i="0" u="none" strike="noStrike" cap="none" normalizeH="0" baseline="0" dirty="0" smtClean="0">
                <a:ln>
                  <a:noFill/>
                </a:ln>
                <a:effectLst/>
                <a:latin typeface="Söhne"/>
              </a:rPr>
              <a:t> 0, </a:t>
            </a:r>
            <a:r>
              <a:rPr kumimoji="0" lang="en-US" altLang="en-US" sz="1600" b="0" i="0" u="none" strike="noStrike" cap="none" normalizeH="0" baseline="0" dirty="0" err="1" smtClean="0">
                <a:ln>
                  <a:noFill/>
                </a:ln>
                <a:effectLst/>
                <a:latin typeface="Söhne"/>
              </a:rPr>
              <a:t>tọa</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độ</a:t>
            </a:r>
            <a:r>
              <a:rPr kumimoji="0" lang="en-US" altLang="en-US" sz="1600" b="0" i="0" u="none" strike="noStrike" cap="none" normalizeH="0" baseline="0" dirty="0" smtClean="0">
                <a:ln>
                  <a:noFill/>
                </a:ln>
                <a:effectLst/>
                <a:latin typeface="Söhne"/>
              </a:rPr>
              <a:t> x </a:t>
            </a:r>
            <a:r>
              <a:rPr kumimoji="0" lang="en-US" altLang="en-US" sz="1600" b="0" i="0" u="none" strike="noStrike" cap="none" normalizeH="0" baseline="0" dirty="0" err="1" smtClean="0">
                <a:ln>
                  <a:noFill/>
                </a:ln>
                <a:effectLst/>
                <a:latin typeface="Söhne"/>
              </a:rPr>
              <a:t>là</a:t>
            </a:r>
            <a:r>
              <a:rPr kumimoji="0" lang="en-US" altLang="en-US" sz="1600" b="0" i="0" u="none" strike="noStrike" cap="none" normalizeH="0" baseline="0" dirty="0" smtClean="0">
                <a:ln>
                  <a:noFill/>
                </a:ln>
                <a:effectLst/>
                <a:latin typeface="Söhne"/>
              </a:rPr>
              <a:t> 100, y </a:t>
            </a:r>
            <a:r>
              <a:rPr kumimoji="0" lang="en-US" altLang="en-US" sz="1600" b="0" i="0" u="none" strike="noStrike" cap="none" normalizeH="0" baseline="0" dirty="0" err="1" smtClean="0">
                <a:ln>
                  <a:noFill/>
                </a:ln>
                <a:effectLst/>
                <a:latin typeface="Söhne"/>
              </a:rPr>
              <a:t>là</a:t>
            </a:r>
            <a:r>
              <a:rPr kumimoji="0" lang="en-US" altLang="en-US" sz="1600" b="0" i="0" u="none" strike="noStrike" cap="none" normalizeH="0" baseline="0" dirty="0" smtClean="0">
                <a:ln>
                  <a:noFill/>
                </a:ln>
                <a:effectLst/>
                <a:latin typeface="Söhne"/>
              </a:rPr>
              <a:t> 150, </a:t>
            </a:r>
            <a:r>
              <a:rPr kumimoji="0" lang="en-US" altLang="en-US" sz="1600" b="0" i="0" u="none" strike="noStrike" cap="none" normalizeH="0" baseline="0" dirty="0" err="1" smtClean="0">
                <a:ln>
                  <a:noFill/>
                </a:ln>
                <a:effectLst/>
                <a:latin typeface="Söhne"/>
              </a:rPr>
              <a:t>chiều</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rộng</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là</a:t>
            </a:r>
            <a:r>
              <a:rPr kumimoji="0" lang="en-US" altLang="en-US" sz="1600" b="0" i="0" u="none" strike="noStrike" cap="none" normalizeH="0" baseline="0" dirty="0" smtClean="0">
                <a:ln>
                  <a:noFill/>
                </a:ln>
                <a:effectLst/>
                <a:latin typeface="Söhne"/>
              </a:rPr>
              <a:t> 50 </a:t>
            </a:r>
            <a:r>
              <a:rPr kumimoji="0" lang="en-US" altLang="en-US" sz="1600" b="0" i="0" u="none" strike="noStrike" cap="none" normalizeH="0" baseline="0" dirty="0" err="1" smtClean="0">
                <a:ln>
                  <a:noFill/>
                </a:ln>
                <a:effectLst/>
                <a:latin typeface="Söhne"/>
              </a:rPr>
              <a:t>và</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chiều</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cao</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là</a:t>
            </a:r>
            <a:r>
              <a:rPr kumimoji="0" lang="en-US" altLang="en-US" sz="1600" b="0" i="0" u="none" strike="noStrike" cap="none" normalizeH="0" baseline="0" dirty="0" smtClean="0">
                <a:ln>
                  <a:noFill/>
                </a:ln>
                <a:effectLst/>
                <a:latin typeface="Söhne"/>
              </a:rPr>
              <a:t> 50. </a:t>
            </a:r>
            <a:r>
              <a:rPr kumimoji="0" lang="en-US" altLang="en-US" sz="1600" b="0" i="0" u="none" strike="noStrike" cap="none" normalizeH="0" baseline="0" dirty="0" err="1" smtClean="0">
                <a:ln>
                  <a:noFill/>
                </a:ln>
                <a:effectLst/>
                <a:latin typeface="Söhne"/>
              </a:rPr>
              <a:t>Điểm</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số</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tự</a:t>
            </a:r>
            <a:r>
              <a:rPr kumimoji="0" lang="en-US" altLang="en-US" sz="1600" b="0" i="0" u="none" strike="noStrike" cap="none" normalizeH="0" baseline="0" dirty="0" smtClean="0">
                <a:ln>
                  <a:noFill/>
                </a:ln>
                <a:effectLst/>
                <a:latin typeface="Söhne"/>
              </a:rPr>
              <a:t> tin </a:t>
            </a:r>
            <a:r>
              <a:rPr kumimoji="0" lang="en-US" altLang="en-US" sz="1600" b="0" i="0" u="none" strike="noStrike" cap="none" normalizeH="0" baseline="0" dirty="0" err="1" smtClean="0">
                <a:ln>
                  <a:noFill/>
                </a:ln>
                <a:effectLst/>
                <a:latin typeface="Söhne"/>
              </a:rPr>
              <a:t>của</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việc</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tìm</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thấy</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mặt</a:t>
            </a:r>
            <a:r>
              <a:rPr kumimoji="0" lang="en-US" altLang="en-US" sz="1600" b="0" i="0" u="none" strike="noStrike" cap="none" normalizeH="0" baseline="0" dirty="0" smtClean="0">
                <a:ln>
                  <a:noFill/>
                </a:ln>
                <a:effectLst/>
                <a:latin typeface="Söhne"/>
              </a:rPr>
              <a:t> </a:t>
            </a:r>
            <a:r>
              <a:rPr kumimoji="0" lang="en-US" altLang="en-US" sz="1600" b="0" i="0" u="none" strike="noStrike" cap="none" normalizeH="0" baseline="0" dirty="0" err="1" smtClean="0">
                <a:ln>
                  <a:noFill/>
                </a:ln>
                <a:effectLst/>
                <a:latin typeface="Söhne"/>
              </a:rPr>
              <a:t>là</a:t>
            </a:r>
            <a:r>
              <a:rPr kumimoji="0" lang="en-US" altLang="en-US" sz="1600" b="0" i="0" u="none" strike="noStrike" cap="none" normalizeH="0" baseline="0" dirty="0" smtClean="0">
                <a:ln>
                  <a:noFill/>
                </a:ln>
                <a:effectLst/>
                <a:latin typeface="Söhne"/>
              </a:rPr>
              <a:t> 0.89.</a:t>
            </a:r>
            <a:endParaRPr kumimoji="0" lang="en-US" altLang="en-US" sz="1600" b="0" i="0" u="none" strike="noStrike" cap="none" normalizeH="0" baseline="0" dirty="0" smtClean="0">
              <a:ln>
                <a:noFill/>
              </a:ln>
              <a:effectLst/>
            </a:endParaRPr>
          </a:p>
        </p:txBody>
      </p:sp>
    </p:spTree>
    <p:extLst>
      <p:ext uri="{BB962C8B-B14F-4D97-AF65-F5344CB8AC3E}">
        <p14:creationId xmlns:p14="http://schemas.microsoft.com/office/powerpoint/2010/main" val="9229382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fade">
                                      <p:cBhvr>
                                        <p:cTn id="39" dur="1000"/>
                                        <p:tgtEl>
                                          <p:spTgt spid="9">
                                            <p:txEl>
                                              <p:pRg st="0" end="0"/>
                                            </p:txEl>
                                          </p:spTgt>
                                        </p:tgtEl>
                                      </p:cBhvr>
                                    </p:animEffect>
                                    <p:anim calcmode="lin" valueType="num">
                                      <p:cBhvr>
                                        <p:cTn id="4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9">
                                            <p:txEl>
                                              <p:pRg st="0" end="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Effect transition="in" filter="fade">
                                      <p:cBhvr>
                                        <p:cTn id="44" dur="1000"/>
                                        <p:tgtEl>
                                          <p:spTgt spid="9">
                                            <p:txEl>
                                              <p:pRg st="1" end="1"/>
                                            </p:txEl>
                                          </p:spTgt>
                                        </p:tgtEl>
                                      </p:cBhvr>
                                    </p:animEffect>
                                    <p:anim calcmode="lin" valueType="num">
                                      <p:cBhvr>
                                        <p:cTn id="4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46" dur="1000" fill="hold"/>
                                        <p:tgtEl>
                                          <p:spTgt spid="9">
                                            <p:txEl>
                                              <p:pRg st="1" end="1"/>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animEffect transition="in" filter="fade">
                                      <p:cBhvr>
                                        <p:cTn id="49" dur="1000"/>
                                        <p:tgtEl>
                                          <p:spTgt spid="9">
                                            <p:txEl>
                                              <p:pRg st="2" end="2"/>
                                            </p:txEl>
                                          </p:spTgt>
                                        </p:tgtEl>
                                      </p:cBhvr>
                                    </p:animEffect>
                                    <p:anim calcmode="lin" valueType="num">
                                      <p:cBhvr>
                                        <p:cTn id="50"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2" end="2"/>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9">
                                            <p:txEl>
                                              <p:pRg st="3" end="3"/>
                                            </p:txEl>
                                          </p:spTgt>
                                        </p:tgtEl>
                                        <p:attrNameLst>
                                          <p:attrName>style.visibility</p:attrName>
                                        </p:attrNameLst>
                                      </p:cBhvr>
                                      <p:to>
                                        <p:strVal val="visible"/>
                                      </p:to>
                                    </p:set>
                                    <p:animEffect transition="in" filter="fade">
                                      <p:cBhvr>
                                        <p:cTn id="54" dur="1000"/>
                                        <p:tgtEl>
                                          <p:spTgt spid="9">
                                            <p:txEl>
                                              <p:pRg st="3" end="3"/>
                                            </p:txEl>
                                          </p:spTgt>
                                        </p:tgtEl>
                                      </p:cBhvr>
                                    </p:animEffect>
                                    <p:anim calcmode="lin" valueType="num">
                                      <p:cBhvr>
                                        <p:cTn id="55"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56" dur="1000" fill="hold"/>
                                        <p:tgtEl>
                                          <p:spTgt spid="9">
                                            <p:txEl>
                                              <p:pRg st="3" end="3"/>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9">
                                            <p:txEl>
                                              <p:pRg st="4" end="4"/>
                                            </p:txEl>
                                          </p:spTgt>
                                        </p:tgtEl>
                                        <p:attrNameLst>
                                          <p:attrName>style.visibility</p:attrName>
                                        </p:attrNameLst>
                                      </p:cBhvr>
                                      <p:to>
                                        <p:strVal val="visible"/>
                                      </p:to>
                                    </p:set>
                                    <p:animEffect transition="in" filter="fade">
                                      <p:cBhvr>
                                        <p:cTn id="59" dur="1000"/>
                                        <p:tgtEl>
                                          <p:spTgt spid="9">
                                            <p:txEl>
                                              <p:pRg st="4" end="4"/>
                                            </p:txEl>
                                          </p:spTgt>
                                        </p:tgtEl>
                                      </p:cBhvr>
                                    </p:animEffect>
                                    <p:anim calcmode="lin" valueType="num">
                                      <p:cBhvr>
                                        <p:cTn id="60"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0400" y="121920"/>
            <a:ext cx="10505440" cy="772160"/>
          </a:xfrm>
        </p:spPr>
        <p:txBody>
          <a:bodyPr>
            <a:normAutofit/>
          </a:bodyPr>
          <a:lstStyle/>
          <a:p>
            <a:r>
              <a:rPr lang="en-US" sz="4000" dirty="0" err="1" smtClean="0"/>
              <a:t>Vẽ</a:t>
            </a:r>
            <a:r>
              <a:rPr lang="en-US" sz="4000" dirty="0" smtClean="0"/>
              <a:t> </a:t>
            </a:r>
            <a:r>
              <a:rPr lang="en-US" sz="4000" dirty="0" err="1" smtClean="0"/>
              <a:t>khoanh</a:t>
            </a:r>
            <a:r>
              <a:rPr lang="en-US" sz="4000" dirty="0" smtClean="0"/>
              <a:t> </a:t>
            </a:r>
            <a:r>
              <a:rPr lang="en-US" sz="4000" dirty="0" err="1" smtClean="0"/>
              <a:t>vùng</a:t>
            </a:r>
            <a:r>
              <a:rPr lang="en-US" sz="4000" dirty="0" smtClean="0"/>
              <a:t> </a:t>
            </a:r>
            <a:r>
              <a:rPr lang="en-US" sz="4000" dirty="0" err="1" smtClean="0"/>
              <a:t>lại</a:t>
            </a:r>
            <a:r>
              <a:rPr lang="en-US" sz="4000" dirty="0" smtClean="0"/>
              <a:t> </a:t>
            </a:r>
            <a:r>
              <a:rPr lang="en-US" sz="4000" dirty="0" err="1" smtClean="0"/>
              <a:t>vùng</a:t>
            </a:r>
            <a:r>
              <a:rPr lang="en-US" sz="4000" dirty="0" smtClean="0"/>
              <a:t> </a:t>
            </a:r>
            <a:r>
              <a:rPr lang="en-US" sz="4000" dirty="0" err="1" smtClean="0"/>
              <a:t>nhận</a:t>
            </a:r>
            <a:r>
              <a:rPr lang="en-US" sz="4000" dirty="0" smtClean="0"/>
              <a:t> </a:t>
            </a:r>
            <a:r>
              <a:rPr lang="en-US" sz="4000" dirty="0" err="1" smtClean="0"/>
              <a:t>dạng</a:t>
            </a:r>
            <a:r>
              <a:rPr lang="en-US" sz="4000" dirty="0" smtClean="0"/>
              <a:t> </a:t>
            </a:r>
            <a:r>
              <a:rPr lang="en-US" sz="4000" dirty="0" err="1" smtClean="0"/>
              <a:t>khuôn</a:t>
            </a:r>
            <a:r>
              <a:rPr lang="en-US" sz="4000" dirty="0" smtClean="0"/>
              <a:t> </a:t>
            </a:r>
            <a:r>
              <a:rPr lang="en-US" sz="4000" dirty="0" err="1" smtClean="0"/>
              <a:t>mặt</a:t>
            </a:r>
            <a:r>
              <a:rPr lang="en-US" sz="4000" dirty="0" smtClean="0"/>
              <a:t> </a:t>
            </a:r>
            <a:endParaRPr lang="en-US" sz="4000" dirty="0"/>
          </a:p>
        </p:txBody>
      </p:sp>
      <p:pic>
        <p:nvPicPr>
          <p:cNvPr id="4" name="Picture 3"/>
          <p:cNvPicPr>
            <a:picLocks noChangeAspect="1"/>
          </p:cNvPicPr>
          <p:nvPr/>
        </p:nvPicPr>
        <p:blipFill>
          <a:blip r:embed="rId2"/>
          <a:stretch>
            <a:fillRect/>
          </a:stretch>
        </p:blipFill>
        <p:spPr>
          <a:xfrm>
            <a:off x="91317" y="1630871"/>
            <a:ext cx="5139104" cy="3615142"/>
          </a:xfrm>
          <a:prstGeom prst="rect">
            <a:avLst/>
          </a:prstGeom>
        </p:spPr>
      </p:pic>
      <p:sp>
        <p:nvSpPr>
          <p:cNvPr id="7" name="TextBox 6"/>
          <p:cNvSpPr txBox="1"/>
          <p:nvPr/>
        </p:nvSpPr>
        <p:spPr>
          <a:xfrm>
            <a:off x="5230421" y="1072071"/>
            <a:ext cx="6829499" cy="5527040"/>
          </a:xfrm>
          <a:prstGeom prst="rect">
            <a:avLst/>
          </a:prstGeom>
          <a:noFill/>
        </p:spPr>
        <p:txBody>
          <a:bodyPr wrap="square" rtlCol="0">
            <a:spAutoFit/>
          </a:bodyPr>
          <a:lstStyle/>
          <a:p>
            <a:r>
              <a:rPr lang="vi-VN" sz="1600" dirty="0" smtClean="0"/>
              <a:t>Phương thức fancyDraw được định nghĩa trong lớp FaceDetector và có</a:t>
            </a:r>
            <a:r>
              <a:rPr lang="en-US" sz="1600" dirty="0" smtClean="0"/>
              <a:t> </a:t>
            </a:r>
            <a:r>
              <a:rPr lang="vi-VN" sz="1600" dirty="0" smtClean="0"/>
              <a:t>chức năng vẽ các đường và hình chữ nhật xung quanh khuôn mặt đã nhận diện.</a:t>
            </a:r>
          </a:p>
          <a:p>
            <a:r>
              <a:rPr lang="vi-VN" sz="1600" dirty="0" smtClean="0"/>
              <a:t>def fancyDraw(self, img, bbox, l=30, t=5, rt= 1):: Khai báo phương thức </a:t>
            </a:r>
          </a:p>
          <a:p>
            <a:r>
              <a:rPr lang="vi-VN" sz="1600" dirty="0" smtClean="0"/>
              <a:t>fancyDraw nhận vào 4 tham số: self (chính là đối tượng lớp đang gọi phương thức), img (hình ảnh), bbox (bounding box - hộp giới hạn khuôn mặt được nhận diện), và 3 tham số tùy chọn với giá trị mặc định l=30, t=5, rt=1.</a:t>
            </a:r>
          </a:p>
          <a:p>
            <a:r>
              <a:rPr lang="vi-VN" sz="1600" dirty="0" smtClean="0"/>
              <a:t>x, y, w, h = bbox: Phân rã thông tin từ bounding box gồm tọa độ (x, y) của góc trên bên trái và kích thước (w, h).</a:t>
            </a:r>
          </a:p>
          <a:p>
            <a:r>
              <a:rPr lang="vi-VN" sz="1600" dirty="0" smtClean="0"/>
              <a:t>x1, y1 = x + w, y + h: Tính toán tọa độ của góc dưới bên phải của</a:t>
            </a:r>
            <a:r>
              <a:rPr lang="en-US" sz="1600" dirty="0" smtClean="0"/>
              <a:t> </a:t>
            </a:r>
            <a:r>
              <a:rPr lang="vi-VN" sz="1600" dirty="0" smtClean="0"/>
              <a:t>bounding box.</a:t>
            </a:r>
          </a:p>
          <a:p>
            <a:r>
              <a:rPr lang="vi-VN" sz="1600" dirty="0" smtClean="0"/>
              <a:t>cv2.rectangle(img, bbox, (255, 0, 255), rt): Vẽ hình chữ nhật xung quanh khuôn mặt, sử dụng màu hồng với độ dày được chỉ định bởi rt.</a:t>
            </a:r>
          </a:p>
          <a:p>
            <a:r>
              <a:rPr lang="vi-VN" sz="1600" dirty="0" smtClean="0"/>
              <a:t>Các dòng tiếp theo vẽ các đường:</a:t>
            </a:r>
          </a:p>
          <a:p>
            <a:r>
              <a:rPr lang="vi-VN" sz="1600" dirty="0" smtClean="0"/>
              <a:t>cv2.line(img, (x, y), (x + l, y), (255, 0, 255), t): Vẽ đường từ (x, y) đến (x </a:t>
            </a:r>
          </a:p>
          <a:p>
            <a:r>
              <a:rPr lang="vi-VN" sz="1600" dirty="0" smtClean="0"/>
              <a:t>+ l, y) (đường ngang phía trên).</a:t>
            </a:r>
          </a:p>
          <a:p>
            <a:r>
              <a:rPr lang="vi-VN" sz="1600" dirty="0" smtClean="0"/>
              <a:t>cv2.line(img, (x, y), (x, y + l), (255, 0, 255), t): Vẽ đường từ (x, y) đến </a:t>
            </a:r>
          </a:p>
          <a:p>
            <a:r>
              <a:rPr lang="vi-VN" sz="1600" dirty="0" smtClean="0"/>
              <a:t>(x, y + l) (đường dọc bên trái).</a:t>
            </a:r>
          </a:p>
          <a:p>
            <a:r>
              <a:rPr lang="vi-VN" sz="1600" dirty="0" smtClean="0"/>
              <a:t>Tương tự, các dòng sau vẽ các đường còn lại.</a:t>
            </a:r>
          </a:p>
          <a:p>
            <a:r>
              <a:rPr lang="vi-VN" sz="1600" dirty="0" smtClean="0"/>
              <a:t>return img: Trả về hình ảnh đã được vẽ các đường và hình chữ nhật.</a:t>
            </a:r>
          </a:p>
          <a:p>
            <a:endParaRPr lang="en-US" dirty="0"/>
          </a:p>
        </p:txBody>
      </p:sp>
    </p:spTree>
    <p:extLst>
      <p:ext uri="{BB962C8B-B14F-4D97-AF65-F5344CB8AC3E}">
        <p14:creationId xmlns:p14="http://schemas.microsoft.com/office/powerpoint/2010/main" val="251420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arn(inVertical)">
                                      <p:cBhvr>
                                        <p:cTn id="13" dur="500"/>
                                        <p:tgtEl>
                                          <p:spTgt spid="7">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arn(inVertical)">
                                      <p:cBhvr>
                                        <p:cTn id="16" dur="500"/>
                                        <p:tgtEl>
                                          <p:spTgt spid="7">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arn(inVertical)">
                                      <p:cBhvr>
                                        <p:cTn id="19" dur="500"/>
                                        <p:tgtEl>
                                          <p:spTgt spid="7">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arn(inVertical)">
                                      <p:cBhvr>
                                        <p:cTn id="22" dur="500"/>
                                        <p:tgtEl>
                                          <p:spTgt spid="7">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barn(inVertical)">
                                      <p:cBhvr>
                                        <p:cTn id="25" dur="500"/>
                                        <p:tgtEl>
                                          <p:spTgt spid="7">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barn(inVertical)">
                                      <p:cBhvr>
                                        <p:cTn id="28" dur="500"/>
                                        <p:tgtEl>
                                          <p:spTgt spid="7">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barn(inVertical)">
                                      <p:cBhvr>
                                        <p:cTn id="31" dur="500"/>
                                        <p:tgtEl>
                                          <p:spTgt spid="7">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barn(inVertical)">
                                      <p:cBhvr>
                                        <p:cTn id="34" dur="500"/>
                                        <p:tgtEl>
                                          <p:spTgt spid="7">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barn(inVertical)">
                                      <p:cBhvr>
                                        <p:cTn id="37" dur="500"/>
                                        <p:tgtEl>
                                          <p:spTgt spid="7">
                                            <p:txEl>
                                              <p:pRg st="10" end="10"/>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7">
                                            <p:txEl>
                                              <p:pRg st="11" end="11"/>
                                            </p:txEl>
                                          </p:spTgt>
                                        </p:tgtEl>
                                        <p:attrNameLst>
                                          <p:attrName>style.visibility</p:attrName>
                                        </p:attrNameLst>
                                      </p:cBhvr>
                                      <p:to>
                                        <p:strVal val="visible"/>
                                      </p:to>
                                    </p:set>
                                    <p:animEffect transition="in" filter="barn(inVertical)">
                                      <p:cBhvr>
                                        <p:cTn id="40" dur="500"/>
                                        <p:tgtEl>
                                          <p:spTgt spid="7">
                                            <p:txEl>
                                              <p:pRg st="11" end="11"/>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animEffect transition="in" filter="barn(inVertical)">
                                      <p:cBhvr>
                                        <p:cTn id="43"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7801" y="1097809"/>
            <a:ext cx="7353678" cy="4134062"/>
          </a:xfrm>
          <a:prstGeom prst="rect">
            <a:avLst/>
          </a:prstGeom>
        </p:spPr>
      </p:pic>
      <p:sp>
        <p:nvSpPr>
          <p:cNvPr id="5" name="TextBox 4"/>
          <p:cNvSpPr txBox="1"/>
          <p:nvPr/>
        </p:nvSpPr>
        <p:spPr>
          <a:xfrm>
            <a:off x="7985760" y="1097809"/>
            <a:ext cx="4124960" cy="5078313"/>
          </a:xfrm>
          <a:prstGeom prst="rect">
            <a:avLst/>
          </a:prstGeom>
          <a:noFill/>
        </p:spPr>
        <p:txBody>
          <a:bodyPr wrap="square" rtlCol="0">
            <a:spAutoFit/>
          </a:bodyPr>
          <a:lstStyle/>
          <a:p>
            <a:r>
              <a:rPr lang="vi-VN" dirty="0" smtClean="0"/>
              <a:t>detector = FaceDetector(): Tạo một đối tượng FaceDetector để sử dụng các phương thức đã được định nghĩa trong lớp. </a:t>
            </a:r>
            <a:endParaRPr lang="en-US" dirty="0" smtClean="0"/>
          </a:p>
          <a:p>
            <a:r>
              <a:rPr lang="vi-VN" dirty="0" smtClean="0"/>
              <a:t>Bắt đầu một vòng lặp vô hạn, nghĩa là chương trình sẽ chạy liên tục cho đến khi gặp lỗi hoặc có lệnh thoát</a:t>
            </a:r>
            <a:endParaRPr lang="en-US" dirty="0" smtClean="0"/>
          </a:p>
          <a:p>
            <a:r>
              <a:rPr lang="vi-VN" dirty="0" smtClean="0"/>
              <a:t>img, bboxs = detector.findFaces(img): Sử dụng đối tượng detector để tìm khuôn mặt trong hình ảnh. Hàm findFaces trả về ảnh đã được vẽ bounding box và danh sách các bounding box đã tìm thấy</a:t>
            </a:r>
            <a:r>
              <a:rPr lang="en-US" dirty="0" smtClean="0"/>
              <a:t>, </a:t>
            </a:r>
            <a:r>
              <a:rPr lang="en-US" dirty="0" err="1" smtClean="0"/>
              <a:t>cTime</a:t>
            </a:r>
            <a:r>
              <a:rPr lang="en-US" dirty="0" smtClean="0"/>
              <a:t> = </a:t>
            </a:r>
            <a:r>
              <a:rPr lang="en-US" dirty="0" err="1" smtClean="0"/>
              <a:t>time.time</a:t>
            </a:r>
            <a:r>
              <a:rPr lang="en-US" dirty="0" smtClean="0"/>
              <a:t>(): </a:t>
            </a:r>
            <a:r>
              <a:rPr lang="en-US" dirty="0" err="1" smtClean="0"/>
              <a:t>Ghi</a:t>
            </a:r>
            <a:r>
              <a:rPr lang="en-US" dirty="0" smtClean="0"/>
              <a:t> </a:t>
            </a:r>
            <a:r>
              <a:rPr lang="en-US" dirty="0" err="1" smtClean="0"/>
              <a:t>lại</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hiện</a:t>
            </a:r>
            <a:r>
              <a:rPr lang="en-US" dirty="0" smtClean="0"/>
              <a:t> </a:t>
            </a:r>
            <a:r>
              <a:rPr lang="en-US" dirty="0" err="1" smtClean="0"/>
              <a:t>tại</a:t>
            </a:r>
            <a:r>
              <a:rPr lang="en-US" dirty="0" smtClean="0"/>
              <a:t>,</a:t>
            </a:r>
          </a:p>
          <a:p>
            <a:r>
              <a:rPr lang="vi-VN" dirty="0" smtClean="0"/>
              <a:t>.key = cv2.waitKey(20): Chờ đợi một phím được nhấn trong 20 miligiây. Nếu có phím được nhấn, thì key sẽ mang giá trị Unicode của phím đó.</a:t>
            </a:r>
            <a:endParaRPr lang="en-US" dirty="0"/>
          </a:p>
        </p:txBody>
      </p:sp>
      <p:sp>
        <p:nvSpPr>
          <p:cNvPr id="6" name="TextBox 5"/>
          <p:cNvSpPr txBox="1"/>
          <p:nvPr/>
        </p:nvSpPr>
        <p:spPr>
          <a:xfrm>
            <a:off x="548640" y="284480"/>
            <a:ext cx="11054080" cy="584775"/>
          </a:xfrm>
          <a:prstGeom prst="rect">
            <a:avLst/>
          </a:prstGeom>
          <a:noFill/>
        </p:spPr>
        <p:txBody>
          <a:bodyPr wrap="square" rtlCol="0">
            <a:spAutoFit/>
          </a:bodyPr>
          <a:lstStyle/>
          <a:p>
            <a:r>
              <a:rPr lang="en-US" sz="3200" dirty="0" err="1" smtClean="0"/>
              <a:t>Tạo</a:t>
            </a:r>
            <a:r>
              <a:rPr lang="en-US" sz="3200" dirty="0" smtClean="0"/>
              <a:t> </a:t>
            </a:r>
            <a:r>
              <a:rPr lang="en-US" sz="3200" dirty="0" err="1" smtClean="0"/>
              <a:t>vòng</a:t>
            </a:r>
            <a:r>
              <a:rPr lang="en-US" sz="3200" dirty="0" smtClean="0"/>
              <a:t> </a:t>
            </a:r>
            <a:r>
              <a:rPr lang="en-US" sz="3200" dirty="0" err="1" smtClean="0"/>
              <a:t>lặp</a:t>
            </a:r>
            <a:r>
              <a:rPr lang="en-US" sz="3200" dirty="0" smtClean="0"/>
              <a:t> </a:t>
            </a:r>
            <a:r>
              <a:rPr lang="en-US" sz="3200" dirty="0" err="1" smtClean="0"/>
              <a:t>để</a:t>
            </a:r>
            <a:r>
              <a:rPr lang="en-US" sz="3200" dirty="0" smtClean="0"/>
              <a:t> </a:t>
            </a:r>
            <a:r>
              <a:rPr lang="en-US" sz="3200" dirty="0" err="1" smtClean="0"/>
              <a:t>nhận</a:t>
            </a:r>
            <a:r>
              <a:rPr lang="en-US" sz="3200" dirty="0" smtClean="0"/>
              <a:t> </a:t>
            </a:r>
            <a:r>
              <a:rPr lang="en-US" sz="3200" dirty="0" err="1" smtClean="0"/>
              <a:t>diện</a:t>
            </a:r>
            <a:r>
              <a:rPr lang="en-US" sz="3200" dirty="0" smtClean="0"/>
              <a:t> </a:t>
            </a:r>
            <a:r>
              <a:rPr lang="en-US" sz="3200" dirty="0" err="1" smtClean="0"/>
              <a:t>khuôn</a:t>
            </a:r>
            <a:r>
              <a:rPr lang="en-US" sz="3200" dirty="0" smtClean="0"/>
              <a:t> </a:t>
            </a:r>
            <a:r>
              <a:rPr lang="en-US" sz="3200" dirty="0" err="1" smtClean="0"/>
              <a:t>mặt</a:t>
            </a:r>
            <a:r>
              <a:rPr lang="en-US" sz="3200" dirty="0" smtClean="0"/>
              <a:t> </a:t>
            </a:r>
            <a:r>
              <a:rPr lang="en-US" sz="3200" dirty="0" err="1" smtClean="0"/>
              <a:t>theo</a:t>
            </a:r>
            <a:r>
              <a:rPr lang="en-US" sz="3200" dirty="0" smtClean="0"/>
              <a:t> </a:t>
            </a:r>
            <a:r>
              <a:rPr lang="en-US" sz="3200" dirty="0" err="1" smtClean="0"/>
              <a:t>thời</a:t>
            </a:r>
            <a:r>
              <a:rPr lang="en-US" sz="3200" dirty="0" smtClean="0"/>
              <a:t> </a:t>
            </a:r>
            <a:r>
              <a:rPr lang="en-US" sz="3200" dirty="0" err="1" smtClean="0"/>
              <a:t>gian</a:t>
            </a:r>
            <a:r>
              <a:rPr lang="en-US" sz="3200" dirty="0" smtClean="0"/>
              <a:t> </a:t>
            </a:r>
            <a:r>
              <a:rPr lang="en-US" sz="3200" dirty="0" err="1" smtClean="0"/>
              <a:t>thực</a:t>
            </a:r>
            <a:endParaRPr lang="en-US" sz="3200" dirty="0"/>
          </a:p>
        </p:txBody>
      </p:sp>
    </p:spTree>
    <p:extLst>
      <p:ext uri="{BB962C8B-B14F-4D97-AF65-F5344CB8AC3E}">
        <p14:creationId xmlns:p14="http://schemas.microsoft.com/office/powerpoint/2010/main" val="3340868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2320" y="599440"/>
            <a:ext cx="8798560" cy="2862322"/>
          </a:xfrm>
          <a:prstGeom prst="rect">
            <a:avLst/>
          </a:prstGeom>
          <a:noFill/>
        </p:spPr>
        <p:txBody>
          <a:bodyPr wrap="square" rtlCol="0">
            <a:spAutoFit/>
          </a:bodyPr>
          <a:lstStyle/>
          <a:p>
            <a:r>
              <a:rPr lang="en-US" dirty="0" err="1" smtClean="0"/>
              <a:t>Nhận</a:t>
            </a:r>
            <a:r>
              <a:rPr lang="en-US" dirty="0" smtClean="0"/>
              <a:t> </a:t>
            </a:r>
            <a:r>
              <a:rPr lang="en-US" dirty="0" err="1" smtClean="0"/>
              <a:t>xét</a:t>
            </a:r>
            <a:endParaRPr lang="en-US" dirty="0" smtClean="0"/>
          </a:p>
          <a:p>
            <a:r>
              <a:rPr lang="vi-VN" dirty="0" smtClean="0"/>
              <a:t>Thuật toán sẽ theo dõi khuôn mặt của bạn và tạo một khung giới hạn màu tím xung quanh khuôn mặt đó bất kể bạn di chuyển đến đâu trong khung hình. Góc trái trên là FPS ( Frame per second) góc trên của khung giới hạn là phần trăm thuật toán theo dõi và nhận dạng đó là khuôn mặt, phần trăm sẽ thay đổi khi môi trường của thuật toán gặp nhiều vật cản phần camera theo dõi, hoặc khi ta xoay nhiều góc khuất làm thuật toán không nhận diện được khuôn mặt. Ta cũng có thể kiểm tra tính hiệu quả của mô hình này bằng cách giơ nhiều bức ảnh lên hoặc bằng cách yêu cầu những người khác nhau đứng ở các góc khác nhau phía sau máy ảnh. Mô hình phải có thể nhận dạng tất cả khuôn mặt người ở các nền hoặc cài đặt ánh sáng khác nhau. </a:t>
            </a:r>
            <a:endParaRPr lang="en-US" dirty="0"/>
          </a:p>
        </p:txBody>
      </p:sp>
      <p:sp>
        <p:nvSpPr>
          <p:cNvPr id="5" name="TextBox 4"/>
          <p:cNvSpPr txBox="1"/>
          <p:nvPr/>
        </p:nvSpPr>
        <p:spPr>
          <a:xfrm>
            <a:off x="782320" y="4338320"/>
            <a:ext cx="8422640" cy="1200329"/>
          </a:xfrm>
          <a:prstGeom prst="rect">
            <a:avLst/>
          </a:prstGeom>
          <a:noFill/>
        </p:spPr>
        <p:txBody>
          <a:bodyPr wrap="square" rtlCol="0">
            <a:spAutoFit/>
          </a:bodyPr>
          <a:lstStyle/>
          <a:p>
            <a:r>
              <a:rPr lang="en-US" dirty="0" smtClean="0"/>
              <a:t>File .mp4 :</a:t>
            </a:r>
            <a:r>
              <a:rPr lang="vi-VN" dirty="0" smtClean="0"/>
              <a:t>ta dễ dàng thấy do môi trường đối tượng di chuyển quay mặt liên tục, cũng như không phải nhìn vào máy ảnh 100% nên mô hình đã trả ra nhiều phần trăm khá thấp, tuy nhiên khi gặp môi trường thuận lợi thì mô hình vẫn trả ra kết quả đáng tin cậy 97%.</a:t>
            </a:r>
            <a:endParaRPr lang="en-US" dirty="0"/>
          </a:p>
        </p:txBody>
      </p:sp>
    </p:spTree>
    <p:extLst>
      <p:ext uri="{BB962C8B-B14F-4D97-AF65-F5344CB8AC3E}">
        <p14:creationId xmlns:p14="http://schemas.microsoft.com/office/powerpoint/2010/main" val="4498195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498F-083E-17A1-FE79-EFFE369126E0}"/>
              </a:ext>
            </a:extLst>
          </p:cNvPr>
          <p:cNvSpPr>
            <a:spLocks noGrp="1"/>
          </p:cNvSpPr>
          <p:nvPr>
            <p:ph type="title"/>
          </p:nvPr>
        </p:nvSpPr>
        <p:spPr>
          <a:xfrm>
            <a:off x="838200" y="2454055"/>
            <a:ext cx="10515600" cy="1325563"/>
          </a:xfrm>
        </p:spPr>
        <p:txBody>
          <a:bodyPr>
            <a:normAutofit/>
          </a:bodyPr>
          <a:lstStyle/>
          <a:p>
            <a:pPr algn="ctr"/>
            <a:r>
              <a:rPr lang="en-US" sz="3200" b="1" dirty="0">
                <a:effectLst/>
                <a:latin typeface="Times New Roman" panose="02020603050405020304" pitchFamily="18" charset="0"/>
                <a:ea typeface="Times New Roman" panose="02020603050405020304" pitchFamily="18" charset="0"/>
              </a:rPr>
              <a:t>I. CƠ SỞ LÝ THUYẾT</a:t>
            </a:r>
            <a:r>
              <a:rPr lang="en-US" sz="3200" dirty="0">
                <a:effectLst/>
                <a:latin typeface="Times New Roman" panose="02020603050405020304" pitchFamily="18" charset="0"/>
                <a:ea typeface="Times New Roman" panose="02020603050405020304" pitchFamily="18" charset="0"/>
              </a:rPr>
              <a:t/>
            </a:r>
            <a:br>
              <a:rPr lang="en-US" sz="3200" dirty="0">
                <a:effectLst/>
                <a:latin typeface="Times New Roman" panose="02020603050405020304" pitchFamily="18" charset="0"/>
                <a:ea typeface="Times New Roman" panose="02020603050405020304" pitchFamily="18" charset="0"/>
              </a:rPr>
            </a:br>
            <a:endParaRPr lang="en-US" sz="3200" dirty="0"/>
          </a:p>
        </p:txBody>
      </p:sp>
    </p:spTree>
    <p:extLst>
      <p:ext uri="{BB962C8B-B14F-4D97-AF65-F5344CB8AC3E}">
        <p14:creationId xmlns:p14="http://schemas.microsoft.com/office/powerpoint/2010/main" val="46657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 y="117693"/>
            <a:ext cx="12100560" cy="6463308"/>
          </a:xfrm>
          <a:prstGeom prst="rect">
            <a:avLst/>
          </a:prstGeom>
          <a:noFill/>
        </p:spPr>
        <p:txBody>
          <a:bodyPr wrap="square" rtlCol="0">
            <a:spAutoFit/>
          </a:bodyPr>
          <a:lstStyle/>
          <a:p>
            <a:r>
              <a:rPr lang="vi-VN" b="1" dirty="0" smtClean="0"/>
              <a:t>Đánh giá mô hình</a:t>
            </a:r>
          </a:p>
          <a:p>
            <a:r>
              <a:rPr lang="vi-VN" dirty="0" smtClean="0"/>
              <a:t>1. Độ chính xác (Precision): Độ chính xác của mô hình có thể được điều chỉnh thông qua biến minDetectionCon. Giá trị càng cao thì mô hình sẽ đưa ra kết quả với độ chính xác càng cao. Điều này có thể ảnh hưởng đến việc nhận diện khuôn mặt đúng và giảm số lượng false positives.</a:t>
            </a:r>
          </a:p>
          <a:p>
            <a:r>
              <a:rPr lang="vi-VN" dirty="0" smtClean="0"/>
              <a:t>2. Tốc độ xử lý: Mô hình này có khả năng xử lý ảnh trong thời gian thực trên các video. Tuy nhiên, tốc độ xử lý có thể thay đổi tùy thuộc vào khả năng xử lý của thiết bị và độ phân giải của video đầu vào.</a:t>
            </a:r>
          </a:p>
          <a:p>
            <a:r>
              <a:rPr lang="vi-VN" dirty="0" smtClean="0"/>
              <a:t>3. Khả năng nhận diện khuôn mặt: Mô hình này sử dụng relative bounding box để xác định vị trí của khuôn mặt trong khung hình. Có thể điều chỉnh các tham số như l, t, rt để tùy chỉnh vẽ bounding box và các đường nối đi kèm.</a:t>
            </a:r>
          </a:p>
          <a:p>
            <a:r>
              <a:rPr lang="vi-VN" b="1" dirty="0" smtClean="0"/>
              <a:t>Những điều cần lưu ý:</a:t>
            </a:r>
          </a:p>
          <a:p>
            <a:r>
              <a:rPr lang="vi-VN" dirty="0" smtClean="0"/>
              <a:t>- Độ chính xác của mô hình có thể bị ảnh hưởng bởi nhiều yếu tố như độ sáng, góc độ, màu da, v.v. Do đó, có thể cần điều chỉnh các tham số để đạt được kết quả tốt nhất cho tình huống cụ thể.</a:t>
            </a:r>
          </a:p>
          <a:p>
            <a:r>
              <a:rPr lang="vi-VN" dirty="0" smtClean="0"/>
              <a:t>- Đối với video, việc nhận diện khuôn mặt có thể thay đổi tùy theo điều kiện ánh sáng và góc độ chụp.</a:t>
            </a:r>
          </a:p>
          <a:p>
            <a:pPr marL="285750" indent="-285750">
              <a:buFontTx/>
              <a:buChar char="-"/>
            </a:pPr>
            <a:r>
              <a:rPr lang="vi-VN" dirty="0" smtClean="0"/>
              <a:t>Kỹ thuật vẽ bounding box và các đường nối giúp hình ảnh trở nên trực quan và dễ nhìn hơn.</a:t>
            </a:r>
            <a:endParaRPr lang="en-US" dirty="0" smtClean="0"/>
          </a:p>
          <a:p>
            <a:r>
              <a:rPr lang="vi-VN" dirty="0" smtClean="0"/>
              <a:t>Kết luận</a:t>
            </a:r>
          </a:p>
          <a:p>
            <a:pPr marL="285750" indent="-285750">
              <a:buFont typeface="Arial" panose="020B0604020202020204" pitchFamily="34" charset="0"/>
              <a:buChar char="•"/>
            </a:pPr>
            <a:r>
              <a:rPr lang="vi-VN" dirty="0" smtClean="0"/>
              <a:t>Nhóm đã thực hiện và đạt được kết quả:</a:t>
            </a:r>
          </a:p>
          <a:p>
            <a:pPr marL="285750" indent="-285750">
              <a:buFont typeface="Arial" panose="020B0604020202020204" pitchFamily="34" charset="0"/>
              <a:buChar char="•"/>
            </a:pPr>
            <a:r>
              <a:rPr lang="vi-VN" dirty="0" smtClean="0"/>
              <a:t>Nghiên cứu lý thuyết về nhận diện khuôn mặt</a:t>
            </a:r>
          </a:p>
          <a:p>
            <a:pPr marL="285750" indent="-285750">
              <a:buFont typeface="Arial" panose="020B0604020202020204" pitchFamily="34" charset="0"/>
              <a:buChar char="•"/>
            </a:pPr>
            <a:r>
              <a:rPr lang="vi-VN" dirty="0" smtClean="0"/>
              <a:t>Nghiên cứu các phương pháp huấn luyện mô hình</a:t>
            </a:r>
          </a:p>
          <a:p>
            <a:pPr marL="285750" indent="-285750">
              <a:buFont typeface="Arial" panose="020B0604020202020204" pitchFamily="34" charset="0"/>
              <a:buChar char="•"/>
            </a:pPr>
            <a:r>
              <a:rPr lang="vi-VN" dirty="0" smtClean="0"/>
              <a:t>Kết quả đánh giá đạt hiệu suất cao</a:t>
            </a:r>
          </a:p>
          <a:p>
            <a:r>
              <a:rPr lang="vi-VN" dirty="0" smtClean="0"/>
              <a:t>2. Hướng phát triển</a:t>
            </a:r>
          </a:p>
          <a:p>
            <a:r>
              <a:rPr lang="vi-VN" dirty="0" smtClean="0"/>
              <a:t>Hướng phát triển của nhóm :</a:t>
            </a:r>
          </a:p>
          <a:p>
            <a:r>
              <a:rPr lang="vi-VN" dirty="0" smtClean="0"/>
              <a:t>Mở rộng xác định khuôn mặt con người trong các loại dữ liệu đầu vào khác nhau, chẳng hạn như tệp PDF hoặc hình ảnh giám sát. Thậm chí có thể thiết lập camera an ninh của riêng mình và thực hiện nhận diện khuôn</a:t>
            </a:r>
            <a:r>
              <a:rPr lang="en-US" dirty="0" smtClean="0"/>
              <a:t> </a:t>
            </a:r>
            <a:r>
              <a:rPr lang="vi-VN" dirty="0" smtClean="0"/>
              <a:t>mặt trên dữ liệu mà nó ghi lại trong thời gian thực.</a:t>
            </a:r>
          </a:p>
        </p:txBody>
      </p:sp>
    </p:spTree>
    <p:extLst>
      <p:ext uri="{BB962C8B-B14F-4D97-AF65-F5344CB8AC3E}">
        <p14:creationId xmlns:p14="http://schemas.microsoft.com/office/powerpoint/2010/main" val="16366946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ank You For Watching Images – Browse 2,142 Stock Photos, Vectors, and  Video | Adobe Stock">
            <a:extLst>
              <a:ext uri="{FF2B5EF4-FFF2-40B4-BE49-F238E27FC236}">
                <a16:creationId xmlns:a16="http://schemas.microsoft.com/office/drawing/2014/main" id="{AD48A6C1-871E-B40E-03E6-B108F6E1F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905" y="1755140"/>
            <a:ext cx="66103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216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20D35-C6C6-B145-47FA-607895B740B4}"/>
              </a:ext>
            </a:extLst>
          </p:cNvPr>
          <p:cNvSpPr>
            <a:spLocks noGrp="1"/>
          </p:cNvSpPr>
          <p:nvPr>
            <p:ph type="title"/>
          </p:nvPr>
        </p:nvSpPr>
        <p:spPr/>
        <p:txBody>
          <a:bodyPr/>
          <a:lstStyle/>
          <a:p>
            <a:r>
              <a:rPr lang="en-US" sz="3200" b="1" dirty="0">
                <a:effectLst/>
                <a:latin typeface="Times New Roman" panose="02020603050405020304" pitchFamily="18" charset="0"/>
                <a:ea typeface="Times New Roman" panose="02020603050405020304" pitchFamily="18" charset="0"/>
              </a:rPr>
              <a:t>OpenCV </a:t>
            </a:r>
            <a:r>
              <a:rPr lang="en-US" sz="3200" b="1" dirty="0" err="1">
                <a:effectLst/>
                <a:latin typeface="Times New Roman" panose="02020603050405020304" pitchFamily="18" charset="0"/>
                <a:ea typeface="Times New Roman" panose="02020603050405020304" pitchFamily="18" charset="0"/>
              </a:rPr>
              <a:t>là</a:t>
            </a:r>
            <a:r>
              <a:rPr lang="en-US" sz="3200" b="1" dirty="0">
                <a:effectLst/>
                <a:latin typeface="Times New Roman" panose="02020603050405020304" pitchFamily="18" charset="0"/>
                <a:ea typeface="Times New Roman" panose="02020603050405020304" pitchFamily="18" charset="0"/>
              </a:rPr>
              <a:t> </a:t>
            </a:r>
            <a:r>
              <a:rPr lang="en-US" sz="3200" b="1" dirty="0" err="1">
                <a:effectLst/>
                <a:latin typeface="Times New Roman" panose="02020603050405020304" pitchFamily="18" charset="0"/>
                <a:ea typeface="Times New Roman" panose="02020603050405020304" pitchFamily="18" charset="0"/>
              </a:rPr>
              <a:t>gì</a:t>
            </a:r>
            <a:r>
              <a:rPr lang="en-US" sz="3200" b="1" dirty="0">
                <a:effectLst/>
                <a:latin typeface="Times New Roman" panose="02020603050405020304" pitchFamily="18" charset="0"/>
                <a:ea typeface="Times New Roman" panose="02020603050405020304" pitchFamily="18" charset="0"/>
              </a:rPr>
              <a:t>?</a:t>
            </a:r>
            <a:r>
              <a:rPr lang="en-US" sz="4400" dirty="0">
                <a:effectLst/>
                <a:latin typeface="Times New Roman" panose="02020603050405020304" pitchFamily="18" charset="0"/>
                <a:ea typeface="Times New Roman" panose="02020603050405020304" pitchFamily="18" charset="0"/>
              </a:rPr>
              <a:t/>
            </a:r>
            <a:br>
              <a:rPr lang="en-US" sz="44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BD042C9-2AAD-0E8D-A413-C77AC36E5D6C}"/>
              </a:ext>
            </a:extLst>
          </p:cNvPr>
          <p:cNvSpPr>
            <a:spLocks noGrp="1"/>
          </p:cNvSpPr>
          <p:nvPr>
            <p:ph sz="half" idx="1"/>
          </p:nvPr>
        </p:nvSpPr>
        <p:spPr>
          <a:xfrm>
            <a:off x="693683" y="4437994"/>
            <a:ext cx="10804634" cy="1691672"/>
          </a:xfrm>
        </p:spPr>
        <p:txBody>
          <a:bodyPr>
            <a:normAutofit/>
          </a:bodyPr>
          <a:lstStyle/>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OpenCV (Open Source Computer Vision Library)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nguồn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chuyên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bởi</a:t>
            </a:r>
            <a:r>
              <a:rPr lang="en-US" sz="1800" dirty="0">
                <a:effectLst/>
                <a:latin typeface="Times New Roman" panose="02020603050405020304" pitchFamily="18" charset="0"/>
                <a:ea typeface="Times New Roman" panose="02020603050405020304" pitchFamily="18" charset="0"/>
              </a:rPr>
              <a:t> Intel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năm</a:t>
            </a:r>
            <a:r>
              <a:rPr lang="en-US" sz="1800" dirty="0">
                <a:effectLst/>
                <a:latin typeface="Times New Roman" panose="02020603050405020304" pitchFamily="18" charset="0"/>
                <a:ea typeface="Times New Roman" panose="02020603050405020304" pitchFamily="18" charset="0"/>
              </a:rPr>
              <a:t> 1999, OpenCV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lĩnh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a:t>
            </a:r>
          </a:p>
          <a:p>
            <a:endParaRPr lang="en-US" dirty="0"/>
          </a:p>
        </p:txBody>
      </p:sp>
      <p:pic>
        <p:nvPicPr>
          <p:cNvPr id="5" name="Picture 2" descr="Important Libraries of OpenCV. OpenCV is a cross-platform library used… |  by Prithvi Dev | Javarevisited | Medium">
            <a:extLst>
              <a:ext uri="{FF2B5EF4-FFF2-40B4-BE49-F238E27FC236}">
                <a16:creationId xmlns:a16="http://schemas.microsoft.com/office/drawing/2014/main" id="{6B03A4FC-B62B-74EA-55A9-4B32A85D6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589" y="1461456"/>
            <a:ext cx="7564821" cy="2692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700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BFDE-E766-85FF-3D8A-54B09203F03C}"/>
              </a:ext>
            </a:extLst>
          </p:cNvPr>
          <p:cNvSpPr>
            <a:spLocks noGrp="1"/>
          </p:cNvSpPr>
          <p:nvPr>
            <p:ph type="title"/>
          </p:nvPr>
        </p:nvSpPr>
        <p:spPr/>
        <p:txBody>
          <a:bodyPr/>
          <a:lstStyle/>
          <a:p>
            <a:r>
              <a:rPr lang="en-US" sz="3200" b="1" dirty="0" err="1">
                <a:latin typeface="Times New Roman" panose="02020603050405020304" pitchFamily="18" charset="0"/>
                <a:cs typeface="Times New Roman" panose="02020603050405020304" pitchFamily="18" charset="0"/>
              </a:rPr>
              <a:t>Ứng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dụng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của</a:t>
            </a:r>
            <a:r>
              <a:rPr lang="en-US" sz="3200" b="1" dirty="0">
                <a:latin typeface="Times New Roman" panose="02020603050405020304" pitchFamily="18" charset="0"/>
                <a:cs typeface="Times New Roman" panose="02020603050405020304" pitchFamily="18" charset="0"/>
              </a:rPr>
              <a:t> OpenCV </a:t>
            </a:r>
            <a:r>
              <a:rPr lang="en-US" sz="3200" b="1" dirty="0" err="1">
                <a:latin typeface="Times New Roman" panose="02020603050405020304" pitchFamily="18" charset="0"/>
                <a:cs typeface="Times New Roman" panose="02020603050405020304" pitchFamily="18" charset="0"/>
              </a:rPr>
              <a:t>trong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xử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lý</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ảnh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và</a:t>
            </a:r>
            <a:r>
              <a:rPr lang="en-US" sz="3200" b="1" dirty="0">
                <a:latin typeface="Times New Roman" panose="02020603050405020304" pitchFamily="18" charset="0"/>
                <a:cs typeface="Times New Roman" panose="02020603050405020304" pitchFamily="18" charset="0"/>
              </a:rPr>
              <a:t> video</a:t>
            </a:r>
            <a:endParaRPr lang="en-US" dirty="0"/>
          </a:p>
        </p:txBody>
      </p:sp>
      <p:sp>
        <p:nvSpPr>
          <p:cNvPr id="3" name="Content Placeholder 2">
            <a:extLst>
              <a:ext uri="{FF2B5EF4-FFF2-40B4-BE49-F238E27FC236}">
                <a16:creationId xmlns:a16="http://schemas.microsoft.com/office/drawing/2014/main" id="{AD6C5FD1-D99C-3F84-4901-6A2E196DC5C5}"/>
              </a:ext>
            </a:extLst>
          </p:cNvPr>
          <p:cNvSpPr>
            <a:spLocks noGrp="1"/>
          </p:cNvSpPr>
          <p:nvPr>
            <p:ph sz="half" idx="1"/>
          </p:nvPr>
        </p:nvSpPr>
        <p:spPr>
          <a:xfrm>
            <a:off x="6490137" y="1783313"/>
            <a:ext cx="5181600" cy="4351338"/>
          </a:xfrm>
        </p:spPr>
        <p:txBody>
          <a:bodyPr>
            <a:normAutofit fontScale="85000" lnSpcReduction="20000"/>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khuôn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OpenCV </a:t>
            </a:r>
            <a:r>
              <a:rPr lang="en-US" sz="1800" dirty="0" err="1">
                <a:effectLst/>
                <a:latin typeface="Times New Roman" panose="02020603050405020304" pitchFamily="18" charset="0"/>
                <a:ea typeface="Times New Roman" panose="02020603050405020304" pitchFamily="18" charset="0"/>
              </a:rPr>
              <a:t>cung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khuôn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video. </a:t>
            </a:r>
            <a:r>
              <a:rPr lang="en-US" sz="1800" dirty="0" err="1">
                <a:effectLst/>
                <a:latin typeface="Times New Roman" panose="02020603050405020304" pitchFamily="18" charset="0"/>
                <a:ea typeface="Times New Roman" panose="02020603050405020304" pitchFamily="18" charset="0"/>
              </a:rPr>
              <a:t>Đây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khuôn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mục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khuôn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a:t>
            </a:r>
          </a:p>
          <a:p>
            <a:pPr marL="342900" marR="0" lvl="0" indent="-342900" algn="just">
              <a:lnSpc>
                <a:spcPct val="150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OpenCV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video.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đèn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biểu</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hỗ</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video </a:t>
            </a:r>
            <a:r>
              <a:rPr lang="en-US" sz="1800" dirty="0" err="1">
                <a:effectLst/>
                <a:latin typeface="Times New Roman" panose="02020603050405020304" pitchFamily="18" charset="0"/>
                <a:ea typeface="Times New Roman" panose="02020603050405020304" pitchFamily="18" charset="0"/>
              </a:rPr>
              <a:t>giám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sát</a:t>
            </a:r>
            <a:r>
              <a:rPr lang="en-US" sz="1800" dirty="0">
                <a:effectLst/>
                <a:latin typeface="Times New Roman" panose="02020603050405020304" pitchFamily="18" charset="0"/>
                <a:ea typeface="Times New Roman" panose="02020603050405020304" pitchFamily="18" charset="0"/>
              </a:rPr>
              <a:t>.</a:t>
            </a:r>
          </a:p>
          <a:p>
            <a:pPr marL="342900" marR="0" lvl="0" indent="-342900" algn="just">
              <a:lnSpc>
                <a:spcPct val="150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y </a:t>
            </a:r>
            <a:r>
              <a:rPr lang="en-US" sz="1800" dirty="0" err="1">
                <a:effectLst/>
                <a:latin typeface="Times New Roman" panose="02020603050405020304" pitchFamily="18" charset="0"/>
                <a:ea typeface="Times New Roman" panose="02020603050405020304" pitchFamily="18" charset="0"/>
              </a:rPr>
              <a:t>tế</a:t>
            </a:r>
            <a:r>
              <a:rPr lang="en-US" sz="1800" dirty="0">
                <a:effectLst/>
                <a:latin typeface="Times New Roman" panose="02020603050405020304" pitchFamily="18" charset="0"/>
                <a:ea typeface="Times New Roman" panose="02020603050405020304" pitchFamily="18" charset="0"/>
              </a:rPr>
              <a:t>: Trong </a:t>
            </a:r>
            <a:r>
              <a:rPr lang="en-US" sz="1800" dirty="0" err="1">
                <a:effectLst/>
                <a:latin typeface="Times New Roman" panose="02020603050405020304" pitchFamily="18" charset="0"/>
                <a:ea typeface="Times New Roman" panose="02020603050405020304" pitchFamily="18" charset="0"/>
              </a:rPr>
              <a:t>lĩnh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vực</a:t>
            </a:r>
            <a:r>
              <a:rPr lang="en-US" sz="1800" dirty="0">
                <a:effectLst/>
                <a:latin typeface="Times New Roman" panose="02020603050405020304" pitchFamily="18" charset="0"/>
                <a:ea typeface="Times New Roman" panose="02020603050405020304" pitchFamily="18" charset="0"/>
              </a:rPr>
              <a:t> y </a:t>
            </a:r>
            <a:r>
              <a:rPr lang="en-US" sz="1800" dirty="0" err="1">
                <a:effectLst/>
                <a:latin typeface="Times New Roman" panose="02020603050405020304" pitchFamily="18" charset="0"/>
                <a:ea typeface="Times New Roman" panose="02020603050405020304" pitchFamily="18" charset="0"/>
              </a:rPr>
              <a:t>tế</a:t>
            </a:r>
            <a:r>
              <a:rPr lang="en-US" sz="1800" dirty="0">
                <a:effectLst/>
                <a:latin typeface="Times New Roman" panose="02020603050405020304" pitchFamily="18" charset="0"/>
                <a:ea typeface="Times New Roman" panose="02020603050405020304" pitchFamily="18" charset="0"/>
              </a:rPr>
              <a:t>, OpenCV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y </a:t>
            </a:r>
            <a:r>
              <a:rPr lang="en-US" sz="1800" dirty="0" err="1">
                <a:effectLst/>
                <a:latin typeface="Times New Roman" panose="02020603050405020304" pitchFamily="18" charset="0"/>
                <a:ea typeface="Times New Roman" panose="02020603050405020304" pitchFamily="18" charset="0"/>
              </a:rPr>
              <a:t>tế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chụp</a:t>
            </a:r>
            <a:r>
              <a:rPr lang="en-US" sz="1800" dirty="0">
                <a:effectLst/>
                <a:latin typeface="Times New Roman" panose="02020603050405020304" pitchFamily="18" charset="0"/>
                <a:ea typeface="Times New Roman" panose="02020603050405020304" pitchFamily="18" charset="0"/>
              </a:rPr>
              <a:t> X-</a:t>
            </a:r>
            <a:r>
              <a:rPr lang="en-US" sz="1800" dirty="0" err="1">
                <a:effectLst/>
                <a:latin typeface="Times New Roman" panose="02020603050405020304" pitchFamily="18" charset="0"/>
                <a:ea typeface="Times New Roman" panose="02020603050405020304" pitchFamily="18" charset="0"/>
              </a:rPr>
              <a:t>quang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MRI,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y </a:t>
            </a:r>
            <a:r>
              <a:rPr lang="en-US" sz="1800" dirty="0" err="1">
                <a:effectLst/>
                <a:latin typeface="Times New Roman" panose="02020603050405020304" pitchFamily="18" charset="0"/>
                <a:ea typeface="Times New Roman" panose="02020603050405020304" pitchFamily="18" charset="0"/>
              </a:rPr>
              <a:t>tế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hỗ</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can </a:t>
            </a:r>
            <a:r>
              <a:rPr lang="en-US" sz="1800" dirty="0" err="1">
                <a:effectLst/>
                <a:latin typeface="Times New Roman" panose="02020603050405020304" pitchFamily="18" charset="0"/>
                <a:ea typeface="Times New Roman" panose="02020603050405020304" pitchFamily="18" charset="0"/>
              </a:rPr>
              <a:t>thiệp</a:t>
            </a:r>
            <a:r>
              <a:rPr lang="en-US" sz="1800" dirty="0">
                <a:effectLst/>
                <a:latin typeface="Times New Roman" panose="02020603050405020304" pitchFamily="18" charset="0"/>
                <a:ea typeface="Times New Roman" panose="02020603050405020304" pitchFamily="18" charset="0"/>
              </a:rPr>
              <a:t> y </a:t>
            </a:r>
            <a:r>
              <a:rPr lang="en-US" sz="1800" dirty="0" err="1">
                <a:effectLst/>
                <a:latin typeface="Times New Roman" panose="02020603050405020304" pitchFamily="18" charset="0"/>
                <a:ea typeface="Times New Roman" panose="02020603050405020304" pitchFamily="18" charset="0"/>
              </a:rPr>
              <a:t>tế</a:t>
            </a:r>
            <a:r>
              <a:rPr lang="en-US" sz="1800" dirty="0">
                <a:effectLst/>
                <a:latin typeface="Times New Roman" panose="02020603050405020304" pitchFamily="18" charset="0"/>
                <a:ea typeface="Times New Roman" panose="02020603050405020304" pitchFamily="18" charset="0"/>
              </a:rPr>
              <a:t>. </a:t>
            </a:r>
          </a:p>
          <a:p>
            <a:pPr marL="0" marR="0" algn="just">
              <a:lnSpc>
                <a:spcPct val="150000"/>
              </a:lnSpc>
              <a:spcBef>
                <a:spcPts val="0"/>
              </a:spcBef>
            </a:pPr>
            <a:endParaRPr lang="en-US" sz="2900" dirty="0">
              <a:effectLst/>
              <a:latin typeface="Times New Roman" panose="02020603050405020304" pitchFamily="18" charset="0"/>
              <a:ea typeface="Times New Roman" panose="02020603050405020304" pitchFamily="18" charset="0"/>
            </a:endParaRPr>
          </a:p>
          <a:p>
            <a:endParaRPr lang="en-US" dirty="0"/>
          </a:p>
        </p:txBody>
      </p:sp>
      <p:pic>
        <p:nvPicPr>
          <p:cNvPr id="5" name="Picture 2" descr="YOLO Object Detection Using Python and OpenCV to Build a Pedestrian Detector">
            <a:extLst>
              <a:ext uri="{FF2B5EF4-FFF2-40B4-BE49-F238E27FC236}">
                <a16:creationId xmlns:a16="http://schemas.microsoft.com/office/drawing/2014/main" id="{F5F6BC67-8120-CEE7-DC82-2EDC48D12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5114615" cy="4309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229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D785-60BE-1710-74E5-46EB53E173A7}"/>
              </a:ext>
            </a:extLst>
          </p:cNvPr>
          <p:cNvSpPr>
            <a:spLocks noGrp="1"/>
          </p:cNvSpPr>
          <p:nvPr>
            <p:ph type="title"/>
          </p:nvPr>
        </p:nvSpPr>
        <p:spPr/>
        <p:txBody>
          <a:bodyPr/>
          <a:lstStyle/>
          <a:p>
            <a:r>
              <a:rPr lang="en-US" sz="3200" b="1" dirty="0" err="1">
                <a:effectLst/>
                <a:latin typeface="Times New Roman" panose="02020603050405020304" pitchFamily="18" charset="0"/>
                <a:ea typeface="Times New Roman" panose="02020603050405020304" pitchFamily="18" charset="0"/>
              </a:rPr>
              <a:t>Nhận</a:t>
            </a:r>
            <a:r>
              <a:rPr lang="en-US" sz="3200" b="1" dirty="0">
                <a:effectLst/>
                <a:latin typeface="Times New Roman" panose="02020603050405020304" pitchFamily="18" charset="0"/>
                <a:ea typeface="Times New Roman" panose="02020603050405020304" pitchFamily="18" charset="0"/>
              </a:rPr>
              <a:t> </a:t>
            </a:r>
            <a:r>
              <a:rPr lang="en-US" sz="3200" b="1" dirty="0" err="1">
                <a:effectLst/>
                <a:latin typeface="Times New Roman" panose="02020603050405020304" pitchFamily="18" charset="0"/>
                <a:ea typeface="Times New Roman" panose="02020603050405020304" pitchFamily="18" charset="0"/>
              </a:rPr>
              <a:t>diện</a:t>
            </a:r>
            <a:r>
              <a:rPr lang="en-US" sz="3200" b="1" dirty="0">
                <a:effectLst/>
                <a:latin typeface="Times New Roman" panose="02020603050405020304" pitchFamily="18" charset="0"/>
                <a:ea typeface="Times New Roman" panose="02020603050405020304" pitchFamily="18" charset="0"/>
              </a:rPr>
              <a:t> </a:t>
            </a:r>
            <a:r>
              <a:rPr lang="en-US" sz="3200" b="1" dirty="0" err="1">
                <a:effectLst/>
                <a:latin typeface="Times New Roman" panose="02020603050405020304" pitchFamily="18" charset="0"/>
                <a:ea typeface="Times New Roman" panose="02020603050405020304" pitchFamily="18" charset="0"/>
              </a:rPr>
              <a:t>khuôn</a:t>
            </a:r>
            <a:r>
              <a:rPr lang="en-US" sz="3200" b="1" dirty="0">
                <a:effectLst/>
                <a:latin typeface="Times New Roman" panose="02020603050405020304" pitchFamily="18" charset="0"/>
                <a:ea typeface="Times New Roman" panose="02020603050405020304" pitchFamily="18" charset="0"/>
              </a:rPr>
              <a:t> </a:t>
            </a:r>
            <a:r>
              <a:rPr lang="en-US" sz="3200" b="1" dirty="0" err="1">
                <a:effectLst/>
                <a:latin typeface="Times New Roman" panose="02020603050405020304" pitchFamily="18" charset="0"/>
                <a:ea typeface="Times New Roman" panose="02020603050405020304" pitchFamily="18" charset="0"/>
              </a:rPr>
              <a:t>mặt</a:t>
            </a:r>
            <a:r>
              <a:rPr lang="en-US" sz="3200" b="1" dirty="0">
                <a:effectLst/>
                <a:latin typeface="Times New Roman" panose="02020603050405020304" pitchFamily="18" charset="0"/>
                <a:ea typeface="Times New Roman" panose="02020603050405020304" pitchFamily="18" charset="0"/>
              </a:rPr>
              <a:t> (Face Detection)</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C39AEE8-8E00-3FB7-1493-E31FD9028BBD}"/>
              </a:ext>
            </a:extLst>
          </p:cNvPr>
          <p:cNvSpPr>
            <a:spLocks noGrp="1"/>
          </p:cNvSpPr>
          <p:nvPr>
            <p:ph sz="half" idx="1"/>
          </p:nvPr>
        </p:nvSpPr>
        <p:spPr>
          <a:xfrm>
            <a:off x="948557" y="1426779"/>
            <a:ext cx="10702159" cy="2987566"/>
          </a:xfrm>
        </p:spPr>
        <p:txBody>
          <a:bodyPr>
            <a:normAutofit/>
          </a:bodyPr>
          <a:lstStyle/>
          <a:p>
            <a:pPr marL="0" marR="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khuôn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(Face Detection)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khuôn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video.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khuôn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tồn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hay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a:t>
            </a:r>
          </a:p>
          <a:p>
            <a:pPr marL="0" marR="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Ngày</a:t>
            </a:r>
            <a:r>
              <a:rPr lang="en-US" sz="1800" dirty="0">
                <a:effectLst/>
                <a:latin typeface="Times New Roman" panose="02020603050405020304" pitchFamily="18" charset="0"/>
                <a:ea typeface="Times New Roman" panose="02020603050405020304" pitchFamily="18" charset="0"/>
              </a:rPr>
              <a:t> nay, </a:t>
            </a:r>
            <a:r>
              <a:rPr lang="en-US" sz="1800" dirty="0" err="1">
                <a:effectLst/>
                <a:latin typeface="Times New Roman" panose="02020603050405020304" pitchFamily="18" charset="0"/>
                <a:ea typeface="Times New Roman" panose="02020603050405020304" pitchFamily="18" charset="0"/>
              </a:rPr>
              <a:t>thư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viện</a:t>
            </a:r>
            <a:r>
              <a:rPr lang="en-US" sz="1800" dirty="0">
                <a:effectLst/>
                <a:latin typeface="Times New Roman" panose="02020603050405020304" pitchFamily="18" charset="0"/>
                <a:ea typeface="Times New Roman" panose="02020603050405020304" pitchFamily="18" charset="0"/>
              </a:rPr>
              <a:t> OpenCV </a:t>
            </a:r>
            <a:r>
              <a:rPr lang="en-US" sz="1800" dirty="0" err="1">
                <a:effectLst/>
                <a:latin typeface="Times New Roman" panose="02020603050405020304" pitchFamily="18" charset="0"/>
                <a:ea typeface="Times New Roman" panose="02020603050405020304" pitchFamily="18" charset="0"/>
              </a:rPr>
              <a:t>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kèm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huấn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luyện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khuôn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gọi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Cascade </a:t>
            </a:r>
            <a:r>
              <a:rPr lang="en-US" sz="1800" dirty="0" err="1">
                <a:effectLst/>
                <a:latin typeface="Times New Roman" panose="02020603050405020304" pitchFamily="18" charset="0"/>
                <a:ea typeface="Times New Roman" panose="02020603050405020304" pitchFamily="18" charset="0"/>
              </a:rPr>
              <a:t>Haar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1338863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766F-10DB-0059-12F1-D5BE14E1557C}"/>
              </a:ext>
            </a:extLst>
          </p:cNvPr>
          <p:cNvSpPr>
            <a:spLocks noGrp="1"/>
          </p:cNvSpPr>
          <p:nvPr>
            <p:ph type="title"/>
          </p:nvPr>
        </p:nvSpPr>
        <p:spPr>
          <a:xfrm>
            <a:off x="838200" y="365125"/>
            <a:ext cx="10515600" cy="1353316"/>
          </a:xfrm>
        </p:spPr>
        <p:txBody>
          <a:bodyPr/>
          <a:lstStyle/>
          <a:p>
            <a:r>
              <a:rPr lang="en-US" sz="3200" b="1" dirty="0">
                <a:effectLst/>
                <a:latin typeface="Times New Roman" panose="02020603050405020304" pitchFamily="18" charset="0"/>
                <a:ea typeface="Times New Roman" panose="02020603050405020304" pitchFamily="18" charset="0"/>
              </a:rPr>
              <a:t>Bounding boxes</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93DFF0F-DFC8-34C6-A317-D94988314F5A}"/>
              </a:ext>
            </a:extLst>
          </p:cNvPr>
          <p:cNvSpPr>
            <a:spLocks noGrp="1"/>
          </p:cNvSpPr>
          <p:nvPr>
            <p:ph idx="1"/>
          </p:nvPr>
        </p:nvSpPr>
        <p:spPr>
          <a:xfrm>
            <a:off x="1106213" y="4889500"/>
            <a:ext cx="10515600" cy="1603375"/>
          </a:xfrm>
        </p:spPr>
        <p:txBody>
          <a:bodyPr/>
          <a:lstStyle/>
          <a:p>
            <a:pPr marL="0" marR="0" algn="just">
              <a:lnSpc>
                <a:spcPct val="150000"/>
              </a:lnSpc>
              <a:spcBef>
                <a:spcPts val="0"/>
              </a:spcBef>
              <a:spcAft>
                <a:spcPts val="0"/>
              </a:spcAft>
            </a:pPr>
            <a:r>
              <a:rPr lang="en-US" sz="1800" dirty="0">
                <a:latin typeface="Times New Roman" panose="02020603050405020304" pitchFamily="18" charset="0"/>
                <a:ea typeface="Times New Roman" panose="02020603050405020304" pitchFamily="18" charset="0"/>
              </a:rPr>
              <a:t>B</a:t>
            </a:r>
            <a:r>
              <a:rPr lang="en-US" sz="1800" dirty="0">
                <a:effectLst/>
                <a:latin typeface="Times New Roman" panose="02020603050405020304" pitchFamily="18" charset="0"/>
                <a:ea typeface="Times New Roman" panose="02020603050405020304" pitchFamily="18" charset="0"/>
              </a:rPr>
              <a:t>ounding boxes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quanh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bounding box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a:t>
            </a:r>
          </a:p>
          <a:p>
            <a:endParaRPr lang="en-US" dirty="0"/>
          </a:p>
        </p:txBody>
      </p:sp>
      <p:pic>
        <p:nvPicPr>
          <p:cNvPr id="4" name="Picture 3" descr="Bounding box definition in the image coordinates system.">
            <a:extLst>
              <a:ext uri="{FF2B5EF4-FFF2-40B4-BE49-F238E27FC236}">
                <a16:creationId xmlns:a16="http://schemas.microsoft.com/office/drawing/2014/main" id="{2EC2E5B1-B2B4-04F6-7DDD-559B664EC6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7715" y="1434949"/>
            <a:ext cx="6836569" cy="2924218"/>
          </a:xfrm>
          <a:prstGeom prst="rect">
            <a:avLst/>
          </a:prstGeom>
          <a:noFill/>
          <a:ln>
            <a:noFill/>
          </a:ln>
        </p:spPr>
      </p:pic>
    </p:spTree>
    <p:extLst>
      <p:ext uri="{BB962C8B-B14F-4D97-AF65-F5344CB8AC3E}">
        <p14:creationId xmlns:p14="http://schemas.microsoft.com/office/powerpoint/2010/main" val="369885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C21D-244C-97A5-2192-4D6451CCF486}"/>
              </a:ext>
            </a:extLst>
          </p:cNvPr>
          <p:cNvSpPr>
            <a:spLocks noGrp="1"/>
          </p:cNvSpPr>
          <p:nvPr>
            <p:ph type="title"/>
          </p:nvPr>
        </p:nvSpPr>
        <p:spPr/>
        <p:txBody>
          <a:bodyPr/>
          <a:lstStyle/>
          <a:p>
            <a:r>
              <a:rPr lang="en-US" sz="3200" b="1" dirty="0" err="1">
                <a:effectLst/>
                <a:latin typeface="Times New Roman" panose="02020603050405020304" pitchFamily="18" charset="0"/>
                <a:ea typeface="Times New Roman" panose="02020603050405020304" pitchFamily="18" charset="0"/>
              </a:rPr>
              <a:t>Tính</a:t>
            </a:r>
            <a:r>
              <a:rPr lang="en-US" sz="3200" b="1" dirty="0">
                <a:effectLst/>
                <a:latin typeface="Times New Roman" panose="02020603050405020304" pitchFamily="18" charset="0"/>
                <a:ea typeface="Times New Roman" panose="02020603050405020304" pitchFamily="18" charset="0"/>
              </a:rPr>
              <a:t> </a:t>
            </a:r>
            <a:r>
              <a:rPr lang="en-US" sz="3200" b="1" dirty="0" err="1">
                <a:effectLst/>
                <a:latin typeface="Times New Roman" panose="02020603050405020304" pitchFamily="18" charset="0"/>
                <a:ea typeface="Times New Roman" panose="02020603050405020304" pitchFamily="18" charset="0"/>
              </a:rPr>
              <a:t>toán</a:t>
            </a:r>
            <a:r>
              <a:rPr lang="en-US" sz="3200" b="1" dirty="0">
                <a:effectLst/>
                <a:latin typeface="Times New Roman" panose="02020603050405020304" pitchFamily="18" charset="0"/>
                <a:ea typeface="Times New Roman" panose="02020603050405020304" pitchFamily="18" charset="0"/>
              </a:rPr>
              <a:t> Bounding boxes</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405697E-8DDF-FB06-9768-DF10BB39554B}"/>
              </a:ext>
            </a:extLst>
          </p:cNvPr>
          <p:cNvSpPr>
            <a:spLocks noGrp="1"/>
          </p:cNvSpPr>
          <p:nvPr>
            <p:ph idx="1"/>
          </p:nvPr>
        </p:nvSpPr>
        <p:spPr>
          <a:xfrm>
            <a:off x="838200" y="1825625"/>
            <a:ext cx="10515600" cy="2289175"/>
          </a:xfrm>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rPr>
              <a:t>Lấy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iw</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kênh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gốc</a:t>
            </a:r>
            <a:r>
              <a:rPr lang="en-US" sz="1800" dirty="0">
                <a:effectLst/>
                <a:latin typeface="Times New Roman" panose="02020603050405020304" pitchFamily="18" charset="0"/>
                <a:ea typeface="Times New Roman" panose="02020603050405020304" pitchFamily="18" charset="0"/>
              </a:rPr>
              <a:t>.</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bounding box </a:t>
            </a:r>
            <a:r>
              <a:rPr lang="en-US" sz="1800" dirty="0" err="1">
                <a:effectLst/>
                <a:latin typeface="Times New Roman" panose="02020603050405020304" pitchFamily="18" charset="0"/>
                <a:ea typeface="Times New Roman" panose="02020603050405020304" pitchFamily="18" charset="0"/>
              </a:rPr>
              <a:t>tuyệt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bounding box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gốc</a:t>
            </a:r>
            <a:r>
              <a:rPr lang="en-US" sz="1800" dirty="0">
                <a:effectLst/>
                <a:latin typeface="Times New Roman" panose="02020603050405020304" pitchFamily="18" charset="0"/>
                <a:ea typeface="Times New Roman" panose="02020603050405020304" pitchFamily="18" charset="0"/>
              </a:rPr>
              <a:t>:</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bbox</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bboxC.xmin</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iw</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bboxC.ymin</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ih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bboxC.width</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iw</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bboxC.height</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ih</a:t>
            </a:r>
            <a:r>
              <a:rPr lang="en-US" sz="1800" dirty="0">
                <a:effectLst/>
                <a:latin typeface="Times New Roman" panose="02020603050405020304" pitchFamily="18"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1543254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0C9AB-D4AE-9390-C986-9D6E32E1B599}"/>
              </a:ext>
            </a:extLst>
          </p:cNvPr>
          <p:cNvSpPr>
            <a:spLocks noGrp="1"/>
          </p:cNvSpPr>
          <p:nvPr>
            <p:ph type="title"/>
          </p:nvPr>
        </p:nvSpPr>
        <p:spPr/>
        <p:txBody>
          <a:bodyPr/>
          <a:lstStyle/>
          <a:p>
            <a:r>
              <a:rPr lang="en-US" sz="3200" dirty="0" err="1">
                <a:latin typeface="Times New Roman" panose="02020603050405020304" pitchFamily="18" charset="0"/>
                <a:ea typeface="Times New Roman" panose="02020603050405020304" pitchFamily="18" charset="0"/>
              </a:rPr>
              <a:t>Ảnh</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màu</a:t>
            </a:r>
            <a:r>
              <a:rPr lang="en-US" sz="3200" dirty="0">
                <a:latin typeface="Times New Roman" panose="02020603050405020304" pitchFamily="18" charset="0"/>
                <a:ea typeface="Times New Roman" panose="02020603050405020304" pitchFamily="18" charset="0"/>
              </a:rPr>
              <a:t> RGB </a:t>
            </a:r>
            <a:r>
              <a:rPr lang="en-US" sz="3200" dirty="0" err="1">
                <a:latin typeface="Times New Roman" panose="02020603050405020304" pitchFamily="18" charset="0"/>
                <a:ea typeface="Times New Roman" panose="02020603050405020304" pitchFamily="18" charset="0"/>
              </a:rPr>
              <a:t>trong</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xử</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lý</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hình</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76F28D4-C498-EF51-5243-E4304265FE4B}"/>
              </a:ext>
            </a:extLst>
          </p:cNvPr>
          <p:cNvSpPr>
            <a:spLocks noGrp="1"/>
          </p:cNvSpPr>
          <p:nvPr>
            <p:ph idx="1"/>
          </p:nvPr>
        </p:nvSpPr>
        <p:spPr>
          <a:xfrm>
            <a:off x="838200" y="1825625"/>
            <a:ext cx="10515600" cy="1477251"/>
          </a:xfrm>
        </p:spPr>
        <p:txBody>
          <a:bodyPr/>
          <a:lstStyle/>
          <a:p>
            <a:pPr marL="0" marR="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màu</a:t>
            </a:r>
            <a:r>
              <a:rPr lang="en-US" sz="1800" dirty="0">
                <a:effectLst/>
                <a:latin typeface="Times New Roman" panose="02020603050405020304" pitchFamily="18" charset="0"/>
                <a:ea typeface="Times New Roman" panose="02020603050405020304" pitchFamily="18" charset="0"/>
              </a:rPr>
              <a:t> RGB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diễn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kênh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đỏ</a:t>
            </a:r>
            <a:r>
              <a:rPr lang="en-US" sz="1800" dirty="0">
                <a:effectLst/>
                <a:latin typeface="Times New Roman" panose="02020603050405020304" pitchFamily="18" charset="0"/>
                <a:ea typeface="Times New Roman" panose="02020603050405020304" pitchFamily="18" charset="0"/>
              </a:rPr>
              <a:t> (R), </a:t>
            </a:r>
            <a:r>
              <a:rPr lang="en-US" sz="1800" dirty="0" err="1">
                <a:effectLst/>
                <a:latin typeface="Times New Roman" panose="02020603050405020304" pitchFamily="18" charset="0"/>
                <a:ea typeface="Times New Roman" panose="02020603050405020304" pitchFamily="18" charset="0"/>
              </a:rPr>
              <a:t>xanh</a:t>
            </a:r>
            <a:r>
              <a:rPr lang="en-US" sz="1800" dirty="0">
                <a:effectLst/>
                <a:latin typeface="Times New Roman" panose="02020603050405020304" pitchFamily="18" charset="0"/>
                <a:ea typeface="Times New Roman" panose="02020603050405020304" pitchFamily="18" charset="0"/>
              </a:rPr>
              <a:t> (G),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lam (B).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kênh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a:t>
            </a:r>
          </a:p>
          <a:p>
            <a:endParaRPr lang="en-US" dirty="0"/>
          </a:p>
        </p:txBody>
      </p:sp>
      <p:pic>
        <p:nvPicPr>
          <p:cNvPr id="4" name="Picture 3" descr="OpenCV - Grayscale, Binary Image, Adaptive Threshold | GMO-Z.com Vietnam  Lab Center">
            <a:extLst>
              <a:ext uri="{FF2B5EF4-FFF2-40B4-BE49-F238E27FC236}">
                <a16:creationId xmlns:a16="http://schemas.microsoft.com/office/drawing/2014/main" id="{D64804C0-3018-6D0B-7BF6-1ADE75BA7C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8998" y="3100331"/>
            <a:ext cx="4774004" cy="3134929"/>
          </a:xfrm>
          <a:prstGeom prst="rect">
            <a:avLst/>
          </a:prstGeom>
          <a:noFill/>
          <a:ln>
            <a:noFill/>
          </a:ln>
        </p:spPr>
      </p:pic>
    </p:spTree>
    <p:extLst>
      <p:ext uri="{BB962C8B-B14F-4D97-AF65-F5344CB8AC3E}">
        <p14:creationId xmlns:p14="http://schemas.microsoft.com/office/powerpoint/2010/main" val="4130135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2642</Words>
  <Application>Microsoft Office PowerPoint</Application>
  <PresentationFormat>Widescreen</PresentationFormat>
  <Paragraphs>115</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Söhne</vt:lpstr>
      <vt:lpstr>Söhne Mono</vt:lpstr>
      <vt:lpstr>Symbol</vt:lpstr>
      <vt:lpstr>Times New Roman</vt:lpstr>
      <vt:lpstr>Wingdings</vt:lpstr>
      <vt:lpstr>Office Theme</vt:lpstr>
      <vt:lpstr>NHẬN DIỆN KHUÔN MẶT QUA KHUNG ẢNH TRONG VIDEO VÀ THỜI GIAN THỰC  </vt:lpstr>
      <vt:lpstr>PowerPoint Presentation</vt:lpstr>
      <vt:lpstr>I. CƠ SỞ LÝ THUYẾT </vt:lpstr>
      <vt:lpstr>OpenCV là gì? </vt:lpstr>
      <vt:lpstr>Ứng dụng của OpenCV trong xử lý hình ảnh và video</vt:lpstr>
      <vt:lpstr>Nhận diện khuôn mặt (Face Detection) </vt:lpstr>
      <vt:lpstr>Bounding boxes </vt:lpstr>
      <vt:lpstr>Tính toán Bounding boxes </vt:lpstr>
      <vt:lpstr>Ảnh màu RGB trong xử lý hình ảnh </vt:lpstr>
      <vt:lpstr>Chuyển đổi hình ảnh dưới dạng ảnh xám (grayscale) </vt:lpstr>
      <vt:lpstr>2. Các nghiên cứu liên quan</vt:lpstr>
      <vt:lpstr>2. Các nghiên cứu liên quan</vt:lpstr>
      <vt:lpstr>2. Các nghiên cứu liên quan</vt:lpstr>
      <vt:lpstr>2. Các nghiên cứu liên quan</vt:lpstr>
      <vt:lpstr>2. Các nghiên cứu liên quan</vt:lpstr>
      <vt:lpstr>2. Các nghiên cứu liên quan</vt:lpstr>
      <vt:lpstr>2. Các nghiên cứu liên quan</vt:lpstr>
      <vt:lpstr>2. Các nghiên cứu liên quan</vt:lpstr>
      <vt:lpstr>2. Các nghiên cứu liên quan</vt:lpstr>
      <vt:lpstr>2. Các nghiên cứu liên quan</vt:lpstr>
      <vt:lpstr>2. Các nghiên cứu liên quan</vt:lpstr>
      <vt:lpstr>III.Xây dựng mô hình</vt:lpstr>
      <vt:lpstr>Webcam or file .mp4</vt:lpstr>
      <vt:lpstr>Nhận dạng khuôn mặt trong luồng video</vt:lpstr>
      <vt:lpstr>PowerPoint Presentation</vt:lpstr>
      <vt:lpstr>PowerPoint Presentation</vt:lpstr>
      <vt:lpstr>Vẽ khoanh vùng lại vùng nhận dạng khuôn mặt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SỰ TƯƠNG ĐỒNG NGỮ NGHĨA BẰNG MÔ HÌNH BERT </dc:title>
  <dc:creator>Cường Nguyễn</dc:creator>
  <cp:lastModifiedBy>Loi</cp:lastModifiedBy>
  <cp:revision>67</cp:revision>
  <dcterms:created xsi:type="dcterms:W3CDTF">2023-08-16T16:07:25Z</dcterms:created>
  <dcterms:modified xsi:type="dcterms:W3CDTF">2023-09-18T04:04:46Z</dcterms:modified>
</cp:coreProperties>
</file>