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A090-1E0F-409B-A79A-E40FA6BCD75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0EF8-6DFE-4259-B33F-E2B894C6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5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A090-1E0F-409B-A79A-E40FA6BCD75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0EF8-6DFE-4259-B33F-E2B894C6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A090-1E0F-409B-A79A-E40FA6BCD75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0EF8-6DFE-4259-B33F-E2B894C6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6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 Number Placeholder 1025"/>
          <p:cNvSpPr>
            <a:spLocks noGrp="1"/>
          </p:cNvSpPr>
          <p:nvPr>
            <p:ph type="sldNum" sz="quarter" idx="4"/>
          </p:nvPr>
        </p:nvSpPr>
        <p:spPr>
          <a:xfrm>
            <a:off x="94488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/>
          <a:p>
            <a:pPr algn="r"/>
            <a:r>
              <a:rPr lang="en-US" altLang="en-US" sz="1200" dirty="0">
                <a:latin typeface="Arial" charset="0"/>
              </a:rPr>
              <a:t>1-</a:t>
            </a:r>
            <a:fld id="{12FF1C42-D199-2026-1015-587298610EC3}" type="slidenum">
              <a:rPr lang="en-US" altLang="en-US" sz="1200" dirty="0">
                <a:latin typeface="Arial" charset="0"/>
              </a:rPr>
              <a:t>‹#›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1027" name="Rectangle 1026"/>
          <p:cNvSpPr>
            <a:spLocks/>
          </p:cNvSpPr>
          <p:nvPr/>
        </p:nvSpPr>
        <p:spPr>
          <a:xfrm>
            <a:off x="304800" y="6324600"/>
            <a:ext cx="7416800" cy="38100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Arial" charset="0"/>
              </a:rPr>
              <a:t>© 2012 Pearson Education, Inc. All rights reserved.</a:t>
            </a:r>
          </a:p>
        </p:txBody>
      </p:sp>
      <p:sp>
        <p:nvSpPr>
          <p:cNvPr id="1028" name="Title 1027"/>
          <p:cNvSpPr>
            <a:spLocks noGrp="1"/>
          </p:cNvSpPr>
          <p:nvPr>
            <p:ph type="title" idx="4294967295"/>
          </p:nvPr>
        </p:nvSpPr>
        <p:spPr>
          <a:xfrm>
            <a:off x="406400" y="303214"/>
            <a:ext cx="11480800" cy="992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Text Placeholder 1028"/>
          <p:cNvSpPr>
            <a:spLocks noGrp="1"/>
          </p:cNvSpPr>
          <p:nvPr>
            <p:ph type="body" idx="1"/>
          </p:nvPr>
        </p:nvSpPr>
        <p:spPr>
          <a:xfrm>
            <a:off x="406400" y="1600200"/>
            <a:ext cx="11059584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rIns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Rectangle 1029"/>
          <p:cNvSpPr>
            <a:spLocks/>
          </p:cNvSpPr>
          <p:nvPr/>
        </p:nvSpPr>
        <p:spPr>
          <a:xfrm>
            <a:off x="0" y="2349500"/>
            <a:ext cx="12192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662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A090-1E0F-409B-A79A-E40FA6BCD75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0EF8-6DFE-4259-B33F-E2B894C6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9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A090-1E0F-409B-A79A-E40FA6BCD75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0EF8-6DFE-4259-B33F-E2B894C6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3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A090-1E0F-409B-A79A-E40FA6BCD75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0EF8-6DFE-4259-B33F-E2B894C6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A090-1E0F-409B-A79A-E40FA6BCD75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0EF8-6DFE-4259-B33F-E2B894C6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2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A090-1E0F-409B-A79A-E40FA6BCD75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0EF8-6DFE-4259-B33F-E2B894C6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A090-1E0F-409B-A79A-E40FA6BCD75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0EF8-6DFE-4259-B33F-E2B894C6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A090-1E0F-409B-A79A-E40FA6BCD75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0EF8-6DFE-4259-B33F-E2B894C6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A090-1E0F-409B-A79A-E40FA6BCD75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0EF8-6DFE-4259-B33F-E2B894C6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3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A090-1E0F-409B-A79A-E40FA6BCD757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0EF8-6DFE-4259-B33F-E2B894C6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4577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1002-1333-587298610EC3}" type="slidenum">
              <a:rPr lang="en-US" altLang="en-US" sz="1200" dirty="0">
                <a:latin typeface="Arial" charset="0"/>
              </a:rPr>
              <a:t>1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24579" name="Title 24578"/>
          <p:cNvSpPr>
            <a:spLocks noGrp="1"/>
          </p:cNvSpPr>
          <p:nvPr>
            <p:ph type="title" idx="4294967295"/>
          </p:nvPr>
        </p:nvSpPr>
        <p:spPr>
          <a:xfrm>
            <a:off x="1324947" y="2758461"/>
            <a:ext cx="11224726" cy="611187"/>
          </a:xfrm>
          <a:ln/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altLang="en-US" dirty="0" smtClean="0"/>
              <a:t>Polymorphism, Abstract Classes, Interfaces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76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In Class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Download, review, and run the following: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Computer Science Demo of Abstract Class</a:t>
            </a:r>
            <a:br>
              <a:rPr lang="en-US" dirty="0" smtClean="0"/>
            </a:br>
            <a:endParaRPr lang="en-US" dirty="0" smtClean="0"/>
          </a:p>
          <a:p>
            <a:pPr lvl="3"/>
            <a:r>
              <a:rPr lang="en-US" dirty="0" smtClean="0"/>
              <a:t>Why was the abstract method(s) selected to be “abstract?”</a:t>
            </a:r>
            <a:br>
              <a:rPr lang="en-US" dirty="0" smtClean="0"/>
            </a:br>
            <a:endParaRPr lang="en-US" dirty="0" smtClean="0"/>
          </a:p>
          <a:p>
            <a:pPr lvl="3"/>
            <a:r>
              <a:rPr lang="en-US" dirty="0" smtClean="0"/>
              <a:t>Is polymorphism possible with an Abstract class?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1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8913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3050-1337-587298610EC3}" type="slidenum">
              <a:rPr lang="en-US" altLang="en-US" sz="1200" dirty="0">
                <a:latin typeface="Arial" charset="0"/>
              </a:rPr>
              <a:t>11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38915" name="Title 38914"/>
          <p:cNvSpPr>
            <a:spLocks noGrp="1"/>
          </p:cNvSpPr>
          <p:nvPr>
            <p:ph type="title" idx="4294967295"/>
          </p:nvPr>
        </p:nvSpPr>
        <p:spPr>
          <a:xfrm>
            <a:off x="1828800" y="303214"/>
            <a:ext cx="8610600" cy="992187"/>
          </a:xfrm>
          <a:ln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altLang="en-US" dirty="0"/>
              <a:t>Interfaces</a:t>
            </a:r>
          </a:p>
        </p:txBody>
      </p:sp>
      <p:sp>
        <p:nvSpPr>
          <p:cNvPr id="38916" name="Text Placeholder 38915"/>
          <p:cNvSpPr>
            <a:spLocks noGrp="1"/>
          </p:cNvSpPr>
          <p:nvPr>
            <p:ph type="body" idx="4294967295"/>
          </p:nvPr>
        </p:nvSpPr>
        <p:spPr>
          <a:xfrm>
            <a:off x="1828800" y="1371600"/>
            <a:ext cx="7772400" cy="4724400"/>
          </a:xfrm>
          <a:ln/>
        </p:spPr>
        <p:txBody>
          <a:bodyPr vert="horz" wrap="square" lIns="91440" tIns="45720" rIns="0" bIns="45720" rtlCol="0" anchor="t" anchorCtr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An </a:t>
            </a:r>
            <a:r>
              <a:rPr lang="en-US" altLang="en-US" sz="2400" i="1" dirty="0"/>
              <a:t>interface </a:t>
            </a:r>
            <a:r>
              <a:rPr lang="en-US" altLang="en-US" sz="2400" dirty="0"/>
              <a:t>is similar to an abstract class that has </a:t>
            </a:r>
            <a:r>
              <a:rPr lang="en-US" altLang="en-US" sz="2400" b="1" u="sng" dirty="0">
                <a:solidFill>
                  <a:srgbClr val="FF0000"/>
                </a:solidFill>
              </a:rPr>
              <a:t>all</a:t>
            </a:r>
            <a:r>
              <a:rPr lang="en-US" altLang="en-US" sz="2400" dirty="0"/>
              <a:t> abstract methods.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It cannot be instantiated, and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 of the methods listed in an interface must be written </a:t>
            </a:r>
            <a:r>
              <a:rPr lang="en-US" altLang="en-US" sz="2000" i="1" dirty="0">
                <a:solidFill>
                  <a:srgbClr val="FF0000"/>
                </a:solidFill>
              </a:rPr>
              <a:t>elsewhere</a:t>
            </a:r>
            <a:r>
              <a:rPr lang="en-US" altLang="en-US" sz="2000" dirty="0"/>
              <a:t>.. </a:t>
            </a:r>
          </a:p>
          <a:p>
            <a:pPr lvl="1"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 purpose of an interface is to specify behavior for other classes.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An interface looks similar to a class, except: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keyword </a:t>
            </a:r>
            <a:r>
              <a:rPr lang="en-US" altLang="en-US" sz="2000" dirty="0">
                <a:latin typeface="Courier New" charset="0"/>
              </a:rPr>
              <a:t>interface</a:t>
            </a:r>
            <a:r>
              <a:rPr lang="en-US" altLang="en-US" sz="2000" dirty="0"/>
              <a:t> is used instead of the keyword </a:t>
            </a:r>
            <a:r>
              <a:rPr lang="en-US" altLang="en-US" sz="2000" dirty="0">
                <a:latin typeface="Courier New" charset="0"/>
              </a:rPr>
              <a:t>class</a:t>
            </a:r>
            <a:r>
              <a:rPr lang="en-US" altLang="en-US" sz="2000" dirty="0"/>
              <a:t>, and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methods that are specified in an interface have no bodies, only headers that are terminated by semicolons.</a:t>
            </a:r>
          </a:p>
        </p:txBody>
      </p:sp>
    </p:spTree>
    <p:extLst>
      <p:ext uri="{BB962C8B-B14F-4D97-AF65-F5344CB8AC3E}">
        <p14:creationId xmlns:p14="http://schemas.microsoft.com/office/powerpoint/2010/main" val="28801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40961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1002-1365-587298610EC3}" type="slidenum">
              <a:rPr lang="en-US" altLang="en-US" sz="1200" dirty="0">
                <a:latin typeface="Arial" charset="0"/>
              </a:rPr>
              <a:t>12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40963" name="Title 40962"/>
          <p:cNvSpPr>
            <a:spLocks noGrp="1"/>
          </p:cNvSpPr>
          <p:nvPr>
            <p:ph type="title" idx="4294967295"/>
          </p:nvPr>
        </p:nvSpPr>
        <p:spPr>
          <a:xfrm>
            <a:off x="4727848" y="11088"/>
            <a:ext cx="2971056" cy="605507"/>
          </a:xfrm>
          <a:ln/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altLang="en-US" dirty="0"/>
              <a:t>Interfaces</a:t>
            </a:r>
          </a:p>
        </p:txBody>
      </p:sp>
      <p:sp>
        <p:nvSpPr>
          <p:cNvPr id="40964" name="Text Placeholder 40963"/>
          <p:cNvSpPr>
            <a:spLocks noGrp="1"/>
          </p:cNvSpPr>
          <p:nvPr>
            <p:ph type="body" idx="4294967295"/>
          </p:nvPr>
        </p:nvSpPr>
        <p:spPr>
          <a:xfrm>
            <a:off x="1847528" y="775792"/>
            <a:ext cx="8668072" cy="5472608"/>
          </a:xfrm>
          <a:ln/>
        </p:spPr>
        <p:txBody>
          <a:bodyPr vert="horz" wrap="square" lIns="91440" tIns="45720" rIns="0" bIns="45720" rtlCol="0" anchor="t" anchorCtr="0">
            <a:normAutofit/>
          </a:bodyPr>
          <a:lstStyle/>
          <a:p>
            <a:r>
              <a:rPr lang="en-US" altLang="en-US" sz="2400" dirty="0"/>
              <a:t>The general format of an interface definition:</a:t>
            </a:r>
            <a:r>
              <a:rPr dirty="0"/>
              <a:t/>
            </a:r>
            <a:br>
              <a:rPr dirty="0"/>
            </a:br>
            <a:endParaRPr dirty="0"/>
          </a:p>
          <a:p>
            <a:pPr lvl="1">
              <a:buNone/>
            </a:pPr>
            <a:r>
              <a:rPr lang="en-US" altLang="en-US" sz="2000" b="1" dirty="0">
                <a:latin typeface="Courier New" charset="0"/>
              </a:rPr>
              <a:t>public interface </a:t>
            </a:r>
            <a:r>
              <a:rPr lang="en-US" altLang="en-US" sz="2000" b="1" i="1" dirty="0">
                <a:latin typeface="Courier New" charset="0"/>
              </a:rPr>
              <a:t>InterfaceName</a:t>
            </a:r>
          </a:p>
          <a:p>
            <a:pPr lvl="1">
              <a:buNone/>
            </a:pPr>
            <a:r>
              <a:rPr lang="en-US" altLang="en-US" sz="2000" b="1" dirty="0">
                <a:latin typeface="Courier New" charset="0"/>
              </a:rPr>
              <a:t>{</a:t>
            </a:r>
          </a:p>
          <a:p>
            <a:pPr lvl="1">
              <a:buNone/>
            </a:pPr>
            <a:r>
              <a:rPr lang="en-US" altLang="en-US" sz="2000" b="1" i="1" dirty="0">
                <a:latin typeface="Courier New" charset="0"/>
              </a:rPr>
              <a:t>  (Method headers...)</a:t>
            </a:r>
          </a:p>
          <a:p>
            <a:pPr lvl="1">
              <a:buNone/>
            </a:pPr>
            <a:r>
              <a:rPr lang="en-US" altLang="en-US" sz="2000" b="1" dirty="0">
                <a:latin typeface="Courier New" charset="0"/>
              </a:rPr>
              <a:t>}</a:t>
            </a:r>
          </a:p>
          <a:p>
            <a:pPr lvl="1">
              <a:buNone/>
            </a:pPr>
            <a:endParaRPr lang="en-US" altLang="en-US" sz="2000" b="1" dirty="0">
              <a:latin typeface="Courier New" charset="0"/>
            </a:endParaRPr>
          </a:p>
          <a:p>
            <a:r>
              <a:rPr lang="en-US" altLang="en-US" sz="2400" dirty="0"/>
              <a:t>All methods specified by an interface are public by default.</a:t>
            </a:r>
          </a:p>
          <a:p>
            <a:endParaRPr dirty="0"/>
          </a:p>
          <a:p>
            <a:r>
              <a:rPr lang="en-US" altLang="en-US" sz="2400" dirty="0"/>
              <a:t>A class can implement </a:t>
            </a:r>
            <a:r>
              <a:rPr lang="en-US" altLang="en-US" sz="2400" i="1" dirty="0">
                <a:solidFill>
                  <a:srgbClr val="FF0000"/>
                </a:solidFill>
              </a:rPr>
              <a:t>one or </a:t>
            </a:r>
            <a:r>
              <a:rPr lang="en-US" altLang="en-US" sz="2400" i="1" u="sng" dirty="0">
                <a:solidFill>
                  <a:srgbClr val="FF0000"/>
                </a:solidFill>
              </a:rPr>
              <a:t>more</a:t>
            </a:r>
            <a:r>
              <a:rPr lang="en-US" altLang="en-US" sz="2400" i="1" dirty="0">
                <a:solidFill>
                  <a:srgbClr val="FF0000"/>
                </a:solidFill>
              </a:rPr>
              <a:t> interfaces</a:t>
            </a:r>
            <a:r>
              <a:rPr lang="en-US" altLang="en-US" sz="2400" dirty="0"/>
              <a:t>.</a:t>
            </a:r>
          </a:p>
          <a:p>
            <a:endParaRPr dirty="0"/>
          </a:p>
          <a:p>
            <a:r>
              <a:rPr lang="en-US" altLang="en-US" sz="2000" b="1" dirty="0">
                <a:solidFill>
                  <a:srgbClr val="000000"/>
                </a:solidFill>
                <a:latin typeface="Courier New" charset="0"/>
              </a:rPr>
              <a:t>public class FinalExam3 extends GradedActivity </a:t>
            </a:r>
            <a:r>
              <a:rPr lang="en-US" altLang="en-US" sz="2000" b="1" dirty="0">
                <a:solidFill>
                  <a:srgbClr val="FF0000"/>
                </a:solidFill>
                <a:latin typeface="Courier New" charset="0"/>
              </a:rPr>
              <a:t>implements Relatable,  Comparable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45057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1002-1366-587298610EC3}" type="slidenum">
              <a:rPr lang="en-US" altLang="en-US" sz="1200" dirty="0">
                <a:latin typeface="Arial" charset="0"/>
              </a:rPr>
              <a:t>13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45059" name="Title 45058"/>
          <p:cNvSpPr>
            <a:spLocks noGrp="1"/>
          </p:cNvSpPr>
          <p:nvPr>
            <p:ph type="title" idx="4294967295"/>
          </p:nvPr>
        </p:nvSpPr>
        <p:spPr>
          <a:xfrm>
            <a:off x="3998404" y="188641"/>
            <a:ext cx="4195192" cy="533499"/>
          </a:xfrm>
          <a:ln/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altLang="en-US" dirty="0"/>
              <a:t>Fields in Interfaces</a:t>
            </a:r>
          </a:p>
        </p:txBody>
      </p:sp>
      <p:sp>
        <p:nvSpPr>
          <p:cNvPr id="45060" name="Text Placeholder 45059"/>
          <p:cNvSpPr>
            <a:spLocks noGrp="1"/>
          </p:cNvSpPr>
          <p:nvPr>
            <p:ph type="body" idx="4294967295"/>
          </p:nvPr>
        </p:nvSpPr>
        <p:spPr>
          <a:xfrm>
            <a:off x="1828800" y="908720"/>
            <a:ext cx="8534400" cy="5339680"/>
          </a:xfrm>
          <a:ln/>
        </p:spPr>
        <p:txBody>
          <a:bodyPr vert="horz" wrap="square" lIns="91440" tIns="45720" rIns="0" bIns="45720" rtlCol="0" anchor="t" anchorCtr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An interface can contain field declarations: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 fields in an interface are treated as </a:t>
            </a:r>
            <a:r>
              <a:rPr lang="en-US" altLang="en-US" sz="2000" dirty="0">
                <a:latin typeface="Courier New" charset="0"/>
              </a:rPr>
              <a:t>final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urier New" charset="0"/>
              </a:rPr>
              <a:t>static</a:t>
            </a:r>
            <a:r>
              <a:rPr lang="en-US" altLang="en-US" sz="2000" dirty="0"/>
              <a:t>. </a:t>
            </a:r>
          </a:p>
          <a:p>
            <a:pPr lvl="1"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Because they automatically become </a:t>
            </a:r>
            <a:r>
              <a:rPr lang="en-US" altLang="en-US" sz="2400" dirty="0">
                <a:latin typeface="Courier New" charset="0"/>
              </a:rPr>
              <a:t>final</a:t>
            </a:r>
            <a:r>
              <a:rPr lang="en-US" altLang="en-US" sz="2400" dirty="0"/>
              <a:t>, you must provide an initialization value.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charset="0"/>
              </a:rPr>
              <a:t>public interface Doable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charset="0"/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charset="0"/>
              </a:rPr>
              <a:t>  int FIELD1 = 1, FIELD2 = 2;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b="1" i="1" dirty="0">
                <a:latin typeface="Courier New" charset="0"/>
              </a:rPr>
              <a:t>  (Method headers...)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In this interface,</a:t>
            </a:r>
            <a:r>
              <a:rPr lang="en-US" altLang="en-US" sz="2400" dirty="0">
                <a:latin typeface="Minion-Regular" charset="0"/>
              </a:rPr>
              <a:t> </a:t>
            </a:r>
            <a:r>
              <a:rPr lang="en-US" altLang="en-US" sz="2400" dirty="0">
                <a:latin typeface="Courier New" charset="0"/>
              </a:rPr>
              <a:t>FIELD1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charset="0"/>
              </a:rPr>
              <a:t>FIELD2</a:t>
            </a:r>
            <a:r>
              <a:rPr lang="en-US" altLang="en-US" sz="2400" dirty="0"/>
              <a:t> are </a:t>
            </a:r>
            <a:r>
              <a:rPr lang="en-US" altLang="en-US" sz="2400" dirty="0">
                <a:latin typeface="Courier New" charset="0"/>
              </a:rPr>
              <a:t>final static int</a:t>
            </a:r>
            <a:r>
              <a:rPr lang="en-US" altLang="en-US" sz="2400" dirty="0"/>
              <a:t> variables.</a:t>
            </a:r>
            <a:r>
              <a:rPr lang="en-US" altLang="en-US" sz="2400" dirty="0">
                <a:latin typeface="Minion-Regular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Any class that implements this interface has access to these variables.</a:t>
            </a:r>
          </a:p>
        </p:txBody>
      </p:sp>
    </p:spTree>
    <p:extLst>
      <p:ext uri="{BB962C8B-B14F-4D97-AF65-F5344CB8AC3E}">
        <p14:creationId xmlns:p14="http://schemas.microsoft.com/office/powerpoint/2010/main" val="6189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47105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3050-1338-587298610EC3}" type="slidenum">
              <a:rPr lang="en-US" altLang="en-US" sz="1200" dirty="0">
                <a:latin typeface="Arial" charset="0"/>
              </a:rPr>
              <a:t>14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47107" name="Title 47106"/>
          <p:cNvSpPr>
            <a:spLocks noGrp="1"/>
          </p:cNvSpPr>
          <p:nvPr>
            <p:ph type="title" idx="4294967295"/>
          </p:nvPr>
        </p:nvSpPr>
        <p:spPr>
          <a:xfrm>
            <a:off x="2063552" y="141040"/>
            <a:ext cx="7744078" cy="674336"/>
          </a:xfrm>
          <a:ln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altLang="en-US" sz="2800" u="sng" dirty="0"/>
              <a:t>Implementing Multiple </a:t>
            </a:r>
            <a:r>
              <a:rPr lang="en-US" altLang="en-US" sz="2800" u="sng" dirty="0"/>
              <a:t>Interfaces- A Summary</a:t>
            </a:r>
            <a:endParaRPr lang="en-US" altLang="en-US" sz="2800" u="sng" dirty="0"/>
          </a:p>
        </p:txBody>
      </p:sp>
      <p:sp>
        <p:nvSpPr>
          <p:cNvPr id="47108" name="Text Placeholder 47107"/>
          <p:cNvSpPr>
            <a:spLocks noGrp="1"/>
          </p:cNvSpPr>
          <p:nvPr>
            <p:ph type="body" idx="4294967295"/>
          </p:nvPr>
        </p:nvSpPr>
        <p:spPr>
          <a:xfrm>
            <a:off x="1919536" y="908720"/>
            <a:ext cx="8294688" cy="4572000"/>
          </a:xfrm>
          <a:ln/>
        </p:spPr>
        <p:txBody>
          <a:bodyPr vert="horz" wrap="square" lIns="91440" tIns="45720" rIns="0" bIns="45720" rtlCol="0" anchor="t" anchorCtr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class can be derived from only one superclass.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Java allows a class to implement multiple interfaces.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When a class implements multiple interfaces, it must provide the methods specified by all of them.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To specify multiple interfaces in a class definition, simply list the names of the interfaces, separated by commas, after the implements key word.</a:t>
            </a:r>
            <a:r>
              <a:rPr dirty="0"/>
              <a:t/>
            </a:r>
            <a:br>
              <a:rPr dirty="0"/>
            </a:br>
            <a:endParaRPr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charset="0"/>
              </a:rPr>
              <a:t>public class MyClass implements Interface1,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charset="0"/>
              </a:rPr>
              <a:t>                                Interface2,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charset="0"/>
              </a:rPr>
              <a:t>                                Interface3</a:t>
            </a:r>
          </a:p>
        </p:txBody>
      </p:sp>
    </p:spTree>
    <p:extLst>
      <p:ext uri="{BB962C8B-B14F-4D97-AF65-F5344CB8AC3E}">
        <p14:creationId xmlns:p14="http://schemas.microsoft.com/office/powerpoint/2010/main" val="38256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49153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1002-1368-587298610EC3}" type="slidenum">
              <a:rPr lang="en-US" altLang="en-US" sz="1200" dirty="0">
                <a:latin typeface="Arial" charset="0"/>
              </a:rPr>
              <a:t>15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49155" name="Title 49154"/>
          <p:cNvSpPr>
            <a:spLocks noGrp="1"/>
          </p:cNvSpPr>
          <p:nvPr>
            <p:ph type="title" idx="4294967295"/>
          </p:nvPr>
        </p:nvSpPr>
        <p:spPr>
          <a:xfrm>
            <a:off x="4747328" y="159144"/>
            <a:ext cx="4205161" cy="569139"/>
          </a:xfrm>
          <a:ln/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altLang="en-US" dirty="0"/>
              <a:t>Interfaces in UML</a:t>
            </a:r>
          </a:p>
        </p:txBody>
      </p:sp>
      <p:sp>
        <p:nvSpPr>
          <p:cNvPr id="49156" name="Rectangle 49155"/>
          <p:cNvSpPr>
            <a:spLocks/>
          </p:cNvSpPr>
          <p:nvPr/>
        </p:nvSpPr>
        <p:spPr>
          <a:xfrm>
            <a:off x="3048000" y="2057400"/>
            <a:ext cx="2286000" cy="609600"/>
          </a:xfrm>
          <a:prstGeom prst="rect">
            <a:avLst/>
          </a:prstGeom>
          <a:solidFill>
            <a:srgbClr val="BBE0E3"/>
          </a:solidFill>
          <a:ln>
            <a:solidFill>
              <a:srgbClr val="000000"/>
            </a:solidFill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dirty="0"/>
              <a:t>GradedActivity</a:t>
            </a:r>
          </a:p>
        </p:txBody>
      </p:sp>
      <p:sp>
        <p:nvSpPr>
          <p:cNvPr id="49157" name="Rectangle 49156"/>
          <p:cNvSpPr>
            <a:spLocks/>
          </p:cNvSpPr>
          <p:nvPr/>
        </p:nvSpPr>
        <p:spPr>
          <a:xfrm>
            <a:off x="6553200" y="3581400"/>
            <a:ext cx="2286000" cy="609600"/>
          </a:xfrm>
          <a:prstGeom prst="rect">
            <a:avLst/>
          </a:prstGeom>
          <a:solidFill>
            <a:srgbClr val="BBE0E3"/>
          </a:solidFill>
          <a:ln>
            <a:solidFill>
              <a:srgbClr val="000000"/>
            </a:solidFill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i="1" dirty="0"/>
              <a:t>Relatable</a:t>
            </a:r>
          </a:p>
        </p:txBody>
      </p:sp>
      <p:sp>
        <p:nvSpPr>
          <p:cNvPr id="49158" name="Rectangle 49157"/>
          <p:cNvSpPr>
            <a:spLocks/>
          </p:cNvSpPr>
          <p:nvPr/>
        </p:nvSpPr>
        <p:spPr>
          <a:xfrm>
            <a:off x="3048000" y="3581400"/>
            <a:ext cx="2286000" cy="609600"/>
          </a:xfrm>
          <a:prstGeom prst="rect">
            <a:avLst/>
          </a:prstGeom>
          <a:solidFill>
            <a:srgbClr val="BBE0E3"/>
          </a:solidFill>
          <a:ln>
            <a:solidFill>
              <a:srgbClr val="000000"/>
            </a:solidFill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dirty="0"/>
              <a:t>FinalExam3</a:t>
            </a:r>
          </a:p>
        </p:txBody>
      </p:sp>
      <p:cxnSp>
        <p:nvCxnSpPr>
          <p:cNvPr id="49159" name="Straight Arrow Connector 49158"/>
          <p:cNvCxnSpPr/>
          <p:nvPr/>
        </p:nvCxnSpPr>
        <p:spPr>
          <a:xfrm flipV="1">
            <a:off x="4191000" y="2667000"/>
            <a:ext cx="0" cy="914400"/>
          </a:xfrm>
          <a:prstGeom prst="straightConnector1">
            <a:avLst/>
          </a:prstGeom>
          <a:noFill/>
          <a:ln w="31750">
            <a:solidFill>
              <a:srgbClr val="000000"/>
            </a:solidFill>
            <a:tailEnd type="triangle" w="med" len="med"/>
          </a:ln>
        </p:spPr>
      </p:cxnSp>
      <p:cxnSp>
        <p:nvCxnSpPr>
          <p:cNvPr id="49160" name="Straight Arrow Connector 49159"/>
          <p:cNvCxnSpPr/>
          <p:nvPr/>
        </p:nvCxnSpPr>
        <p:spPr>
          <a:xfrm>
            <a:off x="5334000" y="3886200"/>
            <a:ext cx="1219200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prstDash val="dash"/>
            <a:tailEnd type="triangle" w="med" len="med"/>
          </a:ln>
        </p:spPr>
      </p:cxnSp>
      <p:sp>
        <p:nvSpPr>
          <p:cNvPr id="49161" name="TextBox 49160"/>
          <p:cNvSpPr txBox="1">
            <a:spLocks/>
          </p:cNvSpPr>
          <p:nvPr/>
        </p:nvSpPr>
        <p:spPr>
          <a:xfrm>
            <a:off x="6477000" y="2057400"/>
            <a:ext cx="3278188" cy="92868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>
              <a:spcBef>
                <a:spcPct val="0"/>
              </a:spcBef>
              <a:buNone/>
            </a:pPr>
            <a:r>
              <a:rPr lang="en-US" altLang="en-US" sz="1800" b="1" dirty="0"/>
              <a:t>A dashed line with an arrow indicates implementation of an interface.</a:t>
            </a:r>
          </a:p>
        </p:txBody>
      </p:sp>
      <p:sp>
        <p:nvSpPr>
          <p:cNvPr id="49162" name="Straight Connector 49161"/>
          <p:cNvSpPr>
            <a:spLocks/>
          </p:cNvSpPr>
          <p:nvPr/>
        </p:nvSpPr>
        <p:spPr>
          <a:xfrm flipH="1">
            <a:off x="5867400" y="2514600"/>
            <a:ext cx="609600" cy="1219200"/>
          </a:xfrm>
          <a:prstGeom prst="line">
            <a:avLst/>
          </a:prstGeom>
          <a:noFill/>
          <a:ln w="12700">
            <a:solidFill>
              <a:srgbClr val="333399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9163" name="TextBox"/>
          <p:cNvSpPr txBox="1"/>
          <p:nvPr/>
        </p:nvSpPr>
        <p:spPr>
          <a:xfrm>
            <a:off x="2017615" y="4550422"/>
            <a:ext cx="7967957" cy="1772793"/>
          </a:xfrm>
          <a:prstGeom prst="rect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txBody>
          <a:bodyPr wrap="square" rtlCol="0">
            <a:spAutoFit/>
          </a:bodyPr>
          <a:lstStyle/>
          <a:p>
            <a:r>
              <a:rPr dirty="0">
                <a:solidFill>
                  <a:srgbClr val="FFFFFF"/>
                </a:solidFill>
              </a:rPr>
              <a:t>When a class implements an interface, an inheritance relationship known as interface inheritance is established.  </a:t>
            </a:r>
            <a:r>
              <a:rPr lang="en-US" altLang="en-US" sz="2400" dirty="0">
                <a:solidFill>
                  <a:schemeClr val="bg1"/>
                </a:solidFill>
              </a:rPr>
              <a:t>Java allows you to create reference variables of an </a:t>
            </a:r>
            <a:r>
              <a:rPr lang="en-US" altLang="en-US" sz="2400" dirty="0">
                <a:solidFill>
                  <a:srgbClr val="FF0000"/>
                </a:solidFill>
              </a:rPr>
              <a:t>interface</a:t>
            </a:r>
            <a:r>
              <a:rPr lang="en-US" altLang="en-US" sz="2400" dirty="0">
                <a:solidFill>
                  <a:schemeClr val="bg1"/>
                </a:solidFill>
              </a:rPr>
              <a:t> type.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An interface reference variable can reference any object that implements that interface, regardless of its class type.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55297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3050-1369-587298610EC3}" type="slidenum">
              <a:rPr lang="en-US" altLang="en-US" sz="1200" dirty="0">
                <a:latin typeface="Arial" charset="0"/>
              </a:rPr>
              <a:t>16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55299" name="Title 55298"/>
          <p:cNvSpPr>
            <a:spLocks noGrp="1"/>
          </p:cNvSpPr>
          <p:nvPr>
            <p:ph type="title" idx="4294967295"/>
          </p:nvPr>
        </p:nvSpPr>
        <p:spPr>
          <a:xfrm>
            <a:off x="1828800" y="303214"/>
            <a:ext cx="8610600" cy="992187"/>
          </a:xfrm>
          <a:ln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altLang="en-US" dirty="0"/>
              <a:t>Polymorphism with Interfaces</a:t>
            </a:r>
          </a:p>
        </p:txBody>
      </p:sp>
      <p:sp>
        <p:nvSpPr>
          <p:cNvPr id="55300" name="Text Placeholder 55299"/>
          <p:cNvSpPr>
            <a:spLocks noGrp="1"/>
          </p:cNvSpPr>
          <p:nvPr>
            <p:ph type="body" idx="4294967295"/>
          </p:nvPr>
        </p:nvSpPr>
        <p:spPr>
          <a:xfrm>
            <a:off x="1828800" y="1600200"/>
            <a:ext cx="8294688" cy="4572000"/>
          </a:xfrm>
          <a:ln/>
        </p:spPr>
        <p:txBody>
          <a:bodyPr vert="horz" wrap="square" lIns="91440" tIns="45720" rIns="0" bIns="45720" rtlCol="0" anchor="t" anchorCtr="0">
            <a:normAutofit/>
          </a:bodyPr>
          <a:lstStyle/>
          <a:p>
            <a:r>
              <a:rPr lang="en-US" altLang="en-US" sz="2400" dirty="0"/>
              <a:t>A reference to an interface can point to any class that implements that interface.</a:t>
            </a:r>
          </a:p>
          <a:p>
            <a:r>
              <a:rPr lang="en-US" altLang="en-US" sz="2400" dirty="0"/>
              <a:t>You </a:t>
            </a:r>
            <a:r>
              <a:rPr lang="en-US" altLang="en-US" sz="2400" u="sng" dirty="0"/>
              <a:t>cannot</a:t>
            </a:r>
            <a:r>
              <a:rPr lang="en-US" altLang="en-US" sz="2400" dirty="0"/>
              <a:t> create an instance of an interface.</a:t>
            </a:r>
            <a:r>
              <a:rPr dirty="0"/>
              <a:t/>
            </a:r>
            <a:br>
              <a:rPr dirty="0"/>
            </a:br>
            <a:endParaRPr dirty="0"/>
          </a:p>
          <a:p>
            <a:pPr lvl="1">
              <a:buNone/>
            </a:pPr>
            <a:r>
              <a:rPr lang="en-US" altLang="en-US" sz="2000" b="1" dirty="0">
                <a:latin typeface="Courier New" charset="0"/>
              </a:rPr>
              <a:t>RetailItem item = new RetailItem(); // ERROR!</a:t>
            </a:r>
          </a:p>
          <a:p>
            <a:pPr lvl="1">
              <a:buNone/>
            </a:pPr>
            <a:endParaRPr lang="en-US" altLang="en-US" sz="2000" b="1" dirty="0">
              <a:latin typeface="Courier New" charset="0"/>
            </a:endParaRPr>
          </a:p>
          <a:p>
            <a:r>
              <a:rPr lang="en-US" altLang="en-US" sz="2400" dirty="0"/>
              <a:t>When an </a:t>
            </a:r>
            <a:r>
              <a:rPr lang="en-US" altLang="en-US" sz="2400" dirty="0">
                <a:solidFill>
                  <a:srgbClr val="FF0000"/>
                </a:solidFill>
              </a:rPr>
              <a:t>interface variable </a:t>
            </a:r>
            <a:r>
              <a:rPr lang="en-US" altLang="en-US" sz="2400" dirty="0"/>
              <a:t>references an object:</a:t>
            </a:r>
          </a:p>
          <a:p>
            <a:pPr lvl="1"/>
            <a:r>
              <a:rPr lang="en-US" altLang="en-US" sz="2000" dirty="0"/>
              <a:t>only the methods </a:t>
            </a:r>
            <a:r>
              <a:rPr lang="en-US" altLang="en-US" sz="2000" i="1" dirty="0">
                <a:solidFill>
                  <a:srgbClr val="FF0000"/>
                </a:solidFill>
              </a:rPr>
              <a:t>declared in the interface </a:t>
            </a:r>
            <a:r>
              <a:rPr lang="en-US" altLang="en-US" sz="2000" dirty="0"/>
              <a:t>are available,</a:t>
            </a:r>
          </a:p>
          <a:p>
            <a:pPr lvl="1"/>
            <a:r>
              <a:rPr lang="en-US" altLang="en-US" sz="2000" dirty="0"/>
              <a:t>explicit </a:t>
            </a:r>
            <a:r>
              <a:rPr lang="en-US" altLang="en-US" sz="2000" dirty="0">
                <a:solidFill>
                  <a:srgbClr val="FF0000"/>
                </a:solidFill>
              </a:rPr>
              <a:t>type casting </a:t>
            </a:r>
            <a:r>
              <a:rPr lang="en-US" altLang="en-US" sz="2000" dirty="0"/>
              <a:t>is required to access the other methods of an object referenced by an interface reference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i="1" dirty="0">
                <a:solidFill>
                  <a:srgbClr val="FF0000"/>
                </a:solidFill>
              </a:rPr>
              <a:t>Give an example of this</a:t>
            </a:r>
            <a:r>
              <a:rPr lang="en-US" altLang="en-US" sz="2000" dirty="0"/>
              <a:t>…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50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In Class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Download, review, and run the </a:t>
            </a:r>
            <a:r>
              <a:rPr lang="en-US" smtClean="0"/>
              <a:t>following:</a:t>
            </a:r>
            <a:br>
              <a:rPr lang="en-US" smtClean="0"/>
            </a:br>
            <a:endParaRPr lang="en-US" dirty="0" smtClean="0"/>
          </a:p>
          <a:p>
            <a:pPr lvl="1"/>
            <a:r>
              <a:rPr lang="en-US" dirty="0" smtClean="0"/>
              <a:t>Two Examples of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4577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1002-1333-587298610EC3}" type="slidenum">
              <a:rPr lang="en-US" altLang="en-US" sz="1200" dirty="0">
                <a:latin typeface="Arial" charset="0"/>
              </a:rPr>
              <a:t>2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24579" name="Title 24578"/>
          <p:cNvSpPr>
            <a:spLocks noGrp="1"/>
          </p:cNvSpPr>
          <p:nvPr>
            <p:ph type="title" idx="4294967295"/>
          </p:nvPr>
        </p:nvSpPr>
        <p:spPr>
          <a:xfrm>
            <a:off x="3962400" y="61914"/>
            <a:ext cx="4648200" cy="611187"/>
          </a:xfrm>
          <a:ln/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charset="0"/>
              </a:rPr>
              <a:t>Object</a:t>
            </a:r>
            <a:r>
              <a:rPr lang="en-US" altLang="en-US" dirty="0"/>
              <a:t> Class</a:t>
            </a:r>
          </a:p>
        </p:txBody>
      </p:sp>
      <p:sp>
        <p:nvSpPr>
          <p:cNvPr id="24580" name="Text Placeholder 24579"/>
          <p:cNvSpPr>
            <a:spLocks noGrp="1"/>
          </p:cNvSpPr>
          <p:nvPr>
            <p:ph type="body" idx="4294967295"/>
          </p:nvPr>
        </p:nvSpPr>
        <p:spPr>
          <a:xfrm>
            <a:off x="1676400" y="1066800"/>
            <a:ext cx="8839200" cy="5314528"/>
          </a:xfrm>
          <a:ln/>
        </p:spPr>
        <p:txBody>
          <a:bodyPr vert="horz" wrap="square" lIns="91440" tIns="45720" rIns="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All Java classes are directly or indirectly derived from a class named </a:t>
            </a:r>
            <a:r>
              <a:rPr lang="en-US" altLang="en-US" sz="2000" dirty="0">
                <a:latin typeface="Courier New" charset="0"/>
              </a:rPr>
              <a:t>Object</a:t>
            </a:r>
            <a:r>
              <a:rPr lang="en-US" altLang="en-US" sz="2000" dirty="0"/>
              <a:t>.</a:t>
            </a:r>
            <a:r>
              <a:rPr dirty="0"/>
              <a:t/>
            </a:r>
            <a:br>
              <a:rPr dirty="0"/>
            </a:br>
            <a:endParaRPr dirty="0"/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Courier New" charset="0"/>
              </a:rPr>
              <a:t>Object</a:t>
            </a:r>
            <a:r>
              <a:rPr lang="en-US" altLang="en-US" sz="2000" dirty="0"/>
              <a:t> is in the </a:t>
            </a:r>
            <a:r>
              <a:rPr lang="en-US" altLang="en-US" sz="2000" b="1" dirty="0">
                <a:latin typeface="Courier New" charset="0"/>
              </a:rPr>
              <a:t>java.lang</a:t>
            </a:r>
            <a:r>
              <a:rPr lang="en-US" altLang="en-US" sz="2000" dirty="0"/>
              <a:t> package.  Any class that does not specify the </a:t>
            </a:r>
            <a:r>
              <a:rPr lang="en-US" altLang="en-US" sz="2000" dirty="0">
                <a:latin typeface="Courier New" charset="0"/>
              </a:rPr>
              <a:t>extends</a:t>
            </a:r>
            <a:r>
              <a:rPr lang="en-US" altLang="en-US" sz="2000" dirty="0"/>
              <a:t> keyword is </a:t>
            </a:r>
            <a:r>
              <a:rPr lang="en-US" altLang="en-US" sz="2000" dirty="0">
                <a:solidFill>
                  <a:srgbClr val="FF0000"/>
                </a:solidFill>
              </a:rPr>
              <a:t>automatically derived from the </a:t>
            </a:r>
            <a:r>
              <a:rPr lang="en-US" altLang="en-US" sz="2000" dirty="0">
                <a:solidFill>
                  <a:srgbClr val="FF0000"/>
                </a:solidFill>
                <a:latin typeface="Courier New" charset="0"/>
              </a:rPr>
              <a:t>Object</a:t>
            </a:r>
            <a:r>
              <a:rPr lang="en-US" altLang="en-US" sz="2000" dirty="0">
                <a:solidFill>
                  <a:srgbClr val="FF0000"/>
                </a:solidFill>
              </a:rPr>
              <a:t> class.</a:t>
            </a:r>
            <a:r>
              <a:rPr dirty="0"/>
              <a:t/>
            </a:r>
            <a:br>
              <a:rPr dirty="0"/>
            </a:br>
            <a:endParaRPr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charset="0"/>
              </a:rPr>
              <a:t>public class MyClass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charset="0"/>
              </a:rPr>
              <a:t>{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b="1" i="1" dirty="0">
                <a:latin typeface="Courier New" charset="0"/>
              </a:rPr>
              <a:t>// This class is derived from Object.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charset="0"/>
              </a:rPr>
              <a:t>   }</a:t>
            </a:r>
            <a:r>
              <a:rPr dirty="0"/>
              <a:t/>
            </a:r>
            <a:br>
              <a:rPr dirty="0"/>
            </a:br>
            <a:endParaRPr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Every class inherits the </a:t>
            </a:r>
            <a:r>
              <a:rPr lang="en-US" altLang="en-US" sz="1800" dirty="0">
                <a:latin typeface="Courier New" charset="0"/>
              </a:rPr>
              <a:t>Object</a:t>
            </a:r>
            <a:r>
              <a:rPr lang="en-US" altLang="en-US" sz="1800" dirty="0"/>
              <a:t> class’s members, for example: </a:t>
            </a:r>
            <a:r>
              <a:rPr lang="en-US" altLang="en-US" sz="1800" b="1" dirty="0">
                <a:latin typeface="Courier New" charset="0"/>
              </a:rPr>
              <a:t>toString</a:t>
            </a:r>
            <a:r>
              <a:rPr lang="en-US" altLang="en-US" sz="1800" dirty="0"/>
              <a:t> and </a:t>
            </a:r>
            <a:r>
              <a:rPr lang="en-US" altLang="en-US" sz="1800" b="1" dirty="0">
                <a:latin typeface="Courier New" charset="0"/>
              </a:rPr>
              <a:t>equals</a:t>
            </a:r>
            <a:r>
              <a:rPr lang="en-US" altLang="en-US" sz="1800" dirty="0"/>
              <a:t>.</a:t>
            </a:r>
            <a:r>
              <a:rPr dirty="0"/>
              <a:t/>
            </a:r>
            <a:br>
              <a:rPr dirty="0"/>
            </a:br>
            <a:r>
              <a:rPr lang="en-US" dirty="0" smtClean="0"/>
              <a:t>     </a:t>
            </a:r>
            <a:r>
              <a:rPr lang="en-US" altLang="en-US" sz="1800" b="1" dirty="0" err="1">
                <a:latin typeface="Courier New" charset="0"/>
              </a:rPr>
              <a:t>toString</a:t>
            </a:r>
            <a:r>
              <a:rPr lang="en-US" altLang="en-US" sz="1800" dirty="0"/>
              <a:t> </a:t>
            </a:r>
            <a:r>
              <a:rPr lang="en-US" altLang="en-US" sz="1800" dirty="0"/>
              <a:t>method returns a string containing the object’s class name and a hash </a:t>
            </a:r>
            <a:r>
              <a:rPr lang="en-US" altLang="en-US" sz="1800" dirty="0"/>
              <a:t>of</a:t>
            </a:r>
            <a:br>
              <a:rPr lang="en-US" altLang="en-US" sz="1800" dirty="0"/>
            </a:br>
            <a:r>
              <a:rPr lang="en-US" altLang="en-US" sz="1800" dirty="0"/>
              <a:t>         its </a:t>
            </a:r>
            <a:r>
              <a:rPr lang="en-US" altLang="en-US" sz="1800" dirty="0"/>
              <a:t>memory address.</a:t>
            </a:r>
            <a:r>
              <a:rPr dirty="0"/>
              <a:t/>
            </a:r>
            <a:br>
              <a:rPr dirty="0"/>
            </a:br>
            <a:r>
              <a:rPr lang="en-US" dirty="0" smtClean="0"/>
              <a:t>     </a:t>
            </a:r>
            <a:r>
              <a:rPr lang="en-US" altLang="en-US" sz="1800" b="1" dirty="0">
                <a:latin typeface="Courier New" charset="0"/>
              </a:rPr>
              <a:t>equals</a:t>
            </a:r>
            <a:r>
              <a:rPr lang="en-US" altLang="en-US" sz="1800" dirty="0"/>
              <a:t> </a:t>
            </a:r>
            <a:r>
              <a:rPr lang="en-US" altLang="en-US" sz="1800" dirty="0"/>
              <a:t>method accepts the address of an object as its argument and returns true if it 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         is </a:t>
            </a:r>
            <a:r>
              <a:rPr lang="en-US" altLang="en-US" sz="1800" dirty="0"/>
              <a:t>the same as the calling object’s address.</a:t>
            </a:r>
          </a:p>
        </p:txBody>
      </p:sp>
    </p:spTree>
    <p:extLst>
      <p:ext uri="{BB962C8B-B14F-4D97-AF65-F5344CB8AC3E}">
        <p14:creationId xmlns:p14="http://schemas.microsoft.com/office/powerpoint/2010/main" val="6011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6625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3050-1334-587298610EC3}" type="slidenum">
              <a:rPr lang="en-US" altLang="en-US" sz="1200" dirty="0">
                <a:latin typeface="Arial" charset="0"/>
              </a:rPr>
              <a:t>3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26627" name="Title 26626"/>
          <p:cNvSpPr>
            <a:spLocks noGrp="1"/>
          </p:cNvSpPr>
          <p:nvPr>
            <p:ph type="title" idx="4294967295"/>
          </p:nvPr>
        </p:nvSpPr>
        <p:spPr>
          <a:xfrm>
            <a:off x="2727649" y="202114"/>
            <a:ext cx="3276600" cy="458788"/>
          </a:xfrm>
          <a:ln/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altLang="en-US" b="1" u="sng" dirty="0"/>
              <a:t>Polymorphism</a:t>
            </a:r>
          </a:p>
        </p:txBody>
      </p:sp>
      <p:sp>
        <p:nvSpPr>
          <p:cNvPr id="26628" name="Text Placeholder 26627"/>
          <p:cNvSpPr>
            <a:spLocks noGrp="1"/>
          </p:cNvSpPr>
          <p:nvPr>
            <p:ph type="body" idx="4294967295"/>
          </p:nvPr>
        </p:nvSpPr>
        <p:spPr>
          <a:xfrm>
            <a:off x="1631504" y="1795260"/>
            <a:ext cx="8609926" cy="4677194"/>
          </a:xfrm>
          <a:ln/>
        </p:spPr>
        <p:txBody>
          <a:bodyPr vert="horz" wrap="square" lIns="91440" tIns="45720" rIns="0" bIns="45720" rtlCol="0" anchor="t" anchorCtr="0">
            <a:normAutofit/>
          </a:bodyPr>
          <a:lstStyle/>
          <a:p>
            <a:r>
              <a:rPr lang="en-US" altLang="en-US" sz="2000" dirty="0"/>
              <a:t>A reference variable can reference objects of classes that are </a:t>
            </a:r>
            <a:r>
              <a:rPr lang="en-US" altLang="en-US" sz="2000" u="sng" dirty="0"/>
              <a:t>derived</a:t>
            </a:r>
            <a:r>
              <a:rPr lang="en-US" altLang="en-US" sz="2000" dirty="0"/>
              <a:t> from the variable’s class.  An object of the </a:t>
            </a:r>
            <a:r>
              <a:rPr lang="en-US" altLang="en-US" sz="2000" dirty="0">
                <a:latin typeface="Courier New" charset="0"/>
              </a:rPr>
              <a:t>FinalExam</a:t>
            </a:r>
            <a:r>
              <a:rPr lang="en-US" altLang="en-US" sz="2000" dirty="0"/>
              <a:t> class </a:t>
            </a:r>
            <a:r>
              <a:rPr lang="en-US" altLang="en-US" sz="2000" b="1" i="1" dirty="0"/>
              <a:t>is a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Courier New" charset="0"/>
              </a:rPr>
              <a:t>GradedActivity</a:t>
            </a:r>
            <a:r>
              <a:rPr lang="en-US" altLang="en-US" sz="2000" dirty="0"/>
              <a:t> object</a:t>
            </a:r>
            <a:r>
              <a:rPr lang="en-US" altLang="en-US" sz="2000" dirty="0"/>
              <a:t>.   </a:t>
            </a:r>
            <a:r>
              <a:rPr dirty="0" smtClean="0"/>
              <a:t/>
            </a:r>
            <a:br>
              <a:rPr dirty="0" smtClean="0"/>
            </a:br>
            <a:r>
              <a:rPr lang="en-US" dirty="0" smtClean="0"/>
              <a:t>              </a:t>
            </a:r>
            <a:r>
              <a:rPr lang="en-US" altLang="en-US" sz="1800" b="1" dirty="0" err="1">
                <a:latin typeface="Courier New" charset="0"/>
              </a:rPr>
              <a:t>GradedActivity</a:t>
            </a:r>
            <a:r>
              <a:rPr lang="en-US" altLang="en-US" sz="1800" b="1" dirty="0">
                <a:latin typeface="Courier New" charset="0"/>
              </a:rPr>
              <a:t> </a:t>
            </a:r>
            <a:r>
              <a:rPr lang="en-US" altLang="en-US" sz="1800" b="1" dirty="0">
                <a:latin typeface="Courier New" charset="0"/>
              </a:rPr>
              <a:t>exam = new FinalExam(50, 7);</a:t>
            </a:r>
            <a:r>
              <a:rPr dirty="0"/>
              <a:t/>
            </a:r>
            <a:br>
              <a:rPr dirty="0"/>
            </a:br>
            <a:r>
              <a:rPr lang="en-US" altLang="en-US" sz="2000" dirty="0"/>
              <a:t>This </a:t>
            </a:r>
            <a:r>
              <a:rPr lang="en-US" altLang="en-US" sz="2000" dirty="0"/>
              <a:t>statement creates a </a:t>
            </a:r>
            <a:r>
              <a:rPr lang="en-US" altLang="en-US" sz="2000" dirty="0">
                <a:latin typeface="Courier New" charset="0"/>
              </a:rPr>
              <a:t>FinalExam</a:t>
            </a:r>
            <a:r>
              <a:rPr lang="en-US" altLang="en-US" sz="2000" dirty="0"/>
              <a:t> object and stores the object’s address in the exam variable.</a:t>
            </a:r>
            <a:r>
              <a:rPr dirty="0"/>
              <a:t/>
            </a:r>
            <a:br>
              <a:rPr dirty="0"/>
            </a:br>
            <a:endParaRPr dirty="0"/>
          </a:p>
          <a:p>
            <a:r>
              <a:rPr lang="en-US" altLang="en-US" sz="2000" dirty="0"/>
              <a:t>This is an example of </a:t>
            </a:r>
            <a:r>
              <a:rPr lang="en-US" altLang="en-US" sz="2000" b="1" i="1" dirty="0"/>
              <a:t>polymorphism</a:t>
            </a:r>
            <a:r>
              <a:rPr lang="en-US" altLang="en-US" sz="2000" dirty="0"/>
              <a:t>, which means the ability to take many forms</a:t>
            </a:r>
            <a:r>
              <a:rPr lang="en-US" altLang="en-US" sz="2000" dirty="0"/>
              <a:t>.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In Java, a reference variable is </a:t>
            </a:r>
            <a:r>
              <a:rPr lang="en-US" altLang="en-US" sz="2000" i="1" dirty="0"/>
              <a:t>polymorphic </a:t>
            </a:r>
            <a:r>
              <a:rPr lang="en-US" altLang="en-US" sz="2000" dirty="0"/>
              <a:t>because it can reference objects of types different from its own, as </a:t>
            </a:r>
            <a:r>
              <a:rPr lang="en-US" altLang="en-US" sz="2000" b="1" u="sng" dirty="0"/>
              <a:t>long a</a:t>
            </a:r>
            <a:r>
              <a:rPr lang="en-US" altLang="en-US" sz="2200" b="1" u="sng" dirty="0"/>
              <a:t>s those types are subclasses of its type.</a:t>
            </a:r>
          </a:p>
        </p:txBody>
      </p:sp>
      <p:grpSp>
        <p:nvGrpSpPr>
          <p:cNvPr id="26629" name="Group 26628"/>
          <p:cNvGrpSpPr>
            <a:grpSpLocks/>
          </p:cNvGrpSpPr>
          <p:nvPr/>
        </p:nvGrpSpPr>
        <p:grpSpPr>
          <a:xfrm>
            <a:off x="7238326" y="548680"/>
            <a:ext cx="2895600" cy="1200150"/>
            <a:chOff x="2016" y="1964"/>
            <a:chExt cx="3168" cy="1540"/>
          </a:xfrm>
        </p:grpSpPr>
        <p:sp>
          <p:nvSpPr>
            <p:cNvPr id="26630" name="Rectangle 26629"/>
            <p:cNvSpPr>
              <a:spLocks/>
            </p:cNvSpPr>
            <p:nvPr/>
          </p:nvSpPr>
          <p:spPr>
            <a:xfrm>
              <a:off x="3696" y="2640"/>
              <a:ext cx="148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1600" dirty="0"/>
                <a:t>PassFailActivity</a:t>
              </a:r>
            </a:p>
          </p:txBody>
        </p:sp>
        <p:sp>
          <p:nvSpPr>
            <p:cNvPr id="26631" name="Rectangle 26630"/>
            <p:cNvSpPr>
              <a:spLocks/>
            </p:cNvSpPr>
            <p:nvPr/>
          </p:nvSpPr>
          <p:spPr>
            <a:xfrm>
              <a:off x="3696" y="3216"/>
              <a:ext cx="148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1600" dirty="0"/>
                <a:t>PassFailExam</a:t>
              </a:r>
            </a:p>
          </p:txBody>
        </p:sp>
        <p:sp>
          <p:nvSpPr>
            <p:cNvPr id="26632" name="Rectangle 26631"/>
            <p:cNvSpPr>
              <a:spLocks/>
            </p:cNvSpPr>
            <p:nvPr/>
          </p:nvSpPr>
          <p:spPr>
            <a:xfrm>
              <a:off x="2537" y="1964"/>
              <a:ext cx="148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1600" dirty="0"/>
                <a:t>GradedActivity</a:t>
              </a:r>
            </a:p>
          </p:txBody>
        </p:sp>
        <p:cxnSp>
          <p:nvCxnSpPr>
            <p:cNvPr id="26633" name="Straight Arrow Connector 26632"/>
            <p:cNvCxnSpPr/>
            <p:nvPr/>
          </p:nvCxnSpPr>
          <p:spPr>
            <a:xfrm flipV="1">
              <a:off x="4440" y="2928"/>
              <a:ext cx="0" cy="2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26634" name="Elbow Connector 26633"/>
            <p:cNvCxnSpPr/>
            <p:nvPr/>
          </p:nvCxnSpPr>
          <p:spPr>
            <a:xfrm rot="16200000" flipV="1">
              <a:off x="3666" y="1867"/>
              <a:ext cx="388" cy="1159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000000"/>
              </a:solidFill>
              <a:tailEnd type="triangle" w="med" len="med"/>
            </a:ln>
          </p:spPr>
        </p:cxnSp>
        <p:sp>
          <p:nvSpPr>
            <p:cNvPr id="26635" name="Rectangle 26634"/>
            <p:cNvSpPr>
              <a:spLocks/>
            </p:cNvSpPr>
            <p:nvPr/>
          </p:nvSpPr>
          <p:spPr>
            <a:xfrm>
              <a:off x="2016" y="2640"/>
              <a:ext cx="148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1600" dirty="0"/>
                <a:t>FinalExam</a:t>
              </a:r>
            </a:p>
          </p:txBody>
        </p:sp>
        <p:cxnSp>
          <p:nvCxnSpPr>
            <p:cNvPr id="26636" name="Elbow Connector 26635"/>
            <p:cNvCxnSpPr/>
            <p:nvPr/>
          </p:nvCxnSpPr>
          <p:spPr>
            <a:xfrm rot="5400000" flipH="1" flipV="1">
              <a:off x="2826" y="2187"/>
              <a:ext cx="388" cy="521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000000"/>
              </a:solidFill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103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28673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1002-1361-587298610EC3}" type="slidenum">
              <a:rPr lang="en-US" altLang="en-US" sz="1200" dirty="0">
                <a:latin typeface="Arial" charset="0"/>
              </a:rPr>
              <a:t>4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28675" name="Title 28674"/>
          <p:cNvSpPr>
            <a:spLocks noGrp="1"/>
          </p:cNvSpPr>
          <p:nvPr>
            <p:ph type="title" idx="4294967295"/>
          </p:nvPr>
        </p:nvSpPr>
        <p:spPr>
          <a:xfrm>
            <a:off x="503853" y="146657"/>
            <a:ext cx="3429000" cy="611187"/>
          </a:xfrm>
          <a:ln/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altLang="en-US" b="1" u="sng" dirty="0"/>
              <a:t>Polymorphism</a:t>
            </a:r>
          </a:p>
        </p:txBody>
      </p:sp>
      <p:sp>
        <p:nvSpPr>
          <p:cNvPr id="28676" name="Text Placeholder 28675"/>
          <p:cNvSpPr>
            <a:spLocks noGrp="1"/>
          </p:cNvSpPr>
          <p:nvPr>
            <p:ph type="body" idx="4294967295"/>
          </p:nvPr>
        </p:nvSpPr>
        <p:spPr>
          <a:xfrm>
            <a:off x="1752600" y="1058864"/>
            <a:ext cx="8458200" cy="5189537"/>
          </a:xfrm>
          <a:ln/>
        </p:spPr>
        <p:txBody>
          <a:bodyPr vert="horz" wrap="square" lIns="91440" tIns="45720" rIns="0" bIns="45720" rtlCol="0" anchor="t" anchorCtr="0">
            <a:normAutofit/>
          </a:bodyPr>
          <a:lstStyle/>
          <a:p>
            <a:r>
              <a:rPr lang="en-US" altLang="en-US" sz="2400" dirty="0"/>
              <a:t>Other legal polymorphic references:</a:t>
            </a:r>
          </a:p>
          <a:p>
            <a:pPr lvl="1">
              <a:buNone/>
            </a:pPr>
            <a:r>
              <a:rPr lang="en-US" altLang="en-US" sz="1800" b="1" dirty="0">
                <a:latin typeface="Courier New" charset="0"/>
              </a:rPr>
              <a:t>GradedActivity exam1 = new FinalExam(50, 7);</a:t>
            </a:r>
          </a:p>
          <a:p>
            <a:pPr lvl="1">
              <a:buNone/>
            </a:pPr>
            <a:r>
              <a:rPr lang="en-US" altLang="en-US" sz="1800" b="1" dirty="0">
                <a:latin typeface="Courier New" charset="0"/>
              </a:rPr>
              <a:t>GradedActivity exam2 = new PassFailActivity(70);</a:t>
            </a:r>
          </a:p>
          <a:p>
            <a:pPr lvl="1">
              <a:buNone/>
            </a:pPr>
            <a:r>
              <a:rPr lang="en-US" altLang="en-US" sz="1800" b="1" dirty="0">
                <a:latin typeface="Courier New" charset="0"/>
              </a:rPr>
              <a:t>GradedActivity exam3 = new PassFailExam(100, 10, 70);</a:t>
            </a:r>
            <a:r>
              <a:t/>
            </a:r>
            <a:br/>
            <a:endParaRPr/>
          </a:p>
          <a:p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charset="0"/>
              </a:rPr>
              <a:t>GradedActivity</a:t>
            </a:r>
            <a:r>
              <a:rPr lang="en-US" altLang="en-US" sz="2400" dirty="0"/>
              <a:t> class has three methods:</a:t>
            </a:r>
            <a:r>
              <a:t/>
            </a:r>
            <a:br/>
            <a:r>
              <a:rPr lang="en-US" altLang="en-US" sz="2400" dirty="0"/>
              <a:t>     </a:t>
            </a:r>
            <a:r>
              <a:rPr lang="en-US" altLang="en-US" sz="2400" b="1" dirty="0">
                <a:latin typeface="Courier New" charset="0"/>
              </a:rPr>
              <a:t>setScore</a:t>
            </a:r>
            <a:r>
              <a:rPr lang="en-US" altLang="en-US" sz="2400" dirty="0"/>
              <a:t>,  </a:t>
            </a:r>
            <a:r>
              <a:rPr lang="en-US" altLang="en-US" sz="2400" b="1" dirty="0">
                <a:latin typeface="Courier New" charset="0"/>
              </a:rPr>
              <a:t>getScore</a:t>
            </a:r>
            <a:r>
              <a:rPr lang="en-US" altLang="en-US" sz="2400" dirty="0"/>
              <a:t>, and  </a:t>
            </a:r>
            <a:r>
              <a:rPr lang="en-US" altLang="en-US" sz="2400" b="1" dirty="0">
                <a:latin typeface="Courier New" charset="0"/>
              </a:rPr>
              <a:t>getGrade</a:t>
            </a:r>
            <a:r>
              <a:rPr lang="en-US" altLang="en-US" sz="2400" dirty="0"/>
              <a:t>.</a:t>
            </a:r>
            <a:r>
              <a:t/>
            </a:r>
            <a:br/>
            <a:endParaRPr/>
          </a:p>
          <a:p>
            <a:r>
              <a:rPr lang="en-US" altLang="en-US" sz="2000" dirty="0"/>
              <a:t>A </a:t>
            </a:r>
            <a:r>
              <a:rPr lang="en-US" altLang="en-US" sz="2000" b="1" dirty="0">
                <a:latin typeface="Courier New" charset="0"/>
              </a:rPr>
              <a:t>GradedActivity</a:t>
            </a:r>
            <a:r>
              <a:rPr lang="en-US" altLang="en-US" sz="2000" dirty="0"/>
              <a:t> variable can be used to call only those three methods.</a:t>
            </a:r>
            <a:r>
              <a:t/>
            </a:r>
            <a:br/>
            <a:endParaRPr/>
          </a:p>
          <a:p>
            <a:pPr lvl="2">
              <a:buNone/>
            </a:pPr>
            <a:r>
              <a:rPr lang="en-US" altLang="en-US" sz="1800" b="1" dirty="0">
                <a:latin typeface="Courier New" charset="0"/>
              </a:rPr>
              <a:t>GradedActivity exam = new PassFailExam(100, 10, 70);</a:t>
            </a:r>
          </a:p>
          <a:p>
            <a:pPr lvl="2">
              <a:buNone/>
            </a:pPr>
            <a:r>
              <a:rPr lang="en-US" altLang="en-US" sz="1800" b="1" dirty="0">
                <a:latin typeface="Courier New" charset="0"/>
              </a:rPr>
              <a:t>System.out.println(exam.getScore()); // This works.</a:t>
            </a:r>
          </a:p>
          <a:p>
            <a:pPr lvl="2">
              <a:buNone/>
            </a:pPr>
            <a:r>
              <a:rPr lang="en-US" altLang="en-US" sz="1800" b="1" dirty="0">
                <a:latin typeface="Courier New" charset="0"/>
              </a:rPr>
              <a:t>System.out.println(exam.getGrade()); // This works.</a:t>
            </a:r>
          </a:p>
          <a:p>
            <a:pPr lvl="2"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charset="0"/>
              </a:rPr>
              <a:t>System.out.println(exam.getPointsEach()); </a:t>
            </a:r>
            <a:r>
              <a:rPr lang="en-US" altLang="en-US" sz="1800" b="1" dirty="0">
                <a:latin typeface="Courier New" charset="0"/>
              </a:rPr>
              <a:t>// </a:t>
            </a:r>
            <a:r>
              <a:rPr lang="en-US" altLang="en-US" sz="1800" b="1" dirty="0">
                <a:solidFill>
                  <a:srgbClr val="FF0000"/>
                </a:solidFill>
                <a:latin typeface="Courier New" charset="0"/>
              </a:rPr>
              <a:t>ERROR!</a:t>
            </a:r>
          </a:p>
        </p:txBody>
      </p:sp>
      <p:grpSp>
        <p:nvGrpSpPr>
          <p:cNvPr id="28677" name="Group 28676"/>
          <p:cNvGrpSpPr>
            <a:grpSpLocks/>
          </p:cNvGrpSpPr>
          <p:nvPr/>
        </p:nvGrpSpPr>
        <p:grpSpPr>
          <a:xfrm>
            <a:off x="7315200" y="533400"/>
            <a:ext cx="2895600" cy="1200150"/>
            <a:chOff x="2016" y="1964"/>
            <a:chExt cx="3168" cy="1540"/>
          </a:xfrm>
        </p:grpSpPr>
        <p:sp>
          <p:nvSpPr>
            <p:cNvPr id="28678" name="Rectangle 28677"/>
            <p:cNvSpPr>
              <a:spLocks/>
            </p:cNvSpPr>
            <p:nvPr/>
          </p:nvSpPr>
          <p:spPr>
            <a:xfrm>
              <a:off x="3696" y="2640"/>
              <a:ext cx="148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1600" dirty="0"/>
                <a:t>PassFailActivity</a:t>
              </a:r>
            </a:p>
          </p:txBody>
        </p:sp>
        <p:sp>
          <p:nvSpPr>
            <p:cNvPr id="28679" name="Rectangle 28678"/>
            <p:cNvSpPr>
              <a:spLocks/>
            </p:cNvSpPr>
            <p:nvPr/>
          </p:nvSpPr>
          <p:spPr>
            <a:xfrm>
              <a:off x="3696" y="3216"/>
              <a:ext cx="148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1600" dirty="0"/>
                <a:t>PassFailExam</a:t>
              </a:r>
            </a:p>
          </p:txBody>
        </p:sp>
        <p:sp>
          <p:nvSpPr>
            <p:cNvPr id="28680" name="Rectangle 28679"/>
            <p:cNvSpPr>
              <a:spLocks/>
            </p:cNvSpPr>
            <p:nvPr/>
          </p:nvSpPr>
          <p:spPr>
            <a:xfrm>
              <a:off x="2537" y="1964"/>
              <a:ext cx="148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1600" dirty="0"/>
                <a:t>GradedActivity</a:t>
              </a:r>
            </a:p>
          </p:txBody>
        </p:sp>
        <p:cxnSp>
          <p:nvCxnSpPr>
            <p:cNvPr id="28681" name="Straight Arrow Connector 28680"/>
            <p:cNvCxnSpPr/>
            <p:nvPr/>
          </p:nvCxnSpPr>
          <p:spPr>
            <a:xfrm flipV="1">
              <a:off x="4440" y="2928"/>
              <a:ext cx="0" cy="288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28682" name="Elbow Connector 28681"/>
            <p:cNvCxnSpPr/>
            <p:nvPr/>
          </p:nvCxnSpPr>
          <p:spPr>
            <a:xfrm rot="16200000" flipV="1">
              <a:off x="3666" y="1867"/>
              <a:ext cx="388" cy="1159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000000"/>
              </a:solidFill>
              <a:tailEnd type="triangle" w="med" len="med"/>
            </a:ln>
          </p:spPr>
        </p:cxnSp>
        <p:sp>
          <p:nvSpPr>
            <p:cNvPr id="28683" name="Rectangle 28682"/>
            <p:cNvSpPr>
              <a:spLocks/>
            </p:cNvSpPr>
            <p:nvPr/>
          </p:nvSpPr>
          <p:spPr>
            <a:xfrm>
              <a:off x="2016" y="2640"/>
              <a:ext cx="1488" cy="288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000000"/>
              </a:solidFill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32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1pPr>
              <a:lvl2pPr marL="742950" indent="-28575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8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•"/>
                <a:defRPr sz="24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–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Char char="»"/>
                <a:defRPr sz="2000">
                  <a:solidFill>
                    <a:srgbClr val="000000"/>
                  </a:solidFill>
                  <a:latin typeface="Times New Roman" charset="0"/>
                  <a:ea typeface="Arial" charset="0"/>
                </a:defRPr>
              </a:lvl5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1600" dirty="0"/>
                <a:t>FinalExam</a:t>
              </a:r>
            </a:p>
          </p:txBody>
        </p:sp>
        <p:cxnSp>
          <p:nvCxnSpPr>
            <p:cNvPr id="28684" name="Elbow Connector 28683"/>
            <p:cNvCxnSpPr/>
            <p:nvPr/>
          </p:nvCxnSpPr>
          <p:spPr>
            <a:xfrm rot="5400000" flipH="1" flipV="1">
              <a:off x="2826" y="2187"/>
              <a:ext cx="388" cy="521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000000"/>
              </a:solidFill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041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0721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3050-1362-587298610EC3}" type="slidenum">
              <a:rPr lang="en-US" altLang="en-US" sz="1200" dirty="0">
                <a:latin typeface="Arial" charset="0"/>
              </a:rPr>
              <a:t>5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30723" name="Title 30722"/>
          <p:cNvSpPr>
            <a:spLocks noGrp="1"/>
          </p:cNvSpPr>
          <p:nvPr>
            <p:ph type="title" idx="4294967295"/>
          </p:nvPr>
        </p:nvSpPr>
        <p:spPr>
          <a:xfrm>
            <a:off x="2205038" y="152400"/>
            <a:ext cx="7543800" cy="396280"/>
          </a:xfrm>
          <a:ln/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altLang="en-US" dirty="0"/>
              <a:t>Polymorphism and Dynamic Binding</a:t>
            </a:r>
          </a:p>
        </p:txBody>
      </p:sp>
      <p:sp>
        <p:nvSpPr>
          <p:cNvPr id="30724" name="Text Placeholder 30723"/>
          <p:cNvSpPr>
            <a:spLocks noGrp="1"/>
          </p:cNvSpPr>
          <p:nvPr>
            <p:ph type="body" idx="4294967295"/>
          </p:nvPr>
        </p:nvSpPr>
        <p:spPr>
          <a:xfrm>
            <a:off x="1752600" y="616658"/>
            <a:ext cx="8915400" cy="5638800"/>
          </a:xfrm>
          <a:ln/>
        </p:spPr>
        <p:txBody>
          <a:bodyPr vert="horz" wrap="square" lIns="91440" tIns="45720" rIns="0" bIns="45720" rtlCol="0" anchor="t" anchorCtr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If the object of the subclass has overridden a method in the superclass: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If the variable makes a call to that method the </a:t>
            </a:r>
            <a:r>
              <a:rPr lang="en-US" altLang="en-US" sz="1800" b="1" dirty="0"/>
              <a:t>subclass’s version of the method will be run.</a:t>
            </a:r>
            <a:r>
              <a:rPr dirty="0"/>
              <a:t/>
            </a:r>
            <a:br>
              <a:rPr dirty="0"/>
            </a:br>
            <a:endParaRPr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charset="0"/>
              </a:rPr>
              <a:t>GradedActivity exam = new PassFailActivity(60);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charset="0"/>
              </a:rPr>
              <a:t>exam.setScore(70);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charset="0"/>
              </a:rPr>
              <a:t>System.out.println(exam.getGrade());</a:t>
            </a:r>
            <a:r>
              <a:rPr dirty="0"/>
              <a:t/>
            </a:r>
            <a:br>
              <a:rPr dirty="0"/>
            </a:br>
            <a:endParaRPr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Java performs </a:t>
            </a:r>
            <a:r>
              <a:rPr lang="en-US" altLang="en-US" sz="2000" i="1" dirty="0"/>
              <a:t>dynamic binding </a:t>
            </a:r>
            <a:r>
              <a:rPr lang="en-US" altLang="en-US" sz="2000" dirty="0"/>
              <a:t>or </a:t>
            </a:r>
            <a:r>
              <a:rPr lang="en-US" altLang="en-US" sz="2000" i="1" dirty="0"/>
              <a:t>late binding </a:t>
            </a:r>
            <a:r>
              <a:rPr lang="en-US" altLang="en-US" sz="2000" dirty="0"/>
              <a:t>when a variable contains a polymorphic reference.</a:t>
            </a:r>
            <a:r>
              <a:rPr dirty="0"/>
              <a:t/>
            </a:r>
            <a:br>
              <a:rPr dirty="0"/>
            </a:br>
            <a:endParaRPr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The Java Virtual Machine determines at runtime which method to call, </a:t>
            </a:r>
            <a:r>
              <a:rPr lang="en-US" altLang="en-US" sz="2000" b="1" dirty="0">
                <a:solidFill>
                  <a:srgbClr val="FF0000"/>
                </a:solidFill>
              </a:rPr>
              <a:t>depending on the type of object that the variable references.</a:t>
            </a:r>
          </a:p>
          <a:p>
            <a:pPr>
              <a:lnSpc>
                <a:spcPct val="90000"/>
              </a:lnSpc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b="1" u="sng" dirty="0"/>
              <a:t>It is the object’s type, rather than the reference type, that determines which method is called.</a:t>
            </a:r>
          </a:p>
          <a:p>
            <a:pPr>
              <a:lnSpc>
                <a:spcPct val="90000"/>
              </a:lnSpc>
            </a:pPr>
            <a:endParaRPr lang="en-US" altLang="en-US" sz="2000" b="1" u="sng" dirty="0"/>
          </a:p>
          <a:p>
            <a:pPr>
              <a:lnSpc>
                <a:spcPct val="90000"/>
              </a:lnSpc>
            </a:pPr>
            <a:r>
              <a:rPr lang="en-US" altLang="en-US" sz="2000" b="1" u="sng" dirty="0">
                <a:solidFill>
                  <a:srgbClr val="FF0000"/>
                </a:solidFill>
              </a:rPr>
              <a:t>Warning: </a:t>
            </a:r>
            <a:r>
              <a:rPr lang="en-US" altLang="en-US" sz="2000" dirty="0"/>
              <a:t>You cannot assign a </a:t>
            </a:r>
            <a:r>
              <a:rPr lang="en-US" altLang="en-US" sz="2000" b="1" dirty="0"/>
              <a:t>superclass object </a:t>
            </a:r>
            <a:r>
              <a:rPr lang="en-US" altLang="en-US" sz="2000" dirty="0"/>
              <a:t>to a </a:t>
            </a:r>
            <a:r>
              <a:rPr lang="en-US" altLang="en-US" sz="2000" b="1" dirty="0"/>
              <a:t>subclass reference </a:t>
            </a:r>
            <a:r>
              <a:rPr lang="en-US" altLang="en-US" sz="2000" dirty="0"/>
              <a:t>variable.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0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In Class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Download, review, and run the following:</a:t>
            </a:r>
            <a:br>
              <a:rPr lang="en-US" dirty="0" smtClean="0"/>
            </a:br>
            <a:endParaRPr lang="en-US" dirty="0" smtClean="0"/>
          </a:p>
          <a:p>
            <a:pPr lvl="3"/>
            <a:r>
              <a:rPr lang="en-US" sz="2800" dirty="0"/>
              <a:t>Inheritance Examples</a:t>
            </a:r>
          </a:p>
          <a:p>
            <a:pPr lvl="3"/>
            <a:r>
              <a:rPr lang="en-US" sz="2800" dirty="0"/>
              <a:t>Polymorphism Examples</a:t>
            </a:r>
          </a:p>
          <a:p>
            <a:pPr lvl="3"/>
            <a:r>
              <a:rPr lang="en-US" sz="2800" dirty="0"/>
              <a:t>Student Demo – Polymorphism Example</a:t>
            </a:r>
          </a:p>
          <a:p>
            <a:pPr lvl="3"/>
            <a:endParaRPr lang="en-US" sz="2800" dirty="0"/>
          </a:p>
          <a:p>
            <a:pPr marL="914400" lvl="2" indent="0">
              <a:buNone/>
            </a:pPr>
            <a:r>
              <a:rPr lang="en-US" sz="3200" dirty="0"/>
              <a:t>Explain where </a:t>
            </a:r>
            <a:r>
              <a:rPr lang="en-US" sz="3200" i="1" dirty="0">
                <a:solidFill>
                  <a:srgbClr val="FF0000"/>
                </a:solidFill>
              </a:rPr>
              <a:t>polymorphism</a:t>
            </a:r>
            <a:r>
              <a:rPr lang="en-US" sz="3200" dirty="0"/>
              <a:t> was used in each example.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597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32769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1002-1335-587298610EC3}" type="slidenum">
              <a:rPr lang="en-US" altLang="en-US" sz="1200" dirty="0">
                <a:latin typeface="Arial" charset="0"/>
              </a:rPr>
              <a:t>7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32771" name="Title 32770"/>
          <p:cNvSpPr>
            <a:spLocks noGrp="1"/>
          </p:cNvSpPr>
          <p:nvPr>
            <p:ph type="title" idx="4294967295"/>
          </p:nvPr>
        </p:nvSpPr>
        <p:spPr>
          <a:xfrm>
            <a:off x="3768068" y="233266"/>
            <a:ext cx="3763144" cy="677515"/>
          </a:xfrm>
          <a:ln/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altLang="en-US" b="1" u="sng" dirty="0"/>
              <a:t>Abstract Classes</a:t>
            </a:r>
          </a:p>
        </p:txBody>
      </p:sp>
      <p:sp>
        <p:nvSpPr>
          <p:cNvPr id="32772" name="Text Placeholder 32771"/>
          <p:cNvSpPr>
            <a:spLocks noGrp="1"/>
          </p:cNvSpPr>
          <p:nvPr>
            <p:ph type="body" idx="4294967295"/>
          </p:nvPr>
        </p:nvSpPr>
        <p:spPr>
          <a:xfrm>
            <a:off x="1502296" y="1427177"/>
            <a:ext cx="8294688" cy="4572000"/>
          </a:xfrm>
          <a:ln/>
        </p:spPr>
        <p:txBody>
          <a:bodyPr vert="horz" wrap="square" lIns="91440" tIns="45720" rIns="0" bIns="45720" rtlCol="0" anchor="t" anchorCtr="0">
            <a:normAutofit fontScale="92500" lnSpcReduction="10000"/>
          </a:bodyPr>
          <a:lstStyle/>
          <a:p>
            <a:r>
              <a:rPr lang="en-US" altLang="en-US" sz="2400" dirty="0"/>
              <a:t>An abstract class cannot be instantiated, but other classes are derived from it.</a:t>
            </a:r>
          </a:p>
          <a:p>
            <a:endParaRPr dirty="0"/>
          </a:p>
          <a:p>
            <a:r>
              <a:rPr lang="en-US" altLang="en-US" sz="2400" dirty="0"/>
              <a:t>An </a:t>
            </a:r>
            <a:r>
              <a:rPr lang="en-US" altLang="en-US" sz="2400" i="1" dirty="0"/>
              <a:t>Abstract class </a:t>
            </a:r>
            <a:r>
              <a:rPr lang="en-US" altLang="en-US" sz="2400" dirty="0"/>
              <a:t>serves as a superclass for other classes.</a:t>
            </a:r>
          </a:p>
          <a:p>
            <a:endParaRPr dirty="0"/>
          </a:p>
          <a:p>
            <a:r>
              <a:rPr lang="en-US" altLang="en-US" sz="2400" dirty="0"/>
              <a:t>The abstract class represents the generic or abstract form of all the classes that are derived from it.</a:t>
            </a:r>
          </a:p>
          <a:p>
            <a:endParaRPr dirty="0"/>
          </a:p>
          <a:p>
            <a:r>
              <a:rPr lang="en-US" altLang="en-US" sz="2400" dirty="0"/>
              <a:t>A class becomes abstract when you place the abstract key word in the class definition.</a:t>
            </a:r>
            <a:r>
              <a:rPr dirty="0"/>
              <a:t/>
            </a:r>
            <a:br>
              <a:rPr dirty="0"/>
            </a:br>
            <a:endParaRPr dirty="0"/>
          </a:p>
          <a:p>
            <a:pPr lvl="1">
              <a:buNone/>
            </a:pPr>
            <a:r>
              <a:rPr lang="en-US" altLang="en-US" b="1" dirty="0">
                <a:latin typeface="Courier New" charset="0"/>
              </a:rPr>
              <a:t>public </a:t>
            </a:r>
            <a:r>
              <a:rPr lang="en-US" altLang="en-US" b="1" i="1" dirty="0">
                <a:latin typeface="Courier New" charset="0"/>
              </a:rPr>
              <a:t>abstract</a:t>
            </a:r>
            <a:r>
              <a:rPr lang="en-US" altLang="en-US" b="1" dirty="0">
                <a:latin typeface="Courier New" charset="0"/>
              </a:rPr>
              <a:t> class ClassName</a:t>
            </a:r>
          </a:p>
        </p:txBody>
      </p:sp>
    </p:spTree>
    <p:extLst>
      <p:ext uri="{BB962C8B-B14F-4D97-AF65-F5344CB8AC3E}">
        <p14:creationId xmlns:p14="http://schemas.microsoft.com/office/powerpoint/2010/main" val="42861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4817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3050-1336-587298610EC3}" type="slidenum">
              <a:rPr lang="en-US" altLang="en-US" sz="1200" dirty="0">
                <a:latin typeface="Arial" charset="0"/>
              </a:rPr>
              <a:t>8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34819" name="Title 34818"/>
          <p:cNvSpPr>
            <a:spLocks noGrp="1"/>
          </p:cNvSpPr>
          <p:nvPr>
            <p:ph type="title" idx="4294967295"/>
          </p:nvPr>
        </p:nvSpPr>
        <p:spPr>
          <a:xfrm>
            <a:off x="4232134" y="29671"/>
            <a:ext cx="5089890" cy="989925"/>
          </a:xfrm>
          <a:ln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altLang="en-US" sz="4000" b="1" u="sng" dirty="0"/>
              <a:t>Abstract Methods</a:t>
            </a:r>
          </a:p>
        </p:txBody>
      </p:sp>
      <p:sp>
        <p:nvSpPr>
          <p:cNvPr id="34820" name="Text Placeholder 34819"/>
          <p:cNvSpPr>
            <a:spLocks noGrp="1"/>
          </p:cNvSpPr>
          <p:nvPr>
            <p:ph type="body" idx="4294967295"/>
          </p:nvPr>
        </p:nvSpPr>
        <p:spPr>
          <a:xfrm>
            <a:off x="1181100" y="1524000"/>
            <a:ext cx="8382000" cy="4724400"/>
          </a:xfrm>
          <a:ln/>
        </p:spPr>
        <p:txBody>
          <a:bodyPr vert="horz" wrap="square" lIns="91440" tIns="45720" rIns="0" bIns="45720" rtlCol="0" anchor="t" anchorCtr="0">
            <a:normAutofit/>
          </a:bodyPr>
          <a:lstStyle/>
          <a:p>
            <a:r>
              <a:rPr lang="en-US" altLang="en-US" dirty="0"/>
              <a:t>An abstract method has no body and must be overridden in a subclass.</a:t>
            </a:r>
          </a:p>
          <a:p>
            <a:endParaRPr dirty="0"/>
          </a:p>
          <a:p>
            <a:r>
              <a:rPr lang="en-US" altLang="en-US" dirty="0"/>
              <a:t>An </a:t>
            </a:r>
            <a:r>
              <a:rPr lang="en-US" altLang="en-US" i="1" dirty="0"/>
              <a:t>abstract method </a:t>
            </a:r>
            <a:r>
              <a:rPr lang="en-US" altLang="en-US" dirty="0"/>
              <a:t>is a method that appears in a superclass, but expects to be overridden in a subclass.</a:t>
            </a:r>
          </a:p>
          <a:p>
            <a:endParaRPr dirty="0"/>
          </a:p>
          <a:p>
            <a:r>
              <a:rPr lang="en-US" altLang="en-US" dirty="0"/>
              <a:t>An abstract method has only a header and no body.</a:t>
            </a:r>
          </a:p>
          <a:p>
            <a:pPr lvl="1">
              <a:buNone/>
            </a:pPr>
            <a:r>
              <a:rPr lang="en-US" altLang="en-US" sz="1600" b="1" dirty="0">
                <a:latin typeface="Courier New" charset="0"/>
              </a:rPr>
              <a:t>AccessSpecifier </a:t>
            </a:r>
            <a:r>
              <a:rPr lang="en-US" altLang="en-US" sz="1600" b="1" i="1" dirty="0">
                <a:latin typeface="Courier New" charset="0"/>
              </a:rPr>
              <a:t>abstract</a:t>
            </a:r>
            <a:r>
              <a:rPr lang="en-US" altLang="en-US" sz="1600" b="1" dirty="0">
                <a:latin typeface="Courier New" charset="0"/>
              </a:rPr>
              <a:t> ReturnType MethodName(ParameterList);</a:t>
            </a:r>
          </a:p>
          <a:p>
            <a:pPr lvl="1"/>
            <a:endParaRPr lang="en-US" altLang="en-US" sz="16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6865"/>
          <p:cNvSpPr txBox="1">
            <a:spLocks noGrp="1"/>
          </p:cNvSpPr>
          <p:nvPr/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3200">
                <a:solidFill>
                  <a:srgbClr val="000000"/>
                </a:solidFill>
                <a:latin typeface="Times New Roman" charset="0"/>
                <a:ea typeface="Arial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800">
                <a:solidFill>
                  <a:srgbClr val="000000"/>
                </a:solidFill>
                <a:latin typeface="Times New Roman" charset="0"/>
                <a:ea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2400">
                <a:solidFill>
                  <a:srgbClr val="000000"/>
                </a:solidFill>
                <a:latin typeface="Times New Roman" charset="0"/>
                <a:ea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–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»"/>
              <a:defRPr sz="2000">
                <a:solidFill>
                  <a:srgbClr val="000000"/>
                </a:solidFill>
                <a:latin typeface="Times New Roman" charset="0"/>
                <a:ea typeface="Arial" charset="0"/>
              </a:defRPr>
            </a:lvl5pPr>
          </a:lstStyle>
          <a:p>
            <a:pPr algn="r">
              <a:spcBef>
                <a:spcPct val="0"/>
              </a:spcBef>
              <a:buNone/>
            </a:pPr>
            <a:r>
              <a:rPr lang="en-US" altLang="en-US" sz="1200" dirty="0">
                <a:latin typeface="Arial" charset="0"/>
              </a:rPr>
              <a:t>11-</a:t>
            </a:r>
            <a:fld id="{12FF1C42-D199-1002-1364-587298610EC3}" type="slidenum">
              <a:rPr lang="en-US" altLang="en-US" sz="1200" dirty="0">
                <a:latin typeface="Arial" charset="0"/>
              </a:rPr>
              <a:t>9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36867" name="Title 36866"/>
          <p:cNvSpPr>
            <a:spLocks noGrp="1"/>
          </p:cNvSpPr>
          <p:nvPr>
            <p:ph type="title" idx="4294967295"/>
          </p:nvPr>
        </p:nvSpPr>
        <p:spPr>
          <a:xfrm>
            <a:off x="4194371" y="40461"/>
            <a:ext cx="4504566" cy="652236"/>
          </a:xfrm>
          <a:ln/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r>
              <a:rPr lang="en-US" altLang="en-US" b="1" u="sng" dirty="0"/>
              <a:t> Methods</a:t>
            </a:r>
          </a:p>
        </p:txBody>
      </p:sp>
      <p:sp>
        <p:nvSpPr>
          <p:cNvPr id="36868" name="Text Placeholder 36867"/>
          <p:cNvSpPr>
            <a:spLocks noGrp="1"/>
          </p:cNvSpPr>
          <p:nvPr>
            <p:ph type="body" idx="4294967295"/>
          </p:nvPr>
        </p:nvSpPr>
        <p:spPr>
          <a:xfrm>
            <a:off x="1378360" y="1180524"/>
            <a:ext cx="8294688" cy="4572000"/>
          </a:xfrm>
          <a:ln/>
        </p:spPr>
        <p:txBody>
          <a:bodyPr vert="horz" wrap="square" lIns="91440" tIns="45720" rIns="0" bIns="45720" rtlCol="0" anchor="t" anchorCtr="0">
            <a:normAutofit fontScale="92500"/>
          </a:bodyPr>
          <a:lstStyle/>
          <a:p>
            <a:r>
              <a:rPr lang="en-US" altLang="en-US" sz="2400" dirty="0"/>
              <a:t>Notice that the key word </a:t>
            </a:r>
            <a:r>
              <a:rPr lang="en-US" altLang="en-US" sz="2400" dirty="0">
                <a:latin typeface="Courier New" charset="0"/>
              </a:rPr>
              <a:t>abstract</a:t>
            </a:r>
            <a:r>
              <a:rPr lang="en-US" altLang="en-US" sz="2400" dirty="0"/>
              <a:t> appears in the header, and that the header ends with a semicolon.</a:t>
            </a:r>
            <a:r>
              <a:rPr dirty="0"/>
              <a:t/>
            </a:r>
            <a:br>
              <a:rPr dirty="0"/>
            </a:br>
            <a:r>
              <a:rPr lang="en-US" altLang="en-US" sz="2400" dirty="0">
                <a:latin typeface="Minion-Regular" charset="0"/>
              </a:rPr>
              <a:t> </a:t>
            </a:r>
          </a:p>
          <a:p>
            <a:pPr lvl="1">
              <a:buNone/>
            </a:pPr>
            <a:r>
              <a:rPr lang="en-US" altLang="en-US" sz="2000" b="1" dirty="0">
                <a:latin typeface="Courier New" charset="0"/>
              </a:rPr>
              <a:t>public abstract void setValue(int value);</a:t>
            </a:r>
            <a:r>
              <a:rPr dirty="0"/>
              <a:t/>
            </a:r>
            <a:br>
              <a:rPr dirty="0"/>
            </a:br>
            <a:endParaRPr dirty="0"/>
          </a:p>
          <a:p>
            <a:r>
              <a:rPr lang="en-US" altLang="en-US" sz="2400" dirty="0"/>
              <a:t>Any class that contains an abstract method is automatically abstract.</a:t>
            </a:r>
          </a:p>
          <a:p>
            <a:endParaRPr dirty="0"/>
          </a:p>
          <a:p>
            <a:r>
              <a:rPr lang="en-US" altLang="en-US" sz="2400" dirty="0"/>
              <a:t>If a subclass fails to override an abstract method, a </a:t>
            </a:r>
            <a:r>
              <a:rPr lang="en-US" altLang="en-US" sz="2400" dirty="0">
                <a:solidFill>
                  <a:srgbClr val="FF0000"/>
                </a:solidFill>
              </a:rPr>
              <a:t>compiler error</a:t>
            </a:r>
            <a:r>
              <a:rPr lang="en-US" altLang="en-US" sz="2400" dirty="0"/>
              <a:t> will result.</a:t>
            </a:r>
          </a:p>
          <a:p>
            <a:endParaRPr dirty="0"/>
          </a:p>
          <a:p>
            <a:r>
              <a:rPr lang="en-US" altLang="en-US" sz="2400" dirty="0"/>
              <a:t>Abstract methods are used to ensure that a subclass implements the method.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704253" y="684648"/>
            <a:ext cx="1821451" cy="147072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0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654</Words>
  <Application>Microsoft Office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Courier New</vt:lpstr>
      <vt:lpstr>Minion-Regular</vt:lpstr>
      <vt:lpstr>Times New Roman</vt:lpstr>
      <vt:lpstr>Office Theme</vt:lpstr>
      <vt:lpstr>Polymorphism, Abstract Classes, Interfaces</vt:lpstr>
      <vt:lpstr>The Object Class</vt:lpstr>
      <vt:lpstr>Polymorphism</vt:lpstr>
      <vt:lpstr>Polymorphism</vt:lpstr>
      <vt:lpstr>Polymorphism and Dynamic Binding</vt:lpstr>
      <vt:lpstr>In Class Activity</vt:lpstr>
      <vt:lpstr>Abstract Classes</vt:lpstr>
      <vt:lpstr>Abstract Methods</vt:lpstr>
      <vt:lpstr>Abstract Methods</vt:lpstr>
      <vt:lpstr>In Class Activity</vt:lpstr>
      <vt:lpstr>Interfaces</vt:lpstr>
      <vt:lpstr>Interfaces</vt:lpstr>
      <vt:lpstr>Fields in Interfaces</vt:lpstr>
      <vt:lpstr>Implementing Multiple Interfaces- A Summary</vt:lpstr>
      <vt:lpstr>Interfaces in UML</vt:lpstr>
      <vt:lpstr>Polymorphism with Interfaces</vt:lpstr>
      <vt:lpstr>In Class Activity</vt:lpstr>
    </vt:vector>
  </TitlesOfParts>
  <Company>Florida International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Polymorphism, Abstract Classes, Interfaces</dc:title>
  <dc:creator>Maria Cristy Charter</dc:creator>
  <cp:lastModifiedBy>Maria Cristy Charter</cp:lastModifiedBy>
  <cp:revision>1</cp:revision>
  <dcterms:created xsi:type="dcterms:W3CDTF">2016-02-08T22:41:33Z</dcterms:created>
  <dcterms:modified xsi:type="dcterms:W3CDTF">2016-02-08T22:45:51Z</dcterms:modified>
</cp:coreProperties>
</file>