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37" r:id="rId3"/>
    <p:sldId id="965" r:id="rId4"/>
    <p:sldId id="966" r:id="rId5"/>
    <p:sldId id="948" r:id="rId6"/>
    <p:sldId id="949" r:id="rId7"/>
    <p:sldId id="967" r:id="rId8"/>
    <p:sldId id="950" r:id="rId9"/>
    <p:sldId id="951" r:id="rId10"/>
    <p:sldId id="968" r:id="rId11"/>
    <p:sldId id="969" r:id="rId12"/>
    <p:sldId id="986" r:id="rId13"/>
    <p:sldId id="987" r:id="rId14"/>
    <p:sldId id="980" r:id="rId15"/>
    <p:sldId id="981" r:id="rId16"/>
    <p:sldId id="992" r:id="rId17"/>
    <p:sldId id="985" r:id="rId18"/>
    <p:sldId id="988" r:id="rId19"/>
    <p:sldId id="989" r:id="rId20"/>
    <p:sldId id="990" r:id="rId21"/>
    <p:sldId id="991" r:id="rId22"/>
    <p:sldId id="9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DE4C-5784-4258-9DD9-236782EA1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5B05A-AB75-45B4-B3A2-7C07B51B8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D890-A1A6-411E-8417-3548FA82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BAAD-E9A1-4600-9F8E-72F0C088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8775-E727-4BC3-9150-8842E3FC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4488-C428-4E93-BF69-100E87CB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CB0B1-4A09-4613-BAC9-F73FC077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5BCD-DACB-4C3C-AA77-FA0F665C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6D4F-6EBA-4087-8599-AEF37D9B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FF199-A01D-4FBA-92C8-2BE8D9BF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502AC-3EAA-45CA-8ACE-C152DE3A8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15728-E938-4AC8-9E93-1590E071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71F4-40D4-472D-BA3E-47E96ED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AC6D-7668-40DA-8B65-DE97B7FC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1EF8-79F2-41A8-91A9-0BE4F33C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8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/>
              <a:t>Syntax 1.1 Java Program</a:t>
            </a:r>
          </a:p>
        </p:txBody>
      </p:sp>
    </p:spTree>
    <p:extLst>
      <p:ext uri="{BB962C8B-B14F-4D97-AF65-F5344CB8AC3E}">
        <p14:creationId xmlns:p14="http://schemas.microsoft.com/office/powerpoint/2010/main" val="50378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939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11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604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764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529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67804" y="4004352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Chapter 14 – Sorting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402495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/>
              <a:t>Syntax 1.1 Java Program</a:t>
            </a:r>
          </a:p>
        </p:txBody>
      </p:sp>
    </p:spTree>
    <p:extLst>
      <p:ext uri="{BB962C8B-B14F-4D97-AF65-F5344CB8AC3E}">
        <p14:creationId xmlns:p14="http://schemas.microsoft.com/office/powerpoint/2010/main" val="30374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C988-7C6E-43F7-A999-FF5D463C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44B7-E7C3-45E2-9055-C96C892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077B-2521-49EC-A1A0-41A2CD93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3C75-DB01-4ACE-A69A-F8927D1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9E42-1FB7-4207-ACA0-B87D80BD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2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/>
              <a:t>Syntax 1.1 Java Program</a:t>
            </a:r>
          </a:p>
        </p:txBody>
      </p:sp>
    </p:spTree>
    <p:extLst>
      <p:ext uri="{BB962C8B-B14F-4D97-AF65-F5344CB8AC3E}">
        <p14:creationId xmlns:p14="http://schemas.microsoft.com/office/powerpoint/2010/main" val="2453295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/>
              <a:t>Syntax 1.1 Java Program</a:t>
            </a:r>
          </a:p>
        </p:txBody>
      </p:sp>
    </p:spTree>
    <p:extLst>
      <p:ext uri="{BB962C8B-B14F-4D97-AF65-F5344CB8AC3E}">
        <p14:creationId xmlns:p14="http://schemas.microsoft.com/office/powerpoint/2010/main" val="3174215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2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A26C-4CFE-493A-B06D-6D9D3C3B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0347-41D2-4D50-947E-F3C4F0E3E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C5D7-7A74-45A0-A549-24E8AE3A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EF1D-AABD-4207-AEA2-CCF13524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676A-81AF-4A74-A43C-329BAFB9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4C2E-B4A7-485B-A3BB-14D57C6D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84E2-523B-414E-B864-80CACE59A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6E04-E11B-400B-A5A0-0F48F4F3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2CBF2-5A80-4723-8E28-355539AF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17380-7177-4053-A47C-4E26C353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2B1C1-829B-4F06-BF63-9B5ED171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8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0102-FEB1-447B-8719-C3E4B0A4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A07B-4D20-4323-A3A6-EC5B2060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E2711-70A2-4CAE-BB73-51B448116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86975-113C-474D-B053-D7911D70D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05AC9-6F6C-40C3-82FE-3F5413E39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6B47C-9E7D-4F2D-AC43-C9DA6FE1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4E1C-CEB6-43FA-B7C9-F05FF240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B085D-984A-4C25-8A02-FE111ED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CFD9-7A97-4591-9933-1211BB4B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5CE4-F8F5-4B40-9088-C3CFB4F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4BB19-98E7-4325-BD37-953BBF95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B01F4-67DC-47E6-A1B0-27D71CB3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615EB-CCA6-4011-B6EC-1E5926BE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2ED1F-A74C-4E2B-A794-5EA857DF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5A10-F09F-4EC3-B337-317F1BB3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17E-4C2A-4F0E-AA16-B913561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DC10-AB3E-4AD0-8705-C3AD0CB3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3E9D1-7646-4BB7-AE88-0403D656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DC2E5-CF76-46B2-82D6-D27CA653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F219C-4C50-4D45-95DE-A3A81DE5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241F-6BF1-4362-861B-D9299E49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8FE9-6A82-4F1D-BF8A-16677D2B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D3607-80A3-4090-9D94-FE1CB7BEF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3D782-4FA3-4C2F-99EB-05B6B3049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8B71-64A8-4800-BE0C-E3BDC890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8169E-E936-4AA0-AC2B-5DFCFFC2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C61B3-3CD1-4478-AEA6-BF333E41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CB0FF-67F6-46FD-B48B-276C4CA9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D01E0-5A91-4A01-A76E-12127740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9AF5-7898-4739-A8A2-A303D54E7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CB95-DB62-4CEC-AA1C-245A19E5BB7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16DE-D93D-4515-9762-9FF8B978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9489-F173-4142-991C-02F42DD65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8ED5-9A7C-416D-95E8-32DDE2B20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7E6C-D1F1-46A4-B115-17928383F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Comparable &amp; Comparator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87BC6-AC56-4DBD-A2B7-30CAF842F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Interfaces in Java</a:t>
            </a:r>
          </a:p>
        </p:txBody>
      </p:sp>
    </p:spTree>
    <p:extLst>
      <p:ext uri="{BB962C8B-B14F-4D97-AF65-F5344CB8AC3E}">
        <p14:creationId xmlns:p14="http://schemas.microsoft.com/office/powerpoint/2010/main" val="28832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27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16" y="76800"/>
            <a:ext cx="10515600" cy="1325563"/>
          </a:xfrm>
        </p:spPr>
        <p:txBody>
          <a:bodyPr/>
          <a:lstStyle/>
          <a:p>
            <a:r>
              <a:rPr lang="en-US" b="1" dirty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137" y="3106320"/>
            <a:ext cx="8229600" cy="21416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appreciate that algorithms for sorting and searching tasks can differ widely in performance </a:t>
            </a:r>
          </a:p>
          <a:p>
            <a:endParaRPr lang="en-US" sz="2000" dirty="0"/>
          </a:p>
          <a:p>
            <a:r>
              <a:rPr lang="en-US" sz="2000" dirty="0"/>
              <a:t>To write code to use Comparable and Comparator Interfaces</a:t>
            </a:r>
          </a:p>
        </p:txBody>
      </p:sp>
      <p:pic>
        <p:nvPicPr>
          <p:cNvPr id="5" name="Picture 4" descr="boo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13" y="934884"/>
            <a:ext cx="2580461" cy="21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7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Arrays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Collections</a:t>
            </a:r>
            <a:r>
              <a:rPr lang="en-US" dirty="0"/>
              <a:t> 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2965" y="957944"/>
            <a:ext cx="9004407" cy="580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write Java programs, you don’t have to implement your own sorting algorithms… The Arrays and Collections classes provide sorting and searching methods.</a:t>
            </a:r>
          </a:p>
          <a:p>
            <a:endParaRPr lang="en-US" dirty="0"/>
          </a:p>
          <a:p>
            <a:r>
              <a:rPr lang="en-US" b="1" u="sng" dirty="0"/>
              <a:t>Sorting </a:t>
            </a:r>
            <a:r>
              <a:rPr lang="en-US" dirty="0"/>
              <a:t>–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The Arrays </a:t>
            </a:r>
            <a:r>
              <a:rPr lang="en-US" dirty="0"/>
              <a:t>class contains static sort methods to sort arrays of integers and floating point numbers.  It uses the quicksort algorithm.</a:t>
            </a:r>
          </a:p>
          <a:p>
            <a:r>
              <a:rPr lang="en-US" dirty="0"/>
              <a:t>	Ex.: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[ ] a= ….’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Arrays.</a:t>
            </a:r>
            <a:r>
              <a:rPr lang="en-US" dirty="0" err="1"/>
              <a:t>sort</a:t>
            </a:r>
            <a:r>
              <a:rPr lang="en-US" dirty="0"/>
              <a:t>(a);</a:t>
            </a:r>
          </a:p>
          <a:p>
            <a:endParaRPr lang="en-US" dirty="0"/>
          </a:p>
          <a:p>
            <a:r>
              <a:rPr lang="en-US" dirty="0"/>
              <a:t>	If your data are contained in an </a:t>
            </a:r>
            <a:r>
              <a:rPr lang="en-US" dirty="0" err="1"/>
              <a:t>ArrayList</a:t>
            </a:r>
            <a:r>
              <a:rPr lang="en-US" dirty="0"/>
              <a:t>, use the </a:t>
            </a:r>
            <a:r>
              <a:rPr lang="en-US" dirty="0" err="1">
                <a:solidFill>
                  <a:srgbClr val="FF0000"/>
                </a:solidFill>
              </a:rPr>
              <a:t>Collections</a:t>
            </a:r>
            <a:r>
              <a:rPr lang="en-US" dirty="0" err="1"/>
              <a:t>.sort</a:t>
            </a:r>
            <a:r>
              <a:rPr lang="en-US" dirty="0"/>
              <a:t> method.  It uses the merge sort algorithm.</a:t>
            </a:r>
          </a:p>
          <a:p>
            <a:r>
              <a:rPr lang="en-US" dirty="0"/>
              <a:t>	Ex.:   </a:t>
            </a:r>
          </a:p>
          <a:p>
            <a:r>
              <a:rPr lang="en-US" dirty="0"/>
              <a:t>		</a:t>
            </a:r>
            <a:r>
              <a:rPr lang="en-US" dirty="0" err="1"/>
              <a:t>ArrayList</a:t>
            </a:r>
            <a:r>
              <a:rPr lang="en-US" dirty="0"/>
              <a:t>&lt;String&gt;  names = …. ;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Collections.</a:t>
            </a:r>
            <a:r>
              <a:rPr lang="en-US" dirty="0" err="1"/>
              <a:t>sort</a:t>
            </a:r>
            <a:r>
              <a:rPr lang="en-US" dirty="0"/>
              <a:t>(names);</a:t>
            </a:r>
          </a:p>
          <a:p>
            <a:endParaRPr lang="en-US" dirty="0"/>
          </a:p>
          <a:p>
            <a:r>
              <a:rPr lang="en-US" dirty="0"/>
              <a:t>Searching – </a:t>
            </a:r>
          </a:p>
          <a:p>
            <a:r>
              <a:rPr lang="en-US" dirty="0"/>
              <a:t>	Ex.: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Arrays</a:t>
            </a:r>
            <a:r>
              <a:rPr lang="en-US" dirty="0" err="1"/>
              <a:t>.binarySearch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, </a:t>
            </a:r>
            <a:r>
              <a:rPr lang="en-US" dirty="0" err="1"/>
              <a:t>myInt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8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6" y="109752"/>
            <a:ext cx="10515600" cy="1325563"/>
          </a:xfrm>
        </p:spPr>
        <p:txBody>
          <a:bodyPr/>
          <a:lstStyle/>
          <a:p>
            <a:r>
              <a:rPr lang="en-US" dirty="0"/>
              <a:t>Sorting and Searching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9771" y="1248230"/>
            <a:ext cx="8708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Arrays and Collections classes also supply </a:t>
            </a:r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and binary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methods for objects.</a:t>
            </a:r>
          </a:p>
          <a:p>
            <a:endParaRPr lang="en-US" dirty="0"/>
          </a:p>
          <a:p>
            <a:r>
              <a:rPr lang="en-US" dirty="0"/>
              <a:t>They require that all </a:t>
            </a:r>
            <a:r>
              <a:rPr lang="en-US" dirty="0">
                <a:solidFill>
                  <a:srgbClr val="FF0000"/>
                </a:solidFill>
              </a:rPr>
              <a:t>objects</a:t>
            </a:r>
            <a:r>
              <a:rPr lang="en-US" dirty="0"/>
              <a:t> belong to classes that implement the </a:t>
            </a:r>
            <a:r>
              <a:rPr lang="en-US" u="sng" dirty="0">
                <a:solidFill>
                  <a:srgbClr val="FF0000"/>
                </a:solidFill>
              </a:rPr>
              <a:t>Comparable interface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Comparable interface has 1 method:  </a:t>
            </a:r>
          </a:p>
          <a:p>
            <a:r>
              <a:rPr lang="en-US" dirty="0"/>
              <a:t>			public interface Comparable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 ( Object </a:t>
            </a:r>
            <a:r>
              <a:rPr lang="en-US" dirty="0" err="1"/>
              <a:t>otherObject</a:t>
            </a:r>
            <a:r>
              <a:rPr lang="en-US" dirty="0"/>
              <a:t>);</a:t>
            </a:r>
          </a:p>
          <a:p>
            <a:r>
              <a:rPr lang="en-US" dirty="0"/>
              <a:t>			}</a:t>
            </a:r>
          </a:p>
          <a:p>
            <a:endParaRPr lang="en-US" dirty="0"/>
          </a:p>
          <a:p>
            <a:r>
              <a:rPr lang="en-US" dirty="0"/>
              <a:t>Then, the call  </a:t>
            </a:r>
            <a:r>
              <a:rPr lang="en-US" dirty="0" err="1"/>
              <a:t>a.compareTo</a:t>
            </a:r>
            <a:r>
              <a:rPr lang="en-US" dirty="0"/>
              <a:t>(b)  must return a negative number, a zero, or a positive number;</a:t>
            </a:r>
          </a:p>
          <a:p>
            <a:endParaRPr lang="en-US" dirty="0"/>
          </a:p>
          <a:p>
            <a:r>
              <a:rPr lang="en-US" dirty="0"/>
              <a:t>Ex.:  public class Country implements Comparable</a:t>
            </a:r>
          </a:p>
          <a:p>
            <a:r>
              <a:rPr lang="en-US" dirty="0"/>
              <a:t>{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(Object </a:t>
            </a:r>
            <a:r>
              <a:rPr lang="en-US" dirty="0" err="1"/>
              <a:t>otherObject</a:t>
            </a:r>
            <a:r>
              <a:rPr lang="en-US" dirty="0"/>
              <a:t>)</a:t>
            </a:r>
          </a:p>
          <a:p>
            <a:r>
              <a:rPr lang="en-US" dirty="0"/>
              <a:t>   {… If (… &lt; …) {return -1};</a:t>
            </a:r>
          </a:p>
          <a:p>
            <a:r>
              <a:rPr lang="en-US" dirty="0"/>
              <a:t>        else if (…==…) { return 0};</a:t>
            </a:r>
          </a:p>
          <a:p>
            <a:r>
              <a:rPr lang="en-US" dirty="0"/>
              <a:t>	else  {return 1;</a:t>
            </a:r>
          </a:p>
        </p:txBody>
      </p:sp>
    </p:spTree>
    <p:extLst>
      <p:ext uri="{BB962C8B-B14F-4D97-AF65-F5344CB8AC3E}">
        <p14:creationId xmlns:p14="http://schemas.microsoft.com/office/powerpoint/2010/main" val="403813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10515600" cy="1325563"/>
          </a:xfrm>
        </p:spPr>
        <p:txBody>
          <a:bodyPr wrap="none">
            <a:noAutofit/>
          </a:bodyPr>
          <a:lstStyle/>
          <a:p>
            <a:r>
              <a:rPr lang="en-US" dirty="0"/>
              <a:t>Comparing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3526" y="921457"/>
            <a:ext cx="9134475" cy="5664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classes in Java (e.g.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/>
              <a:t> and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Date</a:t>
            </a:r>
            <a:r>
              <a:rPr lang="en-US" dirty="0"/>
              <a:t>) implement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implement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 for your own classes. Ex.: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</a:t>
            </a:r>
            <a:r>
              <a:rPr lang="en-US" dirty="0"/>
              <a:t> class could implement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Country implements Comparable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6E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compareTo(Object</a:t>
            </a:r>
            <a:r>
              <a:rPr lang="en-US" dirty="0">
                <a:solidFill>
                  <a:srgbClr val="6E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6E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dirty="0">
                <a:solidFill>
                  <a:srgbClr val="6E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Country other = (Country)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if (area &lt;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other.area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{ return -1; 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else if (area ==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other.area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{ return 0; 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else { return 1; 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4" y="60325"/>
            <a:ext cx="10515600" cy="1325563"/>
          </a:xfrm>
        </p:spPr>
        <p:txBody>
          <a:bodyPr wrap="none">
            <a:noAutofit/>
          </a:bodyPr>
          <a:lstStyle/>
          <a:p>
            <a:r>
              <a:rPr lang="en-US" dirty="0"/>
              <a:t>Comparing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3526" y="921457"/>
            <a:ext cx="9134475" cy="5664807"/>
          </a:xfrm>
        </p:spPr>
        <p:txBody>
          <a:bodyPr/>
          <a:lstStyle/>
          <a:p>
            <a:r>
              <a:rPr lang="en-US" dirty="0"/>
              <a:t>You could pass an array of countries to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Country[] countries = new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Country[n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Add countries</a:t>
            </a:r>
            <a:b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(countries); // Sorts by increasing area</a:t>
            </a:r>
          </a:p>
          <a:p>
            <a:pPr lvl="1">
              <a:spcBef>
                <a:spcPts val="0"/>
              </a:spcBef>
              <a:buNone/>
            </a:pP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</a:t>
            </a:r>
            <a:r>
              <a:rPr lang="en-US" dirty="0"/>
              <a:t> sorts objects of classes that implement </a:t>
            </a:r>
            <a:r>
              <a:rPr lang="en-US" dirty="0">
                <a:solidFill>
                  <a:srgbClr val="6E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7" y="68563"/>
            <a:ext cx="10515600" cy="1325563"/>
          </a:xfrm>
        </p:spPr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1" y="1041400"/>
            <a:ext cx="7780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class called Pet, with attributes of breed, name, weight.</a:t>
            </a:r>
          </a:p>
          <a:p>
            <a:endParaRPr lang="en-US" dirty="0"/>
          </a:p>
          <a:p>
            <a:r>
              <a:rPr lang="en-US" dirty="0"/>
              <a:t>Define a driver called </a:t>
            </a:r>
            <a:r>
              <a:rPr lang="en-US" dirty="0" err="1"/>
              <a:t>PetStore</a:t>
            </a:r>
            <a:r>
              <a:rPr lang="en-US" dirty="0"/>
              <a:t>, which instantiates an array of 10 pets.</a:t>
            </a:r>
          </a:p>
          <a:p>
            <a:endParaRPr lang="en-US" dirty="0"/>
          </a:p>
          <a:p>
            <a:r>
              <a:rPr lang="en-US" dirty="0"/>
              <a:t>Sort the array of pets by:</a:t>
            </a:r>
          </a:p>
          <a:p>
            <a:r>
              <a:rPr lang="en-US" dirty="0"/>
              <a:t>a.)     Breed</a:t>
            </a:r>
          </a:p>
          <a:p>
            <a:br>
              <a:rPr lang="en-US" dirty="0"/>
            </a:br>
            <a:r>
              <a:rPr lang="en-US" dirty="0"/>
              <a:t>Hint #1:  Define a </a:t>
            </a:r>
            <a:r>
              <a:rPr lang="en-US" dirty="0" err="1"/>
              <a:t>compareTo</a:t>
            </a:r>
            <a:r>
              <a:rPr lang="en-US" dirty="0"/>
              <a:t>() method in the Pet class that will compare the breeds of the pet objects.</a:t>
            </a:r>
          </a:p>
          <a:p>
            <a:endParaRPr lang="en-US" dirty="0"/>
          </a:p>
          <a:p>
            <a:r>
              <a:rPr lang="en-US" dirty="0"/>
              <a:t>Hint #2:  Use the </a:t>
            </a:r>
            <a:r>
              <a:rPr lang="en-US" dirty="0" err="1"/>
              <a:t>Arrays.sort</a:t>
            </a:r>
            <a:r>
              <a:rPr lang="en-US" dirty="0"/>
              <a:t>() method to sort it.</a:t>
            </a:r>
          </a:p>
          <a:p>
            <a:endParaRPr lang="en-US" dirty="0"/>
          </a:p>
          <a:p>
            <a:r>
              <a:rPr lang="en-US" dirty="0"/>
              <a:t>Print the array of Pets by breed.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0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/>
              <a:t>Comparator Interface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1864040" y="4532534"/>
            <a:ext cx="8535664" cy="1738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public class </a:t>
            </a:r>
            <a:r>
              <a:rPr lang="en-US" sz="1800" b="1" dirty="0" err="1"/>
              <a:t>CountryComparator</a:t>
            </a:r>
            <a:r>
              <a:rPr lang="en-US" sz="1800" b="1" dirty="0"/>
              <a:t> implements Comparator&lt;Country&gt;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{ public </a:t>
            </a:r>
            <a:r>
              <a:rPr lang="en-US" sz="1800" dirty="0" err="1"/>
              <a:t>int</a:t>
            </a:r>
            <a:r>
              <a:rPr lang="en-US" sz="1800" dirty="0"/>
              <a:t> compare (Country a, Country b)</a:t>
            </a:r>
          </a:p>
          <a:p>
            <a:pPr>
              <a:buNone/>
            </a:pPr>
            <a:r>
              <a:rPr lang="en-US" sz="1800" dirty="0"/>
              <a:t>       {  if (</a:t>
            </a:r>
            <a:r>
              <a:rPr lang="en-US" sz="1800" dirty="0" err="1"/>
              <a:t>a.area</a:t>
            </a:r>
            <a:r>
              <a:rPr lang="en-US" sz="1800" dirty="0"/>
              <a:t> &lt;</a:t>
            </a:r>
            <a:r>
              <a:rPr lang="en-US" sz="1800" dirty="0" err="1"/>
              <a:t>b.area</a:t>
            </a:r>
            <a:r>
              <a:rPr lang="en-US" sz="1800" dirty="0"/>
              <a:t>) {return -1;}</a:t>
            </a:r>
          </a:p>
          <a:p>
            <a:pPr>
              <a:buNone/>
            </a:pPr>
            <a:r>
              <a:rPr lang="en-US" sz="1800" dirty="0"/>
              <a:t>		    else if (</a:t>
            </a:r>
            <a:r>
              <a:rPr lang="en-US" sz="1800" dirty="0" err="1"/>
              <a:t>a.area</a:t>
            </a:r>
            <a:r>
              <a:rPr lang="en-US" sz="1800" dirty="0"/>
              <a:t> == </a:t>
            </a:r>
            <a:r>
              <a:rPr lang="en-US" sz="1800" dirty="0" err="1"/>
              <a:t>b.area</a:t>
            </a:r>
            <a:r>
              <a:rPr lang="en-US" sz="1800" dirty="0"/>
              <a:t>) {return 0;}</a:t>
            </a:r>
            <a:br>
              <a:rPr lang="en-US" sz="1800" dirty="0"/>
            </a:br>
            <a:r>
              <a:rPr lang="en-US" sz="1800" dirty="0"/>
              <a:t>      else {return 1; }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1532964" y="882870"/>
            <a:ext cx="9135036" cy="381463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If an object does not belong to a class that implements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Comparable</a:t>
            </a:r>
            <a:r>
              <a:rPr lang="en-US" dirty="0"/>
              <a:t> interface, you can call an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overloaded sort </a:t>
            </a:r>
            <a:r>
              <a:rPr lang="en-US" dirty="0"/>
              <a:t>method of Arrays class: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arrayName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comparator</a:t>
            </a:r>
            <a:r>
              <a:rPr lang="en-US" dirty="0"/>
              <a:t> object)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		Ex.:  </a:t>
            </a:r>
            <a:r>
              <a:rPr lang="en-US" dirty="0" err="1"/>
              <a:t>Arrays.sort</a:t>
            </a:r>
            <a:r>
              <a:rPr lang="en-US" dirty="0"/>
              <a:t>(countries, new </a:t>
            </a:r>
            <a:r>
              <a:rPr lang="en-US" dirty="0" err="1"/>
              <a:t>CountryComparator</a:t>
            </a:r>
            <a:r>
              <a:rPr lang="en-US" dirty="0"/>
              <a:t>( ) );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A comparator object must belong to a class that implements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Comparator interface</a:t>
            </a:r>
            <a:r>
              <a:rPr lang="en-US" dirty="0"/>
              <a:t>, with the single method,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</a:t>
            </a:r>
            <a:r>
              <a:rPr lang="en-US" dirty="0"/>
              <a:t>, which compares 2 objects.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The Comparator interface is a parameterized type. (look up what are Generics…See Big Java, chapter 18, pg. 831  &amp; chapter 7, pg. 344.) </a:t>
            </a:r>
          </a:p>
          <a:p>
            <a:pPr>
              <a:buNone/>
            </a:pPr>
            <a:r>
              <a:rPr lang="en-US" dirty="0"/>
              <a:t>	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9F85CA43-AD72-44FD-B443-11F644F348FD}" type="slidenum">
              <a:rPr lang="en-US" altLang="en-US" sz="1400">
                <a:solidFill>
                  <a:schemeClr val="bg2"/>
                </a:solidFill>
                <a:latin typeface="Arial Narrow" pitchFamily="1" charset="0"/>
              </a:rPr>
              <a:pPr/>
              <a:t>18</a:t>
            </a:fld>
            <a:endParaRPr lang="en-US" altLang="en-US" sz="1400">
              <a:solidFill>
                <a:schemeClr val="bg2"/>
              </a:solidFill>
              <a:latin typeface="Arial Narrow" pitchFamily="1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7786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CC3399"/>
                </a:solidFill>
              </a:rPr>
              <a:t>Comparators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76400"/>
            <a:ext cx="82296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/>
              <a:t>   A </a:t>
            </a:r>
            <a:r>
              <a:rPr lang="en-US" altLang="en-US" dirty="0">
                <a:solidFill>
                  <a:srgbClr val="CC3399"/>
                </a:solidFill>
              </a:rPr>
              <a:t>comparator</a:t>
            </a:r>
            <a:r>
              <a:rPr lang="en-US" altLang="en-US" dirty="0"/>
              <a:t> is an object that can impose an order on objects of another class.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This is different from the </a:t>
            </a:r>
            <a:r>
              <a:rPr lang="en-US" altLang="en-US" dirty="0">
                <a:solidFill>
                  <a:schemeClr val="accent2"/>
                </a:solidFill>
              </a:rPr>
              <a:t>Comparable</a:t>
            </a:r>
            <a:r>
              <a:rPr lang="en-US" altLang="en-US" dirty="0"/>
              <a:t> interface, which allows a class to impose an order on its own objects.</a:t>
            </a:r>
          </a:p>
        </p:txBody>
      </p:sp>
    </p:spTree>
    <p:extLst>
      <p:ext uri="{BB962C8B-B14F-4D97-AF65-F5344CB8AC3E}">
        <p14:creationId xmlns:p14="http://schemas.microsoft.com/office/powerpoint/2010/main" val="184159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F6BC64BD-84E0-4937-B8D1-8B5E172DF807}" type="slidenum">
              <a:rPr lang="en-US" altLang="en-US" sz="1400">
                <a:solidFill>
                  <a:schemeClr val="bg2"/>
                </a:solidFill>
                <a:latin typeface="Arial Narrow" pitchFamily="1" charset="0"/>
              </a:rPr>
              <a:pPr/>
              <a:t>19</a:t>
            </a:fld>
            <a:endParaRPr lang="en-US" altLang="en-US" sz="1400">
              <a:solidFill>
                <a:schemeClr val="bg2"/>
              </a:solidFill>
              <a:latin typeface="Arial Narrow" pitchFamily="1" charset="0"/>
            </a:endParaRPr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solidFill>
                  <a:srgbClr val="CC3399"/>
                </a:solidFill>
              </a:rPr>
              <a:t>The Comparator Interface</a:t>
            </a: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0540" y="976333"/>
            <a:ext cx="8677836" cy="51551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chemeClr val="accent2"/>
                </a:solidFill>
              </a:rPr>
              <a:t>Interface Comparator &lt;T&gt;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     </a:t>
            </a:r>
            <a:r>
              <a:rPr lang="en-US" altLang="en-US" sz="2400" dirty="0" err="1">
                <a:solidFill>
                  <a:schemeClr val="accent2"/>
                </a:solidFill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</a:rPr>
              <a:t> compare(T obj1, T obj2);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     </a:t>
            </a:r>
            <a:r>
              <a:rPr lang="en-US" altLang="en-US" sz="2400" dirty="0" err="1">
                <a:solidFill>
                  <a:schemeClr val="accent2"/>
                </a:solidFill>
              </a:rPr>
              <a:t>boolean</a:t>
            </a:r>
            <a:r>
              <a:rPr lang="en-US" altLang="en-US" sz="2400" dirty="0">
                <a:solidFill>
                  <a:schemeClr val="accent2"/>
                </a:solidFill>
              </a:rPr>
              <a:t> equals(Object o);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  }</a:t>
            </a:r>
            <a:br>
              <a:rPr lang="en-US" altLang="en-US" sz="2400" dirty="0">
                <a:solidFill>
                  <a:schemeClr val="accent2"/>
                </a:solidFill>
              </a:rPr>
            </a:b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The </a:t>
            </a:r>
            <a:r>
              <a:rPr lang="en-US" altLang="en-US" sz="2400" dirty="0">
                <a:solidFill>
                  <a:schemeClr val="accent2"/>
                </a:solidFill>
              </a:rPr>
              <a:t>compare(x, y)</a:t>
            </a:r>
            <a:r>
              <a:rPr lang="en-US" altLang="en-US" sz="2400" dirty="0"/>
              <a:t> method returns a negative value, or zero, or a positive value, according to whether </a:t>
            </a:r>
            <a:r>
              <a:rPr lang="en-US" altLang="en-US" sz="2400" dirty="0">
                <a:solidFill>
                  <a:schemeClr val="accent2"/>
                </a:solidFill>
              </a:rPr>
              <a:t>x</a:t>
            </a:r>
            <a:r>
              <a:rPr lang="en-US" altLang="en-US" sz="2400" dirty="0"/>
              <a:t> is less than, equal to, or greater than </a:t>
            </a:r>
            <a:r>
              <a:rPr lang="en-US" altLang="en-US" sz="2400" dirty="0">
                <a:solidFill>
                  <a:schemeClr val="accent2"/>
                </a:solidFill>
              </a:rPr>
              <a:t>y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The </a:t>
            </a:r>
            <a:r>
              <a:rPr lang="en-US" altLang="en-US" sz="2400" dirty="0">
                <a:solidFill>
                  <a:schemeClr val="accent2"/>
                </a:solidFill>
              </a:rPr>
              <a:t>equals</a:t>
            </a:r>
            <a:r>
              <a:rPr lang="en-US" altLang="en-US" sz="2400" dirty="0"/>
              <a:t> method is used to compare one comparator object to another.  It does not have to be implemented if the equals inherited from </a:t>
            </a:r>
            <a:r>
              <a:rPr lang="en-US" altLang="en-US" sz="2400" dirty="0">
                <a:solidFill>
                  <a:schemeClr val="accent2"/>
                </a:solidFill>
              </a:rPr>
              <a:t>Object</a:t>
            </a:r>
            <a:r>
              <a:rPr lang="en-US" altLang="en-US" sz="2400" dirty="0"/>
              <a:t> is adequate.</a:t>
            </a:r>
          </a:p>
        </p:txBody>
      </p:sp>
    </p:spTree>
    <p:extLst>
      <p:ext uri="{BB962C8B-B14F-4D97-AF65-F5344CB8AC3E}">
        <p14:creationId xmlns:p14="http://schemas.microsoft.com/office/powerpoint/2010/main" val="147495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3526" y="921457"/>
            <a:ext cx="9134475" cy="566480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 is in the standard Java library.</a:t>
            </a:r>
          </a:p>
          <a:p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 has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</a:t>
            </a:r>
            <a:r>
              <a:rPr lang="en-US" dirty="0"/>
              <a:t>method: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interface Comparable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compareTo(Object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call to the method:</a:t>
            </a:r>
          </a:p>
          <a:p>
            <a:pPr lvl="1">
              <a:buNone/>
            </a:pP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a.compareTo(b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</a:t>
            </a:r>
            <a:r>
              <a:rPr lang="en-US" dirty="0"/>
              <a:t> method returns: </a:t>
            </a:r>
          </a:p>
          <a:p>
            <a:pPr lvl="1"/>
            <a:r>
              <a:rPr lang="en-US" dirty="0"/>
              <a:t>a negative number if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</a:t>
            </a:r>
            <a:r>
              <a:rPr lang="en-US" dirty="0"/>
              <a:t> should come before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zero if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</a:t>
            </a:r>
            <a:r>
              <a:rPr lang="en-US" dirty="0"/>
              <a:t> and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</a:t>
            </a:r>
            <a:r>
              <a:rPr lang="en-US" dirty="0"/>
              <a:t> are the same</a:t>
            </a:r>
          </a:p>
          <a:p>
            <a:pPr lvl="1"/>
            <a:r>
              <a:rPr lang="en-US" dirty="0"/>
              <a:t>a positive number if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</a:t>
            </a:r>
            <a:r>
              <a:rPr lang="en-US" dirty="0"/>
              <a:t> should come before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Implement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 so that objects of your class can be compared, for example, in a sort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61B164F4-B600-48EF-A912-B93890FB9618}" type="slidenum">
              <a:rPr lang="en-US" altLang="en-US" sz="1400">
                <a:solidFill>
                  <a:schemeClr val="bg2"/>
                </a:solidFill>
                <a:latin typeface="Arial Narrow" pitchFamily="1" charset="0"/>
              </a:rPr>
              <a:pPr/>
              <a:t>20</a:t>
            </a:fld>
            <a:endParaRPr lang="en-US" altLang="en-US" sz="1400">
              <a:solidFill>
                <a:schemeClr val="bg2"/>
              </a:solidFill>
              <a:latin typeface="Arial Narrow" pitchFamily="1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5514" y="108857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en-US" sz="2000" dirty="0">
                <a:solidFill>
                  <a:srgbClr val="CC3399"/>
                </a:solidFill>
              </a:rPr>
              <a:t>A Comparator for Ordering Strings in Reverse Alphabetic Order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828800"/>
            <a:ext cx="82296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990600" lvl="1" indent="-533400">
              <a:buNone/>
            </a:pPr>
            <a:endParaRPr lang="en-US" altLang="en-US" sz="2000"/>
          </a:p>
          <a:p>
            <a:pPr marL="990600" lvl="1" indent="-533400">
              <a:buNone/>
            </a:pPr>
            <a:endParaRPr lang="en-US" altLang="en-US" sz="2000" dirty="0"/>
          </a:p>
          <a:p>
            <a:pPr marL="990600" lvl="1" indent="-533400"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import </a:t>
            </a:r>
            <a:r>
              <a:rPr lang="en-US" altLang="en-US" sz="2000" dirty="0" err="1">
                <a:solidFill>
                  <a:schemeClr val="accent2"/>
                </a:solidFill>
              </a:rPr>
              <a:t>java.util</a:t>
            </a:r>
            <a:r>
              <a:rPr lang="en-US" altLang="en-US" sz="2000" dirty="0">
                <a:solidFill>
                  <a:schemeClr val="accent2"/>
                </a:solidFill>
              </a:rPr>
              <a:t>.*;</a:t>
            </a:r>
          </a:p>
          <a:p>
            <a:pPr marL="990600" lvl="1" indent="-533400"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class </a:t>
            </a:r>
            <a:r>
              <a:rPr lang="en-US" altLang="en-US" sz="2000" dirty="0" err="1">
                <a:solidFill>
                  <a:schemeClr val="accent2"/>
                </a:solidFill>
              </a:rPr>
              <a:t>RevStrComparator</a:t>
            </a:r>
            <a:r>
              <a:rPr lang="en-US" altLang="en-US" sz="2000" dirty="0">
                <a:solidFill>
                  <a:schemeClr val="accent2"/>
                </a:solidFill>
              </a:rPr>
              <a:t> implements Comparator&lt;String&gt;</a:t>
            </a:r>
          </a:p>
          <a:p>
            <a:pPr marL="990600" lvl="1" indent="-533400"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{</a:t>
            </a:r>
          </a:p>
          <a:p>
            <a:pPr marL="990600" lvl="1" indent="-533400"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 public </a:t>
            </a:r>
            <a:r>
              <a:rPr lang="en-US" altLang="en-US" sz="2000" dirty="0" err="1">
                <a:solidFill>
                  <a:schemeClr val="accent2"/>
                </a:solidFill>
              </a:rPr>
              <a:t>int</a:t>
            </a:r>
            <a:r>
              <a:rPr lang="en-US" altLang="en-US" sz="2000" dirty="0">
                <a:solidFill>
                  <a:schemeClr val="accent2"/>
                </a:solidFill>
              </a:rPr>
              <a:t> compare(String s1, String s2)</a:t>
            </a:r>
          </a:p>
          <a:p>
            <a:pPr marL="990600" lvl="1" indent="-533400"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 {</a:t>
            </a:r>
          </a:p>
          <a:p>
            <a:pPr marL="990600" lvl="1" indent="-533400"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     return  - s1.compareTo(s2);     </a:t>
            </a:r>
            <a:r>
              <a:rPr lang="en-US" altLang="en-US" sz="2000" dirty="0">
                <a:solidFill>
                  <a:schemeClr val="hlink"/>
                </a:solidFill>
              </a:rPr>
              <a:t>// Note the negation operator</a:t>
            </a:r>
          </a:p>
          <a:p>
            <a:pPr marL="990600" lvl="1" indent="-533400"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    }</a:t>
            </a:r>
          </a:p>
          <a:p>
            <a:pPr marL="990600" lvl="1" indent="-533400"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80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For either the </a:t>
            </a:r>
            <a:r>
              <a:rPr lang="en-US" sz="2600" dirty="0">
                <a:solidFill>
                  <a:srgbClr val="FF0000"/>
                </a:solidFill>
              </a:rPr>
              <a:t>Comparable</a:t>
            </a:r>
            <a:r>
              <a:rPr lang="en-US" sz="2600" dirty="0"/>
              <a:t> or </a:t>
            </a:r>
            <a:r>
              <a:rPr lang="en-US" sz="2600" dirty="0">
                <a:solidFill>
                  <a:srgbClr val="FF0000"/>
                </a:solidFill>
              </a:rPr>
              <a:t>Comparator</a:t>
            </a:r>
            <a:r>
              <a:rPr lang="en-US" sz="2600" dirty="0"/>
              <a:t> interfaces: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dirty="0"/>
              <a:t>You do </a:t>
            </a:r>
            <a:r>
              <a:rPr lang="en-US" u="sng" dirty="0"/>
              <a:t>NOT</a:t>
            </a:r>
            <a:r>
              <a:rPr lang="en-US" dirty="0"/>
              <a:t> code the interface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You only code the classes that implement the interface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When implementing the Comparable interface, you must code the </a:t>
            </a:r>
            <a:r>
              <a:rPr lang="en-US" dirty="0" err="1"/>
              <a:t>compareTo</a:t>
            </a:r>
            <a:r>
              <a:rPr lang="en-US" dirty="0"/>
              <a:t>() method, which returns 1, -1, or 0.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When implementing the Comparator interface, you must code the compare() method, which returns 1, -1, or 0.</a:t>
            </a:r>
          </a:p>
        </p:txBody>
      </p:sp>
    </p:spTree>
    <p:extLst>
      <p:ext uri="{BB962C8B-B14F-4D97-AF65-F5344CB8AC3E}">
        <p14:creationId xmlns:p14="http://schemas.microsoft.com/office/powerpoint/2010/main" val="251486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1" y="68563"/>
            <a:ext cx="10515600" cy="1325563"/>
          </a:xfrm>
        </p:spPr>
        <p:txBody>
          <a:bodyPr/>
          <a:lstStyle/>
          <a:p>
            <a:r>
              <a:rPr lang="en-US" dirty="0"/>
              <a:t>Let’s Practice 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1" y="1041400"/>
            <a:ext cx="7780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same Pet class, with attributes of breed, name, weight,</a:t>
            </a:r>
          </a:p>
          <a:p>
            <a:r>
              <a:rPr lang="en-US" dirty="0"/>
              <a:t>add another field to sort by, or example name or weight.  </a:t>
            </a:r>
          </a:p>
          <a:p>
            <a:endParaRPr lang="en-US" dirty="0"/>
          </a:p>
          <a:p>
            <a:r>
              <a:rPr lang="en-US" dirty="0"/>
              <a:t>To be able to add another sorting criteria, without changing the original </a:t>
            </a:r>
            <a:r>
              <a:rPr lang="en-US" dirty="0" err="1"/>
              <a:t>compareTo</a:t>
            </a:r>
            <a:r>
              <a:rPr lang="en-US" dirty="0"/>
              <a:t>() method, create a NEW class called </a:t>
            </a:r>
            <a:r>
              <a:rPr lang="en-US" dirty="0" err="1"/>
              <a:t>PetComparatorByName</a:t>
            </a:r>
            <a:r>
              <a:rPr lang="en-US" dirty="0"/>
              <a:t> (or </a:t>
            </a:r>
            <a:r>
              <a:rPr lang="en-US" dirty="0" err="1"/>
              <a:t>PetComparatorByWeight</a:t>
            </a:r>
            <a:r>
              <a:rPr lang="en-US" dirty="0"/>
              <a:t>).</a:t>
            </a:r>
          </a:p>
          <a:p>
            <a:r>
              <a:rPr lang="en-US" dirty="0"/>
              <a:t>1.)  within this new class:</a:t>
            </a:r>
          </a:p>
          <a:p>
            <a:r>
              <a:rPr lang="en-US" dirty="0"/>
              <a:t>       a.) implement the Comparator interface</a:t>
            </a:r>
          </a:p>
          <a:p>
            <a:r>
              <a:rPr lang="en-US" dirty="0"/>
              <a:t>       b.)  define a compare() method, using the new criteria for comparing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2.)  in the driver called </a:t>
            </a:r>
            <a:r>
              <a:rPr lang="en-US" dirty="0" err="1"/>
              <a:t>PetStore</a:t>
            </a:r>
            <a:r>
              <a:rPr lang="en-US" dirty="0"/>
              <a:t>, add the sorting of pets by name (or weight):</a:t>
            </a:r>
          </a:p>
          <a:p>
            <a:r>
              <a:rPr lang="en-US" dirty="0"/>
              <a:t>       a.)  </a:t>
            </a:r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petArray</a:t>
            </a:r>
            <a:r>
              <a:rPr lang="en-US" dirty="0"/>
              <a:t>, new </a:t>
            </a:r>
            <a:r>
              <a:rPr lang="en-US" dirty="0" err="1"/>
              <a:t>PetComparatorByName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3.)  Print the array of Pets sorted by breed, and then re-sort and </a:t>
            </a:r>
            <a:r>
              <a:rPr lang="en-US"/>
              <a:t>print sorted by name.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5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3526" y="921457"/>
            <a:ext cx="9134475" cy="5664807"/>
          </a:xfrm>
        </p:spPr>
        <p:txBody>
          <a:bodyPr/>
          <a:lstStyle/>
          <a:p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/>
              <a:t> class' implementation of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implements Comparable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compareTo(Object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other = (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if (balance &lt;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other.balance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{ return -1;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if (balance &gt;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other.balance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{ return 1;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return 0;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</a:t>
            </a:r>
            <a:r>
              <a:rPr lang="en-US" dirty="0"/>
              <a:t> method has a parameter of reference type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Object</a:t>
            </a:r>
          </a:p>
          <a:p>
            <a:r>
              <a:rPr lang="en-US" dirty="0"/>
              <a:t>To get a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/>
              <a:t> reference:</a:t>
            </a:r>
          </a:p>
          <a:p>
            <a:pPr lvl="1">
              <a:buNone/>
            </a:pP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other = (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3526" y="921457"/>
            <a:ext cx="9134475" cy="38030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Because 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/>
              <a:t> class implements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interface, you can sort an array of bank accounts with 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</a:t>
            </a:r>
            <a:r>
              <a:rPr lang="en-US" dirty="0"/>
              <a:t> method: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accounts = new BankAccount[3];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accounts[0] = new BankAccount(10000);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accounts[1] = new BankAccount(0);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accounts[2] = new BankAccount(2000);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Arrays.sort(accounts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r>
              <a:rPr lang="en-US" dirty="0"/>
              <a:t>Now the accounts array is sorted by increasing balance.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</a:t>
            </a:r>
            <a:r>
              <a:rPr lang="en-US" dirty="0"/>
              <a:t> method checks whether another object is larger or smaller.</a:t>
            </a:r>
          </a:p>
          <a:p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uses the </a:t>
            </a:r>
            <a:r>
              <a:rPr lang="en-US" sz="18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QuickSort</a:t>
            </a:r>
            <a:r>
              <a:rPr lang="en-US" sz="18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algorithm; </a:t>
            </a:r>
          </a:p>
        </p:txBody>
      </p:sp>
      <p:pic>
        <p:nvPicPr>
          <p:cNvPr id="4" name="Picture 3" descr="gir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207" y="4724462"/>
            <a:ext cx="2438400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5076" y="-96194"/>
            <a:ext cx="10515600" cy="1325563"/>
          </a:xfrm>
        </p:spPr>
        <p:txBody>
          <a:bodyPr/>
          <a:lstStyle/>
          <a:p>
            <a:r>
              <a:rPr lang="en-US" dirty="0"/>
              <a:t>Self Check 10.11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2123372" y="1732663"/>
            <a:ext cx="8535664" cy="46598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Answer:</a:t>
            </a:r>
            <a:r>
              <a:rPr lang="en-US" dirty="0"/>
              <a:t> Have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</a:t>
            </a:r>
            <a:r>
              <a:rPr lang="en-US" dirty="0"/>
              <a:t> class implement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interface, as shown below, and call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Country implements Comparable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compareTo(Object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Country other = (Country) 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otherObject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if (area &lt; 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other.area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{ return -1;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if (area &gt; 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other.area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{ return 1;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return 0;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1524000" y="958816"/>
            <a:ext cx="9135036" cy="77384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How can you sort an array of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</a:t>
            </a:r>
            <a:r>
              <a:rPr lang="en-US" dirty="0"/>
              <a:t> objects by increasing area?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436" y="0"/>
            <a:ext cx="10515600" cy="1325563"/>
          </a:xfrm>
        </p:spPr>
        <p:txBody>
          <a:bodyPr/>
          <a:lstStyle/>
          <a:p>
            <a:r>
              <a:rPr lang="en-US" dirty="0"/>
              <a:t>Self Check 10.12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2123372" y="2604043"/>
            <a:ext cx="8535664" cy="154406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Answer:</a:t>
            </a:r>
            <a:r>
              <a:rPr lang="en-US" dirty="0"/>
              <a:t> Yes, you can, because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/>
              <a:t> implements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 type.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1524000" y="958815"/>
            <a:ext cx="9135036" cy="1215082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/>
              <a:t>Can you use 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</a:t>
            </a:r>
            <a:r>
              <a:rPr lang="en-US" dirty="0"/>
              <a:t> method to sort an array of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/>
              <a:t> objects? Check the API documentation for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319" y="91202"/>
            <a:ext cx="10515600" cy="1325563"/>
          </a:xfrm>
        </p:spPr>
        <p:txBody>
          <a:bodyPr/>
          <a:lstStyle/>
          <a:p>
            <a:r>
              <a:rPr lang="en-US" dirty="0"/>
              <a:t>Self Check 10.13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2123372" y="2583560"/>
            <a:ext cx="8535664" cy="154406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Answer:</a:t>
            </a:r>
            <a:r>
              <a:rPr lang="en-US" dirty="0"/>
              <a:t> No,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</a:t>
            </a:r>
            <a:r>
              <a:rPr lang="en-US" dirty="0"/>
              <a:t>does not implement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interface.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1524000" y="958815"/>
            <a:ext cx="9135036" cy="1215082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/>
              <a:t>Can you use 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Arrays.sort</a:t>
            </a:r>
            <a:r>
              <a:rPr lang="en-US" dirty="0"/>
              <a:t> method to sort an array of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</a:t>
            </a:r>
            <a:r>
              <a:rPr lang="en-US" dirty="0"/>
              <a:t>objects? Check the API documentation for the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</a:t>
            </a:r>
            <a:r>
              <a:rPr lang="en-US" dirty="0"/>
              <a:t>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436" y="0"/>
            <a:ext cx="10515600" cy="1325563"/>
          </a:xfrm>
        </p:spPr>
        <p:txBody>
          <a:bodyPr/>
          <a:lstStyle/>
          <a:p>
            <a:r>
              <a:rPr lang="en-US" dirty="0"/>
              <a:t>Self Check 10.14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2123372" y="2453212"/>
            <a:ext cx="8535664" cy="18940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Answer:</a:t>
            </a:r>
            <a:br>
              <a:rPr lang="en-US" b="1" dirty="0"/>
            </a:br>
            <a:endParaRPr lang="en-US" dirty="0"/>
          </a:p>
          <a:p>
            <a:pPr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max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a,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b)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a.compareTo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(b) &gt; 0) </a:t>
            </a:r>
            <a:b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 return a;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else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{ return b;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1524000" y="958816"/>
            <a:ext cx="9135036" cy="849179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/>
              <a:t>Write a method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max</a:t>
            </a:r>
            <a:r>
              <a:rPr lang="en-US" dirty="0"/>
              <a:t> that finds the larger of any two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objects.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436" y="0"/>
            <a:ext cx="10515600" cy="1325563"/>
          </a:xfrm>
        </p:spPr>
        <p:txBody>
          <a:bodyPr/>
          <a:lstStyle/>
          <a:p>
            <a:r>
              <a:rPr lang="en-US" dirty="0"/>
              <a:t>Self Check 10.15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 rot="21600000">
            <a:off x="1713469" y="2404080"/>
            <a:ext cx="8535664" cy="3162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Answer:</a:t>
            </a:r>
            <a:endParaRPr lang="en-US" dirty="0"/>
          </a:p>
          <a:p>
            <a:pPr lvl="1">
              <a:spcBef>
                <a:spcPts val="72"/>
              </a:spcBef>
              <a:buNone/>
            </a:pP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larger =</a:t>
            </a:r>
          </a:p>
          <a:p>
            <a:pPr lvl="1">
              <a:spcBef>
                <a:spcPts val="72"/>
              </a:spcBef>
              <a:buNone/>
            </a:pP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solidFill>
                  <a:srgbClr val="6E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solidFill>
                  <a:srgbClr val="6E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2000" dirty="0">
                <a:solidFill>
                  <a:srgbClr val="6E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/>
                <a:ea typeface="Courier New" charset="0"/>
                <a:cs typeface="Courier New" charset="0"/>
              </a:rPr>
              <a:t>) 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max(first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second);</a:t>
            </a:r>
          </a:p>
          <a:p>
            <a:pPr lvl="1">
              <a:spcBef>
                <a:spcPts val="72"/>
              </a:spcBef>
              <a:buNone/>
            </a:pP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larger.getBalance</a:t>
            </a:r>
            <a: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  <a:br>
              <a:rPr lang="en-US" sz="20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dirty="0"/>
              <a:t>Note that the result must be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</a:t>
            </a:r>
            <a:r>
              <a:rPr lang="en-US" dirty="0"/>
              <a:t> from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Comparable</a:t>
            </a:r>
            <a:r>
              <a:rPr lang="en-US" dirty="0"/>
              <a:t> to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/>
              <a:t> so that you can invoke 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/>
              <a:t> method.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1524000" y="958816"/>
            <a:ext cx="9135036" cy="79693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Write a call to the method of Self Check 14 that computes the larger of two bank accounts, then prints its balance.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800</Words>
  <Application>Microsoft Office PowerPoint</Application>
  <PresentationFormat>Widescreen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Lucida Sans Typewriter</vt:lpstr>
      <vt:lpstr>Office Theme</vt:lpstr>
      <vt:lpstr>Comparable &amp; Comparator </vt:lpstr>
      <vt:lpstr>The Comparable Interface</vt:lpstr>
      <vt:lpstr>The Comparable Interface</vt:lpstr>
      <vt:lpstr>The Comparable Interface</vt:lpstr>
      <vt:lpstr>Self Check 10.11</vt:lpstr>
      <vt:lpstr>Self Check 10.12</vt:lpstr>
      <vt:lpstr>Self Check 10.13</vt:lpstr>
      <vt:lpstr>Self Check 10.14</vt:lpstr>
      <vt:lpstr>Self Check 10.15</vt:lpstr>
      <vt:lpstr>PowerPoint Presentation</vt:lpstr>
      <vt:lpstr>Chapter Goals</vt:lpstr>
      <vt:lpstr>The Arrays and Collections Classes</vt:lpstr>
      <vt:lpstr>Sorting and Searching Objects</vt:lpstr>
      <vt:lpstr>Comparing Objects</vt:lpstr>
      <vt:lpstr>Comparing Objects</vt:lpstr>
      <vt:lpstr>Let’s Practice!</vt:lpstr>
      <vt:lpstr>Comparator Interface</vt:lpstr>
      <vt:lpstr>Comparators</vt:lpstr>
      <vt:lpstr>The Comparator Interface</vt:lpstr>
      <vt:lpstr>A Comparator for Ordering Strings in Reverse Alphabetic Order</vt:lpstr>
      <vt:lpstr>Note:</vt:lpstr>
      <vt:lpstr>Let’s Practice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Comparable &amp; Comparator </dc:title>
  <dc:creator>Christopher Georgiadis</dc:creator>
  <cp:lastModifiedBy>Christopher Georgiadis</cp:lastModifiedBy>
  <cp:revision>2</cp:revision>
  <dcterms:created xsi:type="dcterms:W3CDTF">2019-09-30T16:34:53Z</dcterms:created>
  <dcterms:modified xsi:type="dcterms:W3CDTF">2019-09-30T16:37:21Z</dcterms:modified>
</cp:coreProperties>
</file>