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995" r:id="rId7"/>
    <p:sldId id="996" r:id="rId8"/>
    <p:sldId id="997" r:id="rId9"/>
    <p:sldId id="998" r:id="rId10"/>
    <p:sldId id="999" r:id="rId11"/>
    <p:sldId id="1000" r:id="rId12"/>
    <p:sldId id="10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5872" autoAdjust="0"/>
  </p:normalViewPr>
  <p:slideViewPr>
    <p:cSldViewPr snapToGrid="0" snapToObjects="1">
      <p:cViewPr varScale="1">
        <p:scale>
          <a:sx n="111" d="100"/>
          <a:sy n="111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10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- Interfaces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Implementing a Test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Graphics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025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algn="r"/>
            <a:r>
              <a:rPr lang="en-US" altLang="en-US" sz="1200" dirty="0">
                <a:latin typeface="Arial" charset="0"/>
              </a:rPr>
              <a:t>1-</a:t>
            </a:r>
            <a:fld id="{12FF1C42-D199-2026-1015-587298610EC3}" type="slidenum">
              <a:rPr lang="en-US" altLang="en-US" sz="1200" dirty="0">
                <a:latin typeface="Arial" charset="0"/>
              </a:rPr>
              <a:t>‹#›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Arial" charset="0"/>
              </a:rPr>
              <a:t>© 2012 Pearson Education, Inc. All rights reserved.</a:t>
            </a:r>
          </a:p>
        </p:txBody>
      </p:sp>
      <p:sp>
        <p:nvSpPr>
          <p:cNvPr id="1028" name="Title 1027"/>
          <p:cNvSpPr>
            <a:spLocks noGrp="1"/>
          </p:cNvSpPr>
          <p:nvPr>
            <p:ph type="title" idx="4294967295"/>
          </p:nvPr>
        </p:nvSpPr>
        <p:spPr>
          <a:xfrm>
            <a:off x="304800" y="303215"/>
            <a:ext cx="8610600" cy="992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028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0" y="234950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51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/>
              <a:t>Implementing a Test Program</a:t>
            </a: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8913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7-587298610EC3}" type="slidenum">
              <a:rPr lang="en-US" altLang="en-US" sz="1200" dirty="0">
                <a:latin typeface="Arial" charset="0"/>
              </a:rPr>
              <a:t>2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Title 389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Interfaces</a:t>
            </a:r>
          </a:p>
        </p:txBody>
      </p:sp>
      <p:sp>
        <p:nvSpPr>
          <p:cNvPr id="38916" name="Text Placeholder 38915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interface </a:t>
            </a:r>
            <a:r>
              <a:rPr lang="en-US" altLang="en-US" sz="2400" dirty="0"/>
              <a:t>is similar to an abstract class that has </a:t>
            </a:r>
            <a:r>
              <a:rPr lang="en-US" altLang="en-US" sz="2400" b="1" u="sng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abstract methods.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 cannot be instantiated,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of the methods listed in an interface must be written </a:t>
            </a:r>
            <a:r>
              <a:rPr lang="en-US" altLang="en-US" sz="2000" i="1" dirty="0">
                <a:solidFill>
                  <a:srgbClr val="FF0000"/>
                </a:solidFill>
              </a:rPr>
              <a:t>elsewhere</a:t>
            </a:r>
            <a:r>
              <a:rPr lang="en-US" altLang="en-US" sz="2000" dirty="0"/>
              <a:t>.. 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purpose of an interface is to specify behavior for other classes.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An interface looks similar to a class, except: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keyword </a:t>
            </a:r>
            <a:r>
              <a:rPr lang="en-US" altLang="en-US" sz="2000" dirty="0">
                <a:latin typeface="Courier New" charset="0"/>
              </a:rPr>
              <a:t>interface</a:t>
            </a:r>
            <a:r>
              <a:rPr lang="en-US" altLang="en-US" sz="2000" dirty="0"/>
              <a:t> is used instead of the keyword </a:t>
            </a:r>
            <a:r>
              <a:rPr lang="en-US" altLang="en-US" sz="2000" dirty="0">
                <a:latin typeface="Courier New" charset="0"/>
              </a:rPr>
              <a:t>class</a:t>
            </a:r>
            <a:r>
              <a:rPr lang="en-US" altLang="en-US" sz="2000" dirty="0"/>
              <a:t>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methods that are specified in an interface have no bodies, only headers that are terminated by semicolons.</a:t>
            </a:r>
          </a:p>
        </p:txBody>
      </p:sp>
    </p:spTree>
    <p:extLst>
      <p:ext uri="{BB962C8B-B14F-4D97-AF65-F5344CB8AC3E}">
        <p14:creationId xmlns:p14="http://schemas.microsoft.com/office/powerpoint/2010/main" val="10527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40961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5-587298610EC3}" type="slidenum">
              <a:rPr lang="en-US" altLang="en-US" sz="1200" dirty="0">
                <a:latin typeface="Arial" charset="0"/>
              </a:rPr>
              <a:t>3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0963" name="Title 40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Interfaces</a:t>
            </a:r>
          </a:p>
        </p:txBody>
      </p:sp>
      <p:sp>
        <p:nvSpPr>
          <p:cNvPr id="40964" name="Text Placeholder 4096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vert="horz" wrap="square" lIns="91440" tIns="45720" rIns="0" bIns="45720" rtlCol="0" anchor="t" anchorCtr="0">
            <a:normAutofit lnSpcReduction="10000"/>
          </a:bodyPr>
          <a:lstStyle/>
          <a:p>
            <a:r>
              <a:rPr lang="en-US" altLang="en-US" sz="2400" dirty="0"/>
              <a:t>The general format of an interface definition:</a:t>
            </a:r>
            <a:br>
              <a:rPr dirty="0"/>
            </a:br>
            <a:endParaRPr dirty="0"/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public interface </a:t>
            </a:r>
            <a:r>
              <a:rPr lang="en-US" altLang="en-US" sz="2000" b="1" i="1" dirty="0">
                <a:latin typeface="Courier New" charset="0"/>
              </a:rPr>
              <a:t>InterfaceName</a:t>
            </a:r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{</a:t>
            </a:r>
          </a:p>
          <a:p>
            <a:pPr lvl="1">
              <a:buNone/>
            </a:pPr>
            <a:r>
              <a:rPr lang="en-US" altLang="en-US" sz="2000" b="1" i="1" dirty="0">
                <a:latin typeface="Courier New" charset="0"/>
              </a:rPr>
              <a:t>  (Method headers...)</a:t>
            </a:r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}</a:t>
            </a:r>
          </a:p>
          <a:p>
            <a:pPr lvl="1">
              <a:buNone/>
            </a:pPr>
            <a:endParaRPr lang="en-US" altLang="en-US" sz="2000" b="1" dirty="0">
              <a:latin typeface="Courier New" charset="0"/>
            </a:endParaRPr>
          </a:p>
          <a:p>
            <a:r>
              <a:rPr lang="en-US" altLang="en-US" sz="2400" dirty="0"/>
              <a:t>All methods specified by an interface are public by default.</a:t>
            </a:r>
          </a:p>
          <a:p>
            <a:endParaRPr dirty="0"/>
          </a:p>
          <a:p>
            <a:r>
              <a:rPr lang="en-US" altLang="en-US" sz="2400" dirty="0"/>
              <a:t>A class can implement </a:t>
            </a:r>
            <a:r>
              <a:rPr lang="en-US" altLang="en-US" sz="2400" i="1" dirty="0">
                <a:solidFill>
                  <a:srgbClr val="FF0000"/>
                </a:solidFill>
              </a:rPr>
              <a:t>one or </a:t>
            </a:r>
            <a:r>
              <a:rPr lang="en-US" altLang="en-US" sz="2400" i="1" u="sng" dirty="0">
                <a:solidFill>
                  <a:srgbClr val="FF0000"/>
                </a:solidFill>
              </a:rPr>
              <a:t>more</a:t>
            </a:r>
            <a:r>
              <a:rPr lang="en-US" altLang="en-US" sz="2400" i="1" dirty="0">
                <a:solidFill>
                  <a:srgbClr val="FF0000"/>
                </a:solidFill>
              </a:rPr>
              <a:t> interfaces</a:t>
            </a:r>
            <a:r>
              <a:rPr lang="en-US" altLang="en-US" sz="2400" dirty="0"/>
              <a:t>.</a:t>
            </a:r>
          </a:p>
          <a:p>
            <a:endParaRPr dirty="0"/>
          </a:p>
          <a:p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public class FinalExam3 extends GradedActivity 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implements Relatable,  Comparable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5057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6-587298610EC3}" type="slidenum">
              <a:rPr lang="en-US" altLang="en-US" sz="1200" dirty="0">
                <a:latin typeface="Arial" charset="0"/>
              </a:rPr>
              <a:t>4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5059" name="Title 450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Fields in Interfaces</a:t>
            </a:r>
          </a:p>
        </p:txBody>
      </p:sp>
      <p:sp>
        <p:nvSpPr>
          <p:cNvPr id="45060" name="Text Placeholder 450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interface can contain field declarations: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fields in an interface are treated as </a:t>
            </a:r>
            <a:r>
              <a:rPr lang="en-US" altLang="en-US" sz="2000" dirty="0">
                <a:latin typeface="Courier New" charset="0"/>
              </a:rPr>
              <a:t>final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charset="0"/>
              </a:rPr>
              <a:t>static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they automatically become </a:t>
            </a:r>
            <a:r>
              <a:rPr lang="en-US" altLang="en-US" sz="2400" dirty="0">
                <a:latin typeface="Courier New" charset="0"/>
              </a:rPr>
              <a:t>final</a:t>
            </a:r>
            <a:r>
              <a:rPr lang="en-US" altLang="en-US" sz="2400" dirty="0"/>
              <a:t>, you must provide an initialization value.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public interface Doable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  int FIELD1 = 1, FIELD2 = 2;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i="1" dirty="0">
                <a:latin typeface="Courier New" charset="0"/>
              </a:rPr>
              <a:t>  (Method headers...)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 this interface,</a:t>
            </a:r>
            <a:r>
              <a:rPr lang="en-US" altLang="en-US" sz="2400" dirty="0">
                <a:latin typeface="Minion-Regular" charset="0"/>
              </a:rPr>
              <a:t> </a:t>
            </a:r>
            <a:r>
              <a:rPr lang="en-US" altLang="en-US" sz="2400" dirty="0">
                <a:latin typeface="Courier New" charset="0"/>
              </a:rPr>
              <a:t>FIELD1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charset="0"/>
              </a:rPr>
              <a:t>FIELD2</a:t>
            </a:r>
            <a:r>
              <a:rPr lang="en-US" altLang="en-US" sz="2400" dirty="0"/>
              <a:t> are </a:t>
            </a:r>
            <a:r>
              <a:rPr lang="en-US" altLang="en-US" sz="2400" dirty="0">
                <a:latin typeface="Courier New" charset="0"/>
              </a:rPr>
              <a:t>final static int</a:t>
            </a:r>
            <a:r>
              <a:rPr lang="en-US" altLang="en-US" sz="2400" dirty="0"/>
              <a:t> variables.</a:t>
            </a:r>
            <a:r>
              <a:rPr lang="en-US" altLang="en-US" sz="2400" dirty="0">
                <a:latin typeface="Minion-Regular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Any class that implements this interface has access to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1338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47105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8-587298610EC3}" type="slidenum">
              <a:rPr lang="en-US" altLang="en-US" sz="1200" dirty="0">
                <a:latin typeface="Arial" charset="0"/>
              </a:rPr>
              <a:t>5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7107" name="Title 47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sz="2800" u="sng" dirty="0"/>
              <a:t>Implementing Multiple Interfaces- A Summary</a:t>
            </a:r>
          </a:p>
        </p:txBody>
      </p:sp>
      <p:sp>
        <p:nvSpPr>
          <p:cNvPr id="47108" name="Text Placeholder 47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vert="horz" wrap="square" lIns="91440" tIns="45720" rIns="0" bIns="45720" rtlCol="0" anchor="t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class can be derived from only one superclass.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Java allows a class to implement multiple interfaces.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When a class implements multiple interfaces, it must provide the methods specified by all of them.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To specify multiple interfaces in a class definition, simply list the names of the interfaces, separated by commas, after the implements key word.</a:t>
            </a:r>
            <a:br>
              <a:rPr dirty="0"/>
            </a:br>
            <a:endParaRPr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public class MyClass implements Interface1,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                                Interface2,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                                Interface3</a:t>
            </a:r>
          </a:p>
        </p:txBody>
      </p:sp>
    </p:spTree>
    <p:extLst>
      <p:ext uri="{BB962C8B-B14F-4D97-AF65-F5344CB8AC3E}">
        <p14:creationId xmlns:p14="http://schemas.microsoft.com/office/powerpoint/2010/main" val="23187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9153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8-587298610EC3}" type="slidenum">
              <a:rPr lang="en-US" altLang="en-US" sz="1200" dirty="0">
                <a:latin typeface="Arial" charset="0"/>
              </a:rPr>
              <a:t>6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9155" name="Title 49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Interfaces in UML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6" name="Rectangle 49155"/>
          <p:cNvSpPr>
            <a:spLocks/>
          </p:cNvSpPr>
          <p:nvPr/>
        </p:nvSpPr>
        <p:spPr>
          <a:xfrm>
            <a:off x="2286000" y="2057400"/>
            <a:ext cx="17145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GradedActivity</a:t>
            </a:r>
          </a:p>
        </p:txBody>
      </p:sp>
      <p:sp>
        <p:nvSpPr>
          <p:cNvPr id="49157" name="Rectangle 49156"/>
          <p:cNvSpPr>
            <a:spLocks/>
          </p:cNvSpPr>
          <p:nvPr/>
        </p:nvSpPr>
        <p:spPr>
          <a:xfrm>
            <a:off x="4914900" y="3581400"/>
            <a:ext cx="17145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i="1" dirty="0"/>
              <a:t>Relatable</a:t>
            </a:r>
          </a:p>
        </p:txBody>
      </p:sp>
      <p:sp>
        <p:nvSpPr>
          <p:cNvPr id="49158" name="Rectangle 49157"/>
          <p:cNvSpPr>
            <a:spLocks/>
          </p:cNvSpPr>
          <p:nvPr/>
        </p:nvSpPr>
        <p:spPr>
          <a:xfrm>
            <a:off x="2286000" y="3581400"/>
            <a:ext cx="17145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FinalExam3</a:t>
            </a:r>
          </a:p>
        </p:txBody>
      </p:sp>
      <p:cxnSp>
        <p:nvCxnSpPr>
          <p:cNvPr id="49159" name="Straight Arrow Connector 49158"/>
          <p:cNvCxnSpPr/>
          <p:nvPr/>
        </p:nvCxnSpPr>
        <p:spPr>
          <a:xfrm flipV="1">
            <a:off x="3143250" y="2667000"/>
            <a:ext cx="0" cy="914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cxnSp>
        <p:nvCxnSpPr>
          <p:cNvPr id="49160" name="Straight Arrow Connector 49159"/>
          <p:cNvCxnSpPr/>
          <p:nvPr/>
        </p:nvCxnSpPr>
        <p:spPr>
          <a:xfrm>
            <a:off x="4000500" y="3886200"/>
            <a:ext cx="91440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prstDash val="dash"/>
            <a:tailEnd type="triangle" w="med" len="med"/>
          </a:ln>
        </p:spPr>
      </p:cxnSp>
      <p:sp>
        <p:nvSpPr>
          <p:cNvPr id="49161" name="TextBox 49160"/>
          <p:cNvSpPr txBox="1">
            <a:spLocks/>
          </p:cNvSpPr>
          <p:nvPr/>
        </p:nvSpPr>
        <p:spPr>
          <a:xfrm>
            <a:off x="4857750" y="2057400"/>
            <a:ext cx="2458641" cy="120032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r>
              <a:rPr lang="en-US" altLang="en-US" sz="1800" b="1" dirty="0"/>
              <a:t>A dashed line with an arrow indicates implementation of an interface.</a:t>
            </a:r>
          </a:p>
        </p:txBody>
      </p:sp>
      <p:sp>
        <p:nvSpPr>
          <p:cNvPr id="49162" name="Straight Connector 49161"/>
          <p:cNvSpPr>
            <a:spLocks/>
          </p:cNvSpPr>
          <p:nvPr/>
        </p:nvSpPr>
        <p:spPr>
          <a:xfrm flipH="1">
            <a:off x="4400550" y="2514600"/>
            <a:ext cx="457200" cy="1219200"/>
          </a:xfrm>
          <a:prstGeom prst="line">
            <a:avLst/>
          </a:prstGeom>
          <a:noFill/>
          <a:ln w="12700">
            <a:solidFill>
              <a:srgbClr val="333399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163" name="TextBox"/>
          <p:cNvSpPr txBox="1"/>
          <p:nvPr/>
        </p:nvSpPr>
        <p:spPr>
          <a:xfrm>
            <a:off x="1513212" y="4550423"/>
            <a:ext cx="5975968" cy="2382191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txBody>
          <a:bodyPr wrap="square" rtlCol="0">
            <a:spAutoFit/>
          </a:bodyPr>
          <a:lstStyle/>
          <a:p>
            <a:r>
              <a:rPr dirty="0">
                <a:solidFill>
                  <a:srgbClr val="FFFFFF"/>
                </a:solidFill>
              </a:rPr>
              <a:t>When a class implements an interface, an inheritance relationship known as interface inheritance is established.  </a:t>
            </a:r>
            <a:r>
              <a:rPr lang="en-US" altLang="en-US" sz="2400" dirty="0">
                <a:solidFill>
                  <a:schemeClr val="bg1"/>
                </a:solidFill>
              </a:rPr>
              <a:t>Java allows you to create reference variables of an </a:t>
            </a:r>
            <a:r>
              <a:rPr lang="en-US" altLang="en-US" sz="2400" dirty="0">
                <a:solidFill>
                  <a:srgbClr val="FF0000"/>
                </a:solidFill>
              </a:rPr>
              <a:t>interface</a:t>
            </a:r>
            <a:r>
              <a:rPr lang="en-US" altLang="en-US" sz="2400" dirty="0">
                <a:solidFill>
                  <a:schemeClr val="bg1"/>
                </a:solidFill>
              </a:rPr>
              <a:t> type.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 interface reference variable can reference any object that implements that interface, regardless of its class type.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4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55297"/>
          <p:cNvSpPr txBox="1">
            <a:spLocks noGrp="1"/>
          </p:cNvSpPr>
          <p:nvPr/>
        </p:nvSpPr>
        <p:spPr>
          <a:xfrm>
            <a:off x="6457950" y="6248400"/>
            <a:ext cx="142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69-587298610EC3}" type="slidenum">
              <a:rPr lang="en-US" altLang="en-US" sz="1200" dirty="0">
                <a:latin typeface="Arial" charset="0"/>
              </a:rPr>
              <a:t>7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55299" name="Title 55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Polymorphism with Interfaces</a:t>
            </a:r>
          </a:p>
        </p:txBody>
      </p:sp>
      <p:sp>
        <p:nvSpPr>
          <p:cNvPr id="55300" name="Text Placeholder 55299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sz="2400" dirty="0"/>
              <a:t>A reference to an interface can point to any class that implements that interface.</a:t>
            </a:r>
          </a:p>
          <a:p>
            <a:r>
              <a:rPr lang="en-US" altLang="en-US" sz="2400" dirty="0"/>
              <a:t>You </a:t>
            </a:r>
            <a:r>
              <a:rPr lang="en-US" altLang="en-US" sz="2400" u="sng" dirty="0"/>
              <a:t>cannot</a:t>
            </a:r>
            <a:r>
              <a:rPr lang="en-US" altLang="en-US" sz="2400" dirty="0"/>
              <a:t> create an instance of an interface.</a:t>
            </a:r>
            <a:br>
              <a:rPr dirty="0"/>
            </a:br>
            <a:endParaRPr dirty="0"/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RetailItem item = new RetailItem(); // ERROR!</a:t>
            </a:r>
          </a:p>
          <a:p>
            <a:pPr lvl="1">
              <a:buNone/>
            </a:pPr>
            <a:endParaRPr lang="en-US" altLang="en-US" sz="2000" b="1" dirty="0">
              <a:latin typeface="Courier New" charset="0"/>
            </a:endParaRPr>
          </a:p>
          <a:p>
            <a:r>
              <a:rPr lang="en-US" altLang="en-US" sz="2400" dirty="0"/>
              <a:t>When an </a:t>
            </a:r>
            <a:r>
              <a:rPr lang="en-US" altLang="en-US" sz="2400" dirty="0">
                <a:solidFill>
                  <a:srgbClr val="FF0000"/>
                </a:solidFill>
              </a:rPr>
              <a:t>interface variable </a:t>
            </a:r>
            <a:r>
              <a:rPr lang="en-US" altLang="en-US" sz="2400" dirty="0"/>
              <a:t>references an object:</a:t>
            </a:r>
          </a:p>
          <a:p>
            <a:pPr lvl="1"/>
            <a:r>
              <a:rPr lang="en-US" altLang="en-US" sz="2000" dirty="0"/>
              <a:t>only the methods </a:t>
            </a:r>
            <a:r>
              <a:rPr lang="en-US" altLang="en-US" sz="2000" i="1" dirty="0">
                <a:solidFill>
                  <a:srgbClr val="FF0000"/>
                </a:solidFill>
              </a:rPr>
              <a:t>declared in the interface </a:t>
            </a:r>
            <a:r>
              <a:rPr lang="en-US" altLang="en-US" sz="2000" dirty="0"/>
              <a:t>are available,</a:t>
            </a:r>
          </a:p>
          <a:p>
            <a:pPr lvl="1"/>
            <a:r>
              <a:rPr lang="en-US" altLang="en-US" sz="2000" dirty="0"/>
              <a:t>explicit </a:t>
            </a:r>
            <a:r>
              <a:rPr lang="en-US" altLang="en-US" sz="2000" dirty="0">
                <a:solidFill>
                  <a:srgbClr val="FF0000"/>
                </a:solidFill>
              </a:rPr>
              <a:t>type casting </a:t>
            </a:r>
            <a:r>
              <a:rPr lang="en-US" altLang="en-US" sz="2000" dirty="0"/>
              <a:t>is required to access the other methods of an object referenced by an interface reference.</a:t>
            </a:r>
          </a:p>
          <a:p>
            <a:pPr lvl="1"/>
            <a:r>
              <a:rPr lang="en-US" altLang="en-US" sz="2000" i="1" dirty="0">
                <a:solidFill>
                  <a:srgbClr val="FF0000"/>
                </a:solidFill>
              </a:rPr>
              <a:t>Give an example of this</a:t>
            </a:r>
            <a:r>
              <a:rPr lang="en-US" alt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Class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Download, review, and run the </a:t>
            </a:r>
            <a:r>
              <a:rPr lang="en-US"/>
              <a:t>following:</a:t>
            </a:r>
            <a:br>
              <a:rPr lang="en-US"/>
            </a:br>
            <a:endParaRPr lang="en-US" dirty="0"/>
          </a:p>
          <a:p>
            <a:pPr lvl="1"/>
            <a:r>
              <a:rPr lang="en-US" dirty="0"/>
              <a:t>Two Examples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95143596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8002</TotalTime>
  <Words>358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Courier New</vt:lpstr>
      <vt:lpstr>Lucida Sans</vt:lpstr>
      <vt:lpstr>Minion-Regular</vt:lpstr>
      <vt:lpstr>Times New Roman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Interfaces</vt:lpstr>
      <vt:lpstr>Interfaces</vt:lpstr>
      <vt:lpstr>Fields in Interfaces</vt:lpstr>
      <vt:lpstr>Implementing Multiple Interfaces- A Summary</vt:lpstr>
      <vt:lpstr>Interfaces in UML</vt:lpstr>
      <vt:lpstr>Polymorphism with Interfaces</vt:lpstr>
      <vt:lpstr>In Class Activity</vt:lpstr>
    </vt:vector>
  </TitlesOfParts>
  <Company>Acadia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Christopher Georgiadis</cp:lastModifiedBy>
  <cp:revision>1173</cp:revision>
  <dcterms:created xsi:type="dcterms:W3CDTF">2013-06-11T18:53:52Z</dcterms:created>
  <dcterms:modified xsi:type="dcterms:W3CDTF">2019-09-30T16:37:47Z</dcterms:modified>
</cp:coreProperties>
</file>