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5"/>
    <p:sldMasterId id="2147483655" r:id="rId6"/>
  </p:sldMasterIdLst>
  <p:sldIdLst>
    <p:sldId id="258" r:id="rId7"/>
    <p:sldId id="259" r:id="rId8"/>
    <p:sldId id="279" r:id="rId9"/>
    <p:sldId id="260" r:id="rId10"/>
    <p:sldId id="261" r:id="rId11"/>
    <p:sldId id="262" r:id="rId12"/>
    <p:sldId id="263" r:id="rId13"/>
    <p:sldId id="268" r:id="rId14"/>
    <p:sldId id="269" r:id="rId15"/>
    <p:sldId id="283" r:id="rId16"/>
    <p:sldId id="276" r:id="rId17"/>
    <p:sldId id="271" r:id="rId18"/>
    <p:sldId id="272" r:id="rId19"/>
    <p:sldId id="277" r:id="rId20"/>
    <p:sldId id="278" r:id="rId21"/>
    <p:sldId id="274" r:id="rId22"/>
    <p:sldId id="281" r:id="rId23"/>
    <p:sldId id="273" r:id="rId24"/>
    <p:sldId id="282" r:id="rId25"/>
    <p:sldId id="275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737" autoAdjust="0"/>
  </p:normalViewPr>
  <p:slideViewPr>
    <p:cSldViewPr snapToGrid="0" snapToObjects="1">
      <p:cViewPr varScale="1">
        <p:scale>
          <a:sx n="84" d="100"/>
          <a:sy n="84" d="100"/>
        </p:scale>
        <p:origin x="144" y="48"/>
      </p:cViewPr>
      <p:guideLst>
        <p:guide orient="horz" pos="2156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341901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Wiley_Logo_0112_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47" y="763960"/>
            <a:ext cx="4550712" cy="95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5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3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7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9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85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2291608" y="1334471"/>
            <a:ext cx="6380853" cy="45184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Lucida Grande"/>
              <a:buChar char="—"/>
              <a:defRPr sz="2800">
                <a:latin typeface="Arial"/>
                <a:cs typeface="Arial"/>
              </a:defRPr>
            </a:lvl1pPr>
            <a:lvl2pPr marL="742950" indent="-285750">
              <a:buFont typeface="Lucida Grande"/>
              <a:buChar char="—"/>
              <a:defRPr sz="2400">
                <a:latin typeface="Arial"/>
                <a:cs typeface="Arial"/>
              </a:defRPr>
            </a:lvl2pPr>
            <a:lvl3pPr marL="1143000" indent="-228600">
              <a:buFont typeface="Lucida Grande"/>
              <a:buChar char="—"/>
              <a:defRPr sz="2000">
                <a:latin typeface="Arial"/>
                <a:cs typeface="Arial"/>
              </a:defRPr>
            </a:lvl3pPr>
            <a:lvl4pPr marL="1600200" indent="-228600">
              <a:buFont typeface="Lucida Grande"/>
              <a:buChar char="—"/>
              <a:defRPr sz="1800">
                <a:latin typeface="Arial"/>
                <a:cs typeface="Arial"/>
              </a:defRPr>
            </a:lvl4pPr>
            <a:lvl5pPr marL="2057400" indent="-228600">
              <a:buFont typeface="Lucida Grande"/>
              <a:buChar char="—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 descr="Wile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59" y="6438700"/>
            <a:ext cx="1143000" cy="2410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91608" y="274638"/>
            <a:ext cx="6380853" cy="1007752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 flipH="1">
            <a:off x="0" y="6248400"/>
            <a:ext cx="9144000" cy="0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608" y="274638"/>
            <a:ext cx="6395192" cy="1143000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1607" y="1600200"/>
            <a:ext cx="3083899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Lucida Grande"/>
              <a:buChar char="—"/>
              <a:defRPr sz="2400" b="0" i="0">
                <a:latin typeface="Arial"/>
                <a:cs typeface="Arial"/>
              </a:defRPr>
            </a:lvl1pPr>
            <a:lvl2pPr marL="742950" indent="-285750">
              <a:buFont typeface="Lucida Grande"/>
              <a:buChar char="—"/>
              <a:defRPr sz="2000" b="0" i="0">
                <a:latin typeface="Arial"/>
                <a:cs typeface="Arial"/>
              </a:defRPr>
            </a:lvl2pPr>
            <a:lvl3pPr marL="1143000" indent="-228600">
              <a:buFont typeface="Lucida Grande"/>
              <a:buChar char="—"/>
              <a:defRPr sz="1800" b="0" i="0">
                <a:latin typeface="Arial"/>
                <a:cs typeface="Arial"/>
              </a:defRPr>
            </a:lvl3pPr>
            <a:lvl4pPr marL="1600200" indent="-228600">
              <a:buFont typeface="Lucida Grande"/>
              <a:buChar char="—"/>
              <a:defRPr sz="1600" b="0" i="0">
                <a:latin typeface="Arial"/>
                <a:cs typeface="Arial"/>
              </a:defRPr>
            </a:lvl4pPr>
            <a:lvl5pPr marL="2057400" indent="-228600">
              <a:buFont typeface="Lucida Grande"/>
              <a:buChar char="—"/>
              <a:defRPr sz="1600" b="0" i="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2780" y="1600201"/>
            <a:ext cx="3074020" cy="45259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Lucida Grande"/>
              <a:buChar char="—"/>
              <a:defRPr sz="2400">
                <a:latin typeface="Arial"/>
                <a:cs typeface="Arial"/>
              </a:defRPr>
            </a:lvl1pPr>
            <a:lvl2pPr marL="742950" indent="-285750">
              <a:buFont typeface="Lucida Grande"/>
              <a:buChar char="—"/>
              <a:defRPr sz="2000">
                <a:latin typeface="Arial"/>
                <a:cs typeface="Arial"/>
              </a:defRPr>
            </a:lvl2pPr>
            <a:lvl3pPr marL="1143000" indent="-228600">
              <a:buFont typeface="Lucida Grande"/>
              <a:buChar char="—"/>
              <a:defRPr sz="1800">
                <a:latin typeface="Arial"/>
                <a:cs typeface="Arial"/>
              </a:defRPr>
            </a:lvl3pPr>
            <a:lvl4pPr marL="1600200" indent="-228600">
              <a:buFont typeface="Lucida Grande"/>
              <a:buChar char="—"/>
              <a:defRPr sz="1600">
                <a:latin typeface="Arial"/>
                <a:cs typeface="Arial"/>
              </a:defRPr>
            </a:lvl4pPr>
            <a:lvl5pPr marL="2057400" indent="-228600">
              <a:buFont typeface="Lucida Grande"/>
              <a:buChar char="—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Wile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59" y="6438700"/>
            <a:ext cx="1143000" cy="241060"/>
          </a:xfrm>
          <a:prstGeom prst="rect">
            <a:avLst/>
          </a:prstGeom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 flipH="1">
            <a:off x="0" y="6248400"/>
            <a:ext cx="9144000" cy="0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5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Wile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59" y="6438700"/>
            <a:ext cx="1143000" cy="241060"/>
          </a:xfrm>
          <a:prstGeom prst="rect">
            <a:avLst/>
          </a:prstGeom>
        </p:spPr>
      </p:pic>
      <p:sp>
        <p:nvSpPr>
          <p:cNvPr id="8" name="Line 8"/>
          <p:cNvSpPr>
            <a:spLocks noChangeShapeType="1"/>
          </p:cNvSpPr>
          <p:nvPr userDrawn="1"/>
        </p:nvSpPr>
        <p:spPr bwMode="auto">
          <a:xfrm flipH="1">
            <a:off x="0" y="6248400"/>
            <a:ext cx="9144000" cy="0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Wiley_Logo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59" y="6438700"/>
            <a:ext cx="1143000" cy="241060"/>
          </a:xfrm>
          <a:prstGeom prst="rect">
            <a:avLst/>
          </a:prstGeom>
        </p:spPr>
      </p:pic>
      <p:sp>
        <p:nvSpPr>
          <p:cNvPr id="9" name="Line 8"/>
          <p:cNvSpPr>
            <a:spLocks noChangeShapeType="1"/>
          </p:cNvSpPr>
          <p:nvPr userDrawn="1"/>
        </p:nvSpPr>
        <p:spPr bwMode="auto">
          <a:xfrm flipH="1">
            <a:off x="0" y="6248400"/>
            <a:ext cx="9144000" cy="0"/>
          </a:xfrm>
          <a:prstGeom prst="line">
            <a:avLst/>
          </a:prstGeom>
          <a:noFill/>
          <a:ln w="12700" cap="flat" cmpd="sng" algn="ctr">
            <a:gradFill flip="none" rotWithShape="1">
              <a:gsLst>
                <a:gs pos="0">
                  <a:schemeClr val="tx1">
                    <a:alpha val="20000"/>
                  </a:schemeClr>
                </a:gs>
                <a:gs pos="100000">
                  <a:srgbClr val="FFFFFF">
                    <a:alpha val="0"/>
                  </a:srgb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2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9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31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9/5/2017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Fig_7-1</a:t>
            </a:r>
          </a:p>
        </p:txBody>
      </p:sp>
      <p:pic>
        <p:nvPicPr>
          <p:cNvPr id="4" name="Picture 3" descr="Figur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3664"/>
            <a:ext cx="8686800" cy="30906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5708" y="543642"/>
            <a:ext cx="46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Unlike </a:t>
            </a:r>
            <a:r>
              <a:rPr lang="en-US" dirty="0" err="1" smtClean="0"/>
              <a:t>ArrayLists</a:t>
            </a:r>
            <a:r>
              <a:rPr lang="en-US" dirty="0" smtClean="0"/>
              <a:t>, arrays </a:t>
            </a:r>
            <a:r>
              <a:rPr lang="en-US" u="sng" dirty="0" smtClean="0"/>
              <a:t>can </a:t>
            </a:r>
            <a:r>
              <a:rPr lang="en-US" dirty="0" smtClean="0"/>
              <a:t>hold primitives…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080" y="530670"/>
            <a:ext cx="8425573" cy="1007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u="sng" dirty="0" smtClean="0"/>
              <a:t>changes</a:t>
            </a:r>
            <a:r>
              <a:rPr lang="en-US" dirty="0" smtClean="0"/>
              <a:t> would you need to make to convert the BFF </a:t>
            </a:r>
            <a:r>
              <a:rPr lang="en-US" u="sng" dirty="0" err="1" smtClean="0"/>
              <a:t>arrayList</a:t>
            </a:r>
            <a:r>
              <a:rPr lang="en-US" dirty="0" smtClean="0"/>
              <a:t> into an </a:t>
            </a:r>
            <a:r>
              <a:rPr lang="en-US" u="sng" dirty="0" smtClean="0"/>
              <a:t>array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40080" y="2632919"/>
            <a:ext cx="8288413" cy="4518425"/>
          </a:xfrm>
        </p:spPr>
        <p:txBody>
          <a:bodyPr/>
          <a:lstStyle/>
          <a:p>
            <a:r>
              <a:rPr lang="en-US" b="1" dirty="0" smtClean="0"/>
              <a:t>How does the definition of the array change?</a:t>
            </a:r>
          </a:p>
          <a:p>
            <a:r>
              <a:rPr lang="en-US" b="1" dirty="0" smtClean="0"/>
              <a:t>How do you add to an array? What role does the </a:t>
            </a:r>
            <a:r>
              <a:rPr lang="en-US" b="1" dirty="0" err="1" smtClean="0"/>
              <a:t>currentSize</a:t>
            </a:r>
            <a:r>
              <a:rPr lang="en-US" b="1" dirty="0" smtClean="0"/>
              <a:t> variable play?</a:t>
            </a:r>
          </a:p>
          <a:p>
            <a:r>
              <a:rPr lang="en-US" b="1" dirty="0" smtClean="0"/>
              <a:t>How do you remove from an array?</a:t>
            </a:r>
          </a:p>
          <a:p>
            <a:r>
              <a:rPr lang="en-US" b="1" dirty="0" smtClean="0"/>
              <a:t>How do you change an element of an array?</a:t>
            </a:r>
          </a:p>
          <a:p>
            <a:r>
              <a:rPr lang="en-US" b="1" dirty="0" smtClean="0"/>
              <a:t>How do you display 1 element in an array?</a:t>
            </a:r>
          </a:p>
          <a:p>
            <a:r>
              <a:rPr lang="en-US" b="1" dirty="0" smtClean="0"/>
              <a:t>How do you display the entire array?</a:t>
            </a:r>
          </a:p>
          <a:p>
            <a:r>
              <a:rPr lang="en-US" b="1" dirty="0" smtClean="0"/>
              <a:t>How do you prevent a null pointer error with arrays?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660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1838" y="2556283"/>
            <a:ext cx="2402312" cy="1007752"/>
          </a:xfrm>
        </p:spPr>
        <p:txBody>
          <a:bodyPr/>
          <a:lstStyle/>
          <a:p>
            <a:r>
              <a:rPr lang="en-US" dirty="0" smtClean="0"/>
              <a:t>2-D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Fig_7-13</a:t>
            </a:r>
          </a:p>
        </p:txBody>
      </p:sp>
      <p:pic>
        <p:nvPicPr>
          <p:cNvPr id="4" name="Picture 3" descr="Figure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78280"/>
            <a:ext cx="868680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Fig_7-14</a:t>
            </a:r>
          </a:p>
        </p:txBody>
      </p:sp>
      <p:pic>
        <p:nvPicPr>
          <p:cNvPr id="6" name="Picture 5" descr="Figure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6176"/>
            <a:ext cx="6620256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1983" y="107544"/>
            <a:ext cx="6380853" cy="5543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Declaring 2-D Arrays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762627" y="1162359"/>
            <a:ext cx="8036758" cy="4518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[][] counts = new </a:t>
            </a:r>
            <a:r>
              <a:rPr lang="en-US" sz="2400" dirty="0" err="1" smtClean="0"/>
              <a:t>int</a:t>
            </a:r>
            <a:r>
              <a:rPr lang="en-US" sz="2400" dirty="0" smtClean="0"/>
              <a:t>[</a:t>
            </a:r>
            <a:r>
              <a:rPr lang="en-US" sz="2400" dirty="0" err="1" smtClean="0"/>
              <a:t>rowSize</a:t>
            </a:r>
            <a:r>
              <a:rPr lang="en-US" sz="2400" dirty="0" smtClean="0"/>
              <a:t>][</a:t>
            </a:r>
            <a:r>
              <a:rPr lang="en-US" sz="2400" dirty="0" err="1" smtClean="0"/>
              <a:t>colSize</a:t>
            </a:r>
            <a:r>
              <a:rPr lang="en-US" sz="2400" dirty="0" smtClean="0"/>
              <a:t>];</a:t>
            </a:r>
            <a:br>
              <a:rPr lang="en-US" sz="2400" dirty="0" smtClean="0"/>
            </a:br>
            <a:r>
              <a:rPr lang="en-US" sz="2400" dirty="0" smtClean="0"/>
              <a:t>counts[0][0] = ….;</a:t>
            </a:r>
            <a:br>
              <a:rPr lang="en-US" sz="2400" dirty="0" smtClean="0"/>
            </a:br>
            <a:r>
              <a:rPr lang="en-US" sz="2400" dirty="0" smtClean="0"/>
              <a:t>counts[0][1] = ….;</a:t>
            </a:r>
            <a:br>
              <a:rPr lang="en-US" sz="2400" dirty="0" smtClean="0"/>
            </a:br>
            <a:r>
              <a:rPr lang="en-US" sz="2400" dirty="0" smtClean="0"/>
              <a:t>…. </a:t>
            </a:r>
            <a:r>
              <a:rPr lang="en-US" sz="1600" dirty="0" smtClean="0"/>
              <a:t>(or use a loop, and either read a file, or get user input to populate each element)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400" dirty="0" smtClean="0"/>
              <a:t>OR…</a:t>
            </a:r>
            <a:br>
              <a:rPr lang="en-US" sz="2400" dirty="0" smtClean="0"/>
            </a:br>
            <a:r>
              <a:rPr lang="en-US" sz="2400" dirty="0" err="1" smtClean="0"/>
              <a:t>int</a:t>
            </a:r>
            <a:r>
              <a:rPr lang="en-US" sz="2400" dirty="0" smtClean="0"/>
              <a:t>[][] counts = 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{1, 0 , 0},</a:t>
            </a:r>
            <a:br>
              <a:rPr lang="en-US" sz="2400" dirty="0" smtClean="0"/>
            </a:br>
            <a:r>
              <a:rPr lang="en-US" sz="2400" dirty="0" smtClean="0"/>
              <a:t>   {1, 1, 0},</a:t>
            </a:r>
            <a:br>
              <a:rPr lang="en-US" sz="2400" dirty="0" smtClean="0"/>
            </a:br>
            <a:r>
              <a:rPr lang="en-US" sz="2400" dirty="0" smtClean="0"/>
              <a:t>   ….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08100" y="4174205"/>
            <a:ext cx="2568403" cy="435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4781006" y="3288885"/>
            <a:ext cx="2508068" cy="134112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many {} as there are rows in 2-D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2-D Arrays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252550" y="1334471"/>
            <a:ext cx="8419912" cy="45184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a </a:t>
            </a:r>
            <a:r>
              <a:rPr lang="en-US" u="sng" dirty="0" smtClean="0"/>
              <a:t>Nested For-Loop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rowSize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j = 0; j &lt; </a:t>
            </a:r>
            <a:r>
              <a:rPr lang="en-US" sz="2400" dirty="0" err="1" smtClean="0"/>
              <a:t>colSize</a:t>
            </a:r>
            <a:r>
              <a:rPr lang="en-US" sz="2400" dirty="0" smtClean="0"/>
              <a:t>; </a:t>
            </a:r>
            <a:r>
              <a:rPr lang="en-US" sz="2400" dirty="0" err="1" smtClean="0"/>
              <a:t>j++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{</a:t>
            </a:r>
            <a:br>
              <a:rPr lang="en-US" sz="2400" dirty="0" smtClean="0"/>
            </a:br>
            <a:r>
              <a:rPr lang="en-US" sz="2400" dirty="0" smtClean="0"/>
              <a:t>     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(counts[</a:t>
            </a:r>
            <a:r>
              <a:rPr lang="en-US" sz="2400" dirty="0" err="1" smtClean="0"/>
              <a:t>i</a:t>
            </a:r>
            <a:r>
              <a:rPr lang="en-US" sz="2400" dirty="0" smtClean="0"/>
              <a:t>][j]);  </a:t>
            </a:r>
            <a:r>
              <a:rPr lang="en-US" sz="1200" dirty="0" smtClean="0"/>
              <a:t>//manipulate each element in 2-D array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Fig_7-16</a:t>
            </a:r>
          </a:p>
        </p:txBody>
      </p:sp>
      <p:pic>
        <p:nvPicPr>
          <p:cNvPr id="6" name="Picture 5" descr="Figure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7081"/>
            <a:ext cx="8686800" cy="29687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5389" y="3626346"/>
            <a:ext cx="8793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double [][] b = new double[3][];  </a:t>
            </a:r>
            <a:r>
              <a:rPr lang="en-US" sz="1400" dirty="0" smtClean="0"/>
              <a:t>//leave second array index empty, indicating you will manually set each row.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Then, allocate each row separately:</a:t>
            </a:r>
            <a:br>
              <a:rPr lang="en-US" sz="1400" dirty="0" smtClean="0"/>
            </a:br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I = 0; I &lt; </a:t>
            </a:r>
            <a:r>
              <a:rPr lang="en-US" b="1" dirty="0" err="1" smtClean="0"/>
              <a:t>b.length</a:t>
            </a:r>
            <a:r>
              <a:rPr lang="en-US" b="1" dirty="0" smtClean="0"/>
              <a:t>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  <a:br>
              <a:rPr lang="en-US" b="1" dirty="0" smtClean="0"/>
            </a:b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      b[</a:t>
            </a:r>
            <a:r>
              <a:rPr lang="en-US" b="1" dirty="0" err="1" smtClean="0"/>
              <a:t>i</a:t>
            </a:r>
            <a:r>
              <a:rPr lang="en-US" b="1" dirty="0" smtClean="0"/>
              <a:t>] = new double[</a:t>
            </a:r>
            <a:r>
              <a:rPr lang="en-US" b="1" dirty="0" err="1" smtClean="0"/>
              <a:t>i</a:t>
            </a:r>
            <a:r>
              <a:rPr lang="en-US" b="1" dirty="0" smtClean="0"/>
              <a:t> + 1];</a:t>
            </a:r>
            <a:br>
              <a:rPr lang="en-US" b="1" dirty="0" smtClean="0"/>
            </a:br>
            <a:r>
              <a:rPr lang="en-US" b="1" dirty="0" smtClean="0"/>
              <a:t>}</a:t>
            </a:r>
            <a:br>
              <a:rPr lang="en-US" b="1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9703" y="274638"/>
            <a:ext cx="6380853" cy="1007752"/>
          </a:xfrm>
        </p:spPr>
        <p:txBody>
          <a:bodyPr/>
          <a:lstStyle/>
          <a:p>
            <a:r>
              <a:rPr lang="en-US" u="sng" dirty="0" smtClean="0"/>
              <a:t>Review</a:t>
            </a:r>
            <a:endParaRPr lang="en-US" u="sng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091982" y="1343481"/>
            <a:ext cx="7238286" cy="4518425"/>
          </a:xfrm>
        </p:spPr>
        <p:txBody>
          <a:bodyPr>
            <a:normAutofit/>
          </a:bodyPr>
          <a:lstStyle/>
          <a:p>
            <a:r>
              <a:rPr lang="en-US" dirty="0" smtClean="0"/>
              <a:t>Download the WorldPopulation.zip file, and look at the 2-D array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Explain each of the nested for-loops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Why is there a separate array for the country names?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is the difference between </a:t>
            </a:r>
            <a:r>
              <a:rPr lang="en-US" dirty="0" err="1" smtClean="0"/>
              <a:t>printf</a:t>
            </a:r>
            <a:r>
              <a:rPr lang="en-US" dirty="0" smtClean="0"/>
              <a:t> and print?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0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2846" y="409303"/>
            <a:ext cx="8072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 Class Activity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a 2-D array of 5 rows and 3 columns, and initialize it with </a:t>
            </a:r>
            <a:r>
              <a:rPr lang="en-US" dirty="0" err="1" smtClean="0"/>
              <a:t>int</a:t>
            </a:r>
            <a:r>
              <a:rPr lang="en-US" dirty="0" smtClean="0"/>
              <a:t> values that represent the number of gold, silver, and bronze medals that were won by each country.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a 1-D array of 5 rows, and initialize it with String values that represent the following 5 countries:  Canada, China, Germany, Korea, Japan, Russia, and US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a nested for-loop that will go through each row, and add the medal count in each row.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all the medals are added up, display the country name (using the parallel Country array) and the sum of medals won by that country.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the end of the 2-D array, display the total of all medals won by the 5 countries..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Optional…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982925" y="1477083"/>
            <a:ext cx="6380853" cy="45184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Battleship!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See next couple of slides…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6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Tab_7-1</a:t>
            </a:r>
          </a:p>
        </p:txBody>
      </p:sp>
      <p:pic>
        <p:nvPicPr>
          <p:cNvPr id="6" name="Picture 5" descr="Tabl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89304"/>
            <a:ext cx="8686800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Active Learning Activity – </a:t>
            </a:r>
            <a:r>
              <a:rPr lang="en-US" sz="2400" i="1" dirty="0" smtClean="0"/>
              <a:t>Battleship!</a:t>
            </a:r>
            <a:endParaRPr lang="en-US" sz="2400" i="1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18310" y="1045029"/>
            <a:ext cx="8054152" cy="51990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With your pair programming partner and table team, design a 2-D array of 5 rows and 5 columns.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Divide your table team so that each pair programming team designs (pseudo code) according to the NEW rules of Battleship (see next slide).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  <a:p>
            <a:r>
              <a:rPr lang="en-US" sz="2000" dirty="0" smtClean="0"/>
              <a:t>Create “method stubs” for the missing methods, and test your own method with hardcoded values returned from the method stubs.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As each pair programming team finishes testing their method, add the method to your program, and </a:t>
            </a:r>
            <a:r>
              <a:rPr lang="en-US" sz="2000" smtClean="0"/>
              <a:t>re-test.</a:t>
            </a:r>
            <a:br>
              <a:rPr lang="en-US" sz="2000" smtClean="0"/>
            </a:br>
            <a:endParaRPr lang="en-US" sz="2000" dirty="0" smtClean="0"/>
          </a:p>
          <a:p>
            <a:r>
              <a:rPr lang="en-US" sz="2000" dirty="0" smtClean="0"/>
              <a:t>Don’t forget to validate the user’s input.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Continue this process until entire table has tested entire program. Good luck!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8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Battleship – New Rules…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594360" y="1334471"/>
            <a:ext cx="8284464" cy="49383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Suggested Game:</a:t>
            </a:r>
          </a:p>
          <a:p>
            <a:r>
              <a:rPr lang="en-US" dirty="0"/>
              <a:t>1.)   Create a 5 x 5 board and initialize it to all 0's.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2.)   Then, the computer randomly generates </a:t>
            </a:r>
            <a:r>
              <a:rPr lang="en-US" b="1" dirty="0"/>
              <a:t>8 locations</a:t>
            </a:r>
            <a:r>
              <a:rPr lang="en-US" dirty="0"/>
              <a:t> (row &amp; col) to </a:t>
            </a:r>
            <a:r>
              <a:rPr lang="en-US" dirty="0" smtClean="0"/>
              <a:t>place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b="1" dirty="0"/>
              <a:t>8 battleships</a:t>
            </a:r>
            <a:r>
              <a:rPr lang="en-US" dirty="0"/>
              <a:t> (unknown to player). </a:t>
            </a:r>
            <a:br>
              <a:rPr lang="en-US" dirty="0"/>
            </a:br>
            <a:r>
              <a:rPr lang="en-US" dirty="0"/>
              <a:t>        Hint: random numbers 0 - 4 for rows and columns</a:t>
            </a:r>
            <a:br>
              <a:rPr lang="en-US" dirty="0"/>
            </a:br>
            <a:r>
              <a:rPr lang="en-US" dirty="0"/>
              <a:t>        Designate the battleship location with a 1 on the 5 x 5 board.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3.)   Player gets</a:t>
            </a:r>
            <a:r>
              <a:rPr lang="en-US" b="1" dirty="0"/>
              <a:t> 12 chances</a:t>
            </a:r>
            <a:r>
              <a:rPr lang="en-US" dirty="0"/>
              <a:t> to guess the location of the ships. User will be prompted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/>
              <a:t>enter a row and a column where the battleship may be found.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4.)   Computer tracks the Misses, the Hits, and the Original Board.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5.)   After every player's guess, the computer will validate the </a:t>
            </a:r>
            <a:r>
              <a:rPr lang="en-US" dirty="0" smtClean="0"/>
              <a:t>guess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(valid row and valid column number), and will display the battleship board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	6</a:t>
            </a:r>
            <a:r>
              <a:rPr lang="en-US" dirty="0"/>
              <a:t>.)   Every time the player guesses the location of a battleship correctly,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he/she </a:t>
            </a:r>
            <a:r>
              <a:rPr lang="en-US" dirty="0"/>
              <a:t>gets 1 extra chance to guess (or they don't lose their current chance)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7</a:t>
            </a:r>
            <a:r>
              <a:rPr lang="en-US" dirty="0"/>
              <a:t>.)   After</a:t>
            </a:r>
            <a:r>
              <a:rPr lang="en-US" b="1" dirty="0"/>
              <a:t> 0 chances left</a:t>
            </a:r>
            <a:r>
              <a:rPr lang="en-US" dirty="0"/>
              <a:t>, the game will end, saying how many misses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how </a:t>
            </a:r>
            <a:r>
              <a:rPr lang="en-US" dirty="0"/>
              <a:t>many hits the player got.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	8</a:t>
            </a:r>
            <a:r>
              <a:rPr lang="en-US" dirty="0"/>
              <a:t>.)  If the player gets all the battleships, the message "war is won!" is printed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9</a:t>
            </a:r>
            <a:r>
              <a:rPr lang="en-US" dirty="0"/>
              <a:t>.)  Extra Credit:  Computer asks if the user wants to play again, and if so,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clears </a:t>
            </a:r>
            <a:r>
              <a:rPr lang="en-US" dirty="0"/>
              <a:t>the board, and goes back to step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1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Tab_7-3</a:t>
            </a:r>
            <a:br>
              <a:rPr lang="en-US" sz="1200" dirty="0" smtClean="0">
                <a:latin typeface="Arial" charset="0"/>
                <a:cs typeface="Arial" charset="0"/>
              </a:rPr>
            </a:br>
            <a:endParaRPr lang="en-US" sz="1200" dirty="0" smtClean="0">
              <a:latin typeface="Arial" charset="0"/>
              <a:cs typeface="Arial" charset="0"/>
            </a:endParaRPr>
          </a:p>
        </p:txBody>
      </p:sp>
      <p:pic>
        <p:nvPicPr>
          <p:cNvPr id="6" name="Picture 5" descr="Table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5600"/>
            <a:ext cx="8686800" cy="57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Fig_7-2</a:t>
            </a:r>
          </a:p>
        </p:txBody>
      </p:sp>
      <p:pic>
        <p:nvPicPr>
          <p:cNvPr id="6" name="Picture 5" descr="Figure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686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Fig_7-3</a:t>
            </a:r>
          </a:p>
        </p:txBody>
      </p:sp>
      <p:pic>
        <p:nvPicPr>
          <p:cNvPr id="4" name="Picture 3" descr="Figure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04544"/>
            <a:ext cx="8686800" cy="42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Fig_7-4</a:t>
            </a:r>
          </a:p>
        </p:txBody>
      </p:sp>
      <p:pic>
        <p:nvPicPr>
          <p:cNvPr id="6" name="Picture 5" descr="Figure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70760"/>
            <a:ext cx="8686800" cy="2316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96512" y="583430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Parallel Arrays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Fig_7-5</a:t>
            </a:r>
          </a:p>
        </p:txBody>
      </p:sp>
      <p:pic>
        <p:nvPicPr>
          <p:cNvPr id="4" name="Picture 3" descr="Figure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8048"/>
            <a:ext cx="8686800" cy="3041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17904" y="409694"/>
            <a:ext cx="55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 </a:t>
            </a:r>
            <a:r>
              <a:rPr lang="en-US" dirty="0" err="1" smtClean="0"/>
              <a:t>ArrayLists</a:t>
            </a:r>
            <a:r>
              <a:rPr lang="en-US" dirty="0" smtClean="0"/>
              <a:t>, Arrays can hold references to Objects…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Fig_7-10</a:t>
            </a:r>
          </a:p>
        </p:txBody>
      </p:sp>
      <p:pic>
        <p:nvPicPr>
          <p:cNvPr id="6" name="Picture 5" descr="Figure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229824"/>
            <a:ext cx="4754880" cy="5907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1752" y="1179576"/>
            <a:ext cx="1728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Swapping </a:t>
            </a:r>
            <a:r>
              <a:rPr lang="en-US" dirty="0" smtClean="0"/>
              <a:t>of array elements is needed when sorting an array…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6546384"/>
            <a:ext cx="7772400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200" dirty="0" smtClean="0">
                <a:latin typeface="Arial" charset="0"/>
                <a:cs typeface="Arial" charset="0"/>
              </a:rPr>
              <a:t>Fig_7-11</a:t>
            </a:r>
          </a:p>
        </p:txBody>
      </p:sp>
      <p:pic>
        <p:nvPicPr>
          <p:cNvPr id="4" name="Picture 3" descr="Figure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22960"/>
            <a:ext cx="8686800" cy="49377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8912" y="5900053"/>
            <a:ext cx="863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n-US" dirty="0" smtClean="0"/>
              <a:t> a difference between 2 reference variables pointing to same array, and making a physical copy of the array…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WileyPPT_Template_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bbb1930-f37d-4e25-b7d0-046c17324b23">EJK5UNATJDUA-17-149</_dlc_DocId>
    <_dlc_DocIdUrl xmlns="abbb1930-f37d-4e25-b7d0-046c17324b23">
      <Url>http://portal.wiley.com/about/_layouts/DocIdRedir.aspx?ID=EJK5UNATJDUA-17-149</Url>
      <Description>EJK5UNATJDUA-17-149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037058AABE7A4DB5B8C3CABBA14FEA" ma:contentTypeVersion="3" ma:contentTypeDescription="Create a new document." ma:contentTypeScope="" ma:versionID="d86378fdc0e13de6ec8b8b386b5a6cf9">
  <xsd:schema xmlns:xsd="http://www.w3.org/2001/XMLSchema" xmlns:xs="http://www.w3.org/2001/XMLSchema" xmlns:p="http://schemas.microsoft.com/office/2006/metadata/properties" xmlns:ns2="abbb1930-f37d-4e25-b7d0-046c17324b23" targetNamespace="http://schemas.microsoft.com/office/2006/metadata/properties" ma:root="true" ma:fieldsID="23718c2d08e062d3890e35e33227d93d" ns2:_="">
    <xsd:import namespace="abbb1930-f37d-4e25-b7d0-046c17324b2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b1930-f37d-4e25-b7d0-046c17324b2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C1A7A48-004B-4F5E-85EB-993E1DA711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2FB926-FC52-4559-B1E0-07FB532D18D2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abbb1930-f37d-4e25-b7d0-046c17324b23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466CFF-C291-4776-BAC9-F26B7F64D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bb1930-f37d-4e25-b7d0-046c17324b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BCE5CEB-3C29-48F2-83EC-225AAC0A230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WileyPPT_Template_2012</Template>
  <TotalTime>1105</TotalTime>
  <Words>285</Words>
  <Application>Microsoft Office PowerPoint</Application>
  <PresentationFormat>On-screen Show (4:3)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Lucida Grande</vt:lpstr>
      <vt:lpstr>Tw Cen MT</vt:lpstr>
      <vt:lpstr>Tw Cen MT Condensed</vt:lpstr>
      <vt:lpstr>Wingdings 3</vt:lpstr>
      <vt:lpstr>WileyPPT_Template_2012</vt:lpstr>
      <vt:lpstr>Integral</vt:lpstr>
      <vt:lpstr>Fig_7-1</vt:lpstr>
      <vt:lpstr>Tab_7-1</vt:lpstr>
      <vt:lpstr>Tab_7-3 </vt:lpstr>
      <vt:lpstr>Fig_7-2</vt:lpstr>
      <vt:lpstr>Fig_7-3</vt:lpstr>
      <vt:lpstr>Fig_7-4</vt:lpstr>
      <vt:lpstr>Fig_7-5</vt:lpstr>
      <vt:lpstr>Fig_7-10</vt:lpstr>
      <vt:lpstr>Fig_7-11</vt:lpstr>
      <vt:lpstr>What changes would you need to make to convert the BFF arrayList into an array.</vt:lpstr>
      <vt:lpstr>2-D Arrays</vt:lpstr>
      <vt:lpstr>Fig_7-13</vt:lpstr>
      <vt:lpstr>Fig_7-14</vt:lpstr>
      <vt:lpstr>Declaring 2-D Arrays</vt:lpstr>
      <vt:lpstr>Accessing 2-D Arrays </vt:lpstr>
      <vt:lpstr>Fig_7-16</vt:lpstr>
      <vt:lpstr>Review</vt:lpstr>
      <vt:lpstr>Fig_7-15</vt:lpstr>
      <vt:lpstr>Optional…</vt:lpstr>
      <vt:lpstr>Active Learning Activity – Battleship!</vt:lpstr>
      <vt:lpstr>Battleship – New Rules…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WileyService</dc:creator>
  <cp:lastModifiedBy>Cristy Charters</cp:lastModifiedBy>
  <cp:revision>258</cp:revision>
  <cp:lastPrinted>2012-05-14T19:29:43Z</cp:lastPrinted>
  <dcterms:created xsi:type="dcterms:W3CDTF">2012-06-18T17:19:20Z</dcterms:created>
  <dcterms:modified xsi:type="dcterms:W3CDTF">2017-09-05T05:56:22Z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0x010100AD037058AABE7A4DB5B8C3CABBA14FEA</vt:lpwstr>
  </property>
  <property fmtid="{D5CDD505-2E9C-101B-9397-08002B2CF9AE}" pid="3" name="_dlc_DocIdItemGuid">
    <vt:lpwstr>06f721d5-838b-408e-9fda-689c448bd8c7</vt:lpwstr>
  </property>
</Properties>
</file>