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</p:sldMasterIdLst>
  <p:sldIdLst>
    <p:sldId id="342" r:id="rId2"/>
    <p:sldId id="328" r:id="rId3"/>
    <p:sldId id="343" r:id="rId4"/>
    <p:sldId id="345" r:id="rId5"/>
    <p:sldId id="346" r:id="rId6"/>
    <p:sldId id="329" r:id="rId7"/>
    <p:sldId id="350" r:id="rId8"/>
    <p:sldId id="352" r:id="rId9"/>
    <p:sldId id="331" r:id="rId10"/>
    <p:sldId id="357" r:id="rId11"/>
    <p:sldId id="358" r:id="rId12"/>
    <p:sldId id="373" r:id="rId13"/>
  </p:sldIdLst>
  <p:sldSz cx="9144000" cy="6858000" type="screen4x3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lvl1pPr marL="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typeface="Times New Roman" charset="0"/>
        <a:ea typeface="Arial" charset="0"/>
      </a:defRPr>
    </a:lvl1pPr>
    <a:lvl2pPr marL="4572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typeface="Times New Roman" charset="0"/>
        <a:ea typeface="Arial" charset="0"/>
      </a:defRPr>
    </a:lvl2pPr>
    <a:lvl3pPr marL="9144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typeface="Times New Roman" charset="0"/>
        <a:ea typeface="Arial" charset="0"/>
      </a:defRPr>
    </a:lvl3pPr>
    <a:lvl4pPr marL="13716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typeface="Times New Roman" charset="0"/>
        <a:ea typeface="Arial" charset="0"/>
      </a:defRPr>
    </a:lvl4pPr>
    <a:lvl5pPr marL="18288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typeface="Times New Roman" charset="0"/>
        <a:ea typeface="Arial" charset="0"/>
      </a:defRPr>
    </a:lvl5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528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025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algn="r"/>
            <a:r>
              <a:rPr lang="en-US" altLang="en-US" sz="1200" dirty="0">
                <a:latin typeface="Arial" charset="0"/>
              </a:rPr>
              <a:t>1-</a:t>
            </a:r>
            <a:fld id="{12FF1C42-D199-2026-1015-587298610EC3}" type="slidenum">
              <a:rPr lang="en-US" altLang="en-US" sz="1200" dirty="0">
                <a:latin typeface="Arial" charset="0"/>
              </a:rPr>
              <a:t>‹#›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Arial" charset="0"/>
              </a:rPr>
              <a:t>© 2012 Pearson Education, Inc. All rights reserved.</a:t>
            </a:r>
          </a:p>
        </p:txBody>
      </p:sp>
      <p:sp>
        <p:nvSpPr>
          <p:cNvPr id="1028" name="Title 1027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028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0" y="2349500"/>
            <a:ext cx="9144000" cy="33552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025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algn="r"/>
            <a:r>
              <a:rPr lang="en-US" altLang="en-US" sz="1200" dirty="0">
                <a:latin typeface="Arial" charset="0"/>
              </a:rPr>
              <a:t>1-</a:t>
            </a:r>
            <a:fld id="{12FF1C42-D199-2026-1015-587298610EC3}" type="slidenum">
              <a:rPr lang="en-US" altLang="en-US" sz="1200" dirty="0">
                <a:latin typeface="Arial" charset="0"/>
              </a:rPr>
              <a:t>‹#›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Arial" charset="0"/>
              </a:rPr>
              <a:t>© 2012 Pearson Education, Inc. All rights reserved.</a:t>
            </a:r>
          </a:p>
        </p:txBody>
      </p:sp>
      <p:sp>
        <p:nvSpPr>
          <p:cNvPr id="1028" name="Title Placeholder 1027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028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0" y="2349500"/>
            <a:ext cx="9144000" cy="33552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1"/>
    <p:sldLayoutId id="2147489113" r:id="rId2"/>
    <p:sldLayoutId id="2147489114" r:id="rId3"/>
    <p:sldLayoutId id="2147489115" r:id="rId4"/>
    <p:sldLayoutId id="2147489116" r:id="rId5"/>
    <p:sldLayoutId id="2147489117" r:id="rId6"/>
    <p:sldLayoutId id="2147489118" r:id="rId7"/>
    <p:sldLayoutId id="2147489119" r:id="rId8"/>
    <p:sldLayoutId id="2147489120" r:id="rId9"/>
    <p:sldLayoutId id="2147489121" r:id="rId10"/>
    <p:sldLayoutId id="2147489122" r:id="rId11"/>
    <p:sldLayoutId id="2147489123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000000"/>
          </a:solidFill>
          <a:latin typeface="Arial" charset="0"/>
          <a:ea typeface="Arial" charset="0"/>
        </a:defRPr>
      </a:lvl1pPr>
    </p:titleStyle>
    <p:bodyStyle>
      <a:lvl1pPr marL="342900" indent="-3429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rgbClr val="000000"/>
          </a:solidFill>
          <a:latin typeface="Times New Roman" charset="0"/>
          <a:ea typeface="Arial" charset="0"/>
        </a:defRPr>
      </a:lvl1pPr>
      <a:lvl2pPr marL="742950" indent="-28575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99"/>
        </a:buClr>
        <a:buChar char="–"/>
        <a:defRPr sz="2800">
          <a:solidFill>
            <a:srgbClr val="000000"/>
          </a:solidFill>
          <a:latin typeface="Times New Roman" charset="0"/>
          <a:ea typeface="Arial" charset="0"/>
        </a:defRPr>
      </a:lvl2pPr>
      <a:lvl3pPr marL="11430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2400">
          <a:solidFill>
            <a:srgbClr val="000000"/>
          </a:solidFill>
          <a:latin typeface="Times New Roman" charset="0"/>
          <a:ea typeface="Arial" charset="0"/>
        </a:defRPr>
      </a:lvl3pPr>
      <a:lvl4pPr marL="16002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99"/>
        </a:buClr>
        <a:buChar char="–"/>
        <a:defRPr sz="2000">
          <a:solidFill>
            <a:srgbClr val="000000"/>
          </a:solidFill>
          <a:latin typeface="Times New Roman" charset="0"/>
          <a:ea typeface="Arial" charset="0"/>
        </a:defRPr>
      </a:lvl4pPr>
      <a:lvl5pPr marL="20574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99"/>
        </a:buClr>
        <a:buChar char="»"/>
        <a:defRPr sz="2000">
          <a:solidFill>
            <a:srgbClr val="000000"/>
          </a:solidFill>
          <a:latin typeface="Times New Roman" charset="0"/>
          <a:ea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typeface="Times New Roman" charset="0"/>
          <a:ea typeface="Arial" charset="0"/>
        </a:defRPr>
      </a:lvl1pPr>
      <a:lvl2pPr marL="45720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typeface="Times New Roman" charset="0"/>
          <a:ea typeface="Arial" charset="0"/>
        </a:defRPr>
      </a:lvl2pPr>
      <a:lvl3pPr marL="91440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typeface="Times New Roman" charset="0"/>
          <a:ea typeface="Arial" charset="0"/>
        </a:defRPr>
      </a:lvl3pPr>
      <a:lvl4pPr marL="137160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typeface="Times New Roman" charset="0"/>
          <a:ea typeface="Arial" charset="0"/>
        </a:defRPr>
      </a:lvl4pPr>
      <a:lvl5pPr marL="182880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typeface="Times New Roman" charset="0"/>
          <a:ea typeface="Arial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145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42-587298610EC3}" type="slidenum">
              <a:rPr lang="en-US" altLang="en-US" sz="1200" dirty="0">
                <a:latin typeface="Arial" charset="0"/>
              </a:rPr>
              <a:t>1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6147" name="Title 6146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Inheritance</a:t>
            </a:r>
          </a:p>
        </p:txBody>
      </p:sp>
      <p:sp>
        <p:nvSpPr>
          <p:cNvPr id="6148" name="Rectangle 6147"/>
          <p:cNvSpPr>
            <a:spLocks/>
          </p:cNvSpPr>
          <p:nvPr/>
        </p:nvSpPr>
        <p:spPr>
          <a:xfrm>
            <a:off x="3581400" y="1447800"/>
            <a:ext cx="2057400" cy="11430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Insect</a:t>
            </a:r>
          </a:p>
        </p:txBody>
      </p:sp>
      <p:sp>
        <p:nvSpPr>
          <p:cNvPr id="6149" name="Rectangle 6148"/>
          <p:cNvSpPr>
            <a:spLocks/>
          </p:cNvSpPr>
          <p:nvPr/>
        </p:nvSpPr>
        <p:spPr>
          <a:xfrm>
            <a:off x="4724400" y="3429000"/>
            <a:ext cx="1981200" cy="11430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 smtClean="0"/>
              <a:t>Non-Winged</a:t>
            </a:r>
            <a:endParaRPr lang="en-US" altLang="en-US" sz="2400" dirty="0"/>
          </a:p>
        </p:txBody>
      </p:sp>
      <p:sp>
        <p:nvSpPr>
          <p:cNvPr id="6150" name="Rectangle 6149"/>
          <p:cNvSpPr>
            <a:spLocks/>
          </p:cNvSpPr>
          <p:nvPr/>
        </p:nvSpPr>
        <p:spPr>
          <a:xfrm>
            <a:off x="2514600" y="3429000"/>
            <a:ext cx="1981200" cy="11430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 smtClean="0"/>
              <a:t>Winged</a:t>
            </a:r>
            <a:endParaRPr lang="en-US" altLang="en-US" sz="2400" dirty="0"/>
          </a:p>
        </p:txBody>
      </p:sp>
      <p:cxnSp>
        <p:nvCxnSpPr>
          <p:cNvPr id="6151" name="Elbow Connector 6150"/>
          <p:cNvCxnSpPr/>
          <p:nvPr/>
        </p:nvCxnSpPr>
        <p:spPr>
          <a:xfrm rot="-5400000">
            <a:off x="3638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tailEnd type="triangle" w="med" len="med"/>
          </a:ln>
        </p:spPr>
      </p:cxnSp>
      <p:cxnSp>
        <p:nvCxnSpPr>
          <p:cNvPr id="6152" name="Elbow Connector 6151"/>
          <p:cNvCxnSpPr/>
          <p:nvPr/>
        </p:nvCxnSpPr>
        <p:spPr>
          <a:xfrm rot="5400000" flipH="1">
            <a:off x="4743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tailEnd type="triangle" w="med" len="med"/>
          </a:ln>
        </p:spPr>
      </p:cxnSp>
      <p:grpSp>
        <p:nvGrpSpPr>
          <p:cNvPr id="6153" name="Group 6152"/>
          <p:cNvGrpSpPr>
            <a:grpSpLocks/>
          </p:cNvGrpSpPr>
          <p:nvPr/>
        </p:nvGrpSpPr>
        <p:grpSpPr>
          <a:xfrm>
            <a:off x="228600" y="2019300"/>
            <a:ext cx="3352800" cy="1100138"/>
            <a:chOff x="144" y="1272"/>
            <a:chExt cx="2112" cy="693"/>
          </a:xfrm>
        </p:grpSpPr>
        <p:sp>
          <p:nvSpPr>
            <p:cNvPr id="6159" name="TextBox 6158"/>
            <p:cNvSpPr txBox="1">
              <a:spLocks/>
            </p:cNvSpPr>
            <p:nvPr/>
          </p:nvSpPr>
          <p:spPr>
            <a:xfrm>
              <a:off x="144" y="1382"/>
              <a:ext cx="1776" cy="5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anchor="ctr" anchorCtr="1">
              <a:spAutoFit/>
            </a:bodyPr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800" b="1" dirty="0"/>
                <a:t>Contains those attributes and methods that are shared by all insects.</a:t>
              </a:r>
            </a:p>
          </p:txBody>
        </p:sp>
        <p:cxnSp>
          <p:nvCxnSpPr>
            <p:cNvPr id="6160" name="Elbow Connector 6159"/>
            <p:cNvCxnSpPr/>
            <p:nvPr/>
          </p:nvCxnSpPr>
          <p:spPr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333399"/>
              </a:solidFill>
              <a:tailEnd type="triangle" w="med" len="med"/>
            </a:ln>
          </p:spPr>
        </p:cxnSp>
      </p:grpSp>
      <p:grpSp>
        <p:nvGrpSpPr>
          <p:cNvPr id="6154" name="Group 6153"/>
          <p:cNvGrpSpPr>
            <a:grpSpLocks/>
          </p:cNvGrpSpPr>
          <p:nvPr/>
        </p:nvGrpSpPr>
        <p:grpSpPr>
          <a:xfrm>
            <a:off x="381000" y="4000500"/>
            <a:ext cx="8305800" cy="1954213"/>
            <a:chOff x="240" y="2520"/>
            <a:chExt cx="5232" cy="1231"/>
          </a:xfrm>
        </p:grpSpPr>
        <p:sp>
          <p:nvSpPr>
            <p:cNvPr id="6155" name="TextBox 6154"/>
            <p:cNvSpPr txBox="1">
              <a:spLocks/>
            </p:cNvSpPr>
            <p:nvPr/>
          </p:nvSpPr>
          <p:spPr>
            <a:xfrm>
              <a:off x="240" y="3168"/>
              <a:ext cx="2160" cy="5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anchor="ctr" anchorCtr="1">
              <a:spAutoFit/>
            </a:bodyPr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800" b="1" dirty="0"/>
                <a:t>Contains those attributes and methods that specific to a Bumble Bee.</a:t>
              </a:r>
            </a:p>
          </p:txBody>
        </p:sp>
        <p:cxnSp>
          <p:nvCxnSpPr>
            <p:cNvPr id="6156" name="Elbow Connector 6155"/>
            <p:cNvCxnSpPr/>
            <p:nvPr/>
          </p:nvCxnSpPr>
          <p:spPr>
            <a:xfrm rot="-5400000">
              <a:off x="1128" y="2712"/>
              <a:ext cx="648" cy="264"/>
            </a:xfrm>
            <a:prstGeom prst="bentConnector2">
              <a:avLst/>
            </a:prstGeom>
            <a:noFill/>
            <a:ln w="12700">
              <a:solidFill>
                <a:srgbClr val="333399"/>
              </a:solidFill>
              <a:tailEnd type="triangle" w="med" len="med"/>
            </a:ln>
          </p:spPr>
        </p:cxnSp>
        <p:sp>
          <p:nvSpPr>
            <p:cNvPr id="6157" name="TextBox 6156"/>
            <p:cNvSpPr txBox="1">
              <a:spLocks/>
            </p:cNvSpPr>
            <p:nvPr/>
          </p:nvSpPr>
          <p:spPr>
            <a:xfrm>
              <a:off x="3456" y="3168"/>
              <a:ext cx="2016" cy="5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anchor="ctr" anchorCtr="1">
              <a:spAutoFit/>
            </a:bodyPr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800" b="1" dirty="0"/>
                <a:t>Contains those attributes and methods that are specific to a Grasshopper.</a:t>
              </a:r>
            </a:p>
          </p:txBody>
        </p:sp>
        <p:cxnSp>
          <p:nvCxnSpPr>
            <p:cNvPr id="6158" name="Elbow Connector 6157"/>
            <p:cNvCxnSpPr/>
            <p:nvPr/>
          </p:nvCxnSpPr>
          <p:spPr>
            <a:xfrm rot="5400000" flipH="1">
              <a:off x="4020" y="2724"/>
              <a:ext cx="648" cy="240"/>
            </a:xfrm>
            <a:prstGeom prst="bentConnector2">
              <a:avLst/>
            </a:prstGeom>
            <a:noFill/>
            <a:ln w="12700">
              <a:solidFill>
                <a:srgbClr val="333399"/>
              </a:solidFill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1505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2026-1357-587298610EC3}" type="slidenum">
              <a:rPr lang="en-US" altLang="en-US" sz="1200" dirty="0">
                <a:latin typeface="Arial" charset="0"/>
              </a:rPr>
              <a:t>10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1507" name="Title 21506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7772400" cy="685800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Access Specifiers</a:t>
            </a:r>
          </a:p>
        </p:txBody>
      </p:sp>
      <p:graphicFrame>
        <p:nvGraphicFramePr>
          <p:cNvPr id="21508" name="Table 21507"/>
          <p:cNvGraphicFramePr>
            <a:graphicFrameLocks/>
          </p:cNvGraphicFramePr>
          <p:nvPr/>
        </p:nvGraphicFramePr>
        <p:xfrm>
          <a:off x="685800" y="863600"/>
          <a:ext cx="8001000" cy="2498726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60413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 Modifier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Accessible to a subclass inside the same package?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Accessible to all other classes inside the same package?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default</a:t>
                      </a:r>
                      <a:r>
                        <a:t/>
                      </a:r>
                      <a:br/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(no modifier)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Public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Protected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Private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534" name="Table 21533"/>
          <p:cNvGraphicFramePr>
            <a:graphicFrameLocks/>
          </p:cNvGraphicFramePr>
          <p:nvPr/>
        </p:nvGraphicFramePr>
        <p:xfrm>
          <a:off x="685800" y="3660775"/>
          <a:ext cx="8001000" cy="2520951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82638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 Modifier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Accessible to a subclass outside the package?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b="1" dirty="0">
                          <a:solidFill>
                            <a:srgbClr val="000000"/>
                          </a:solidFill>
                        </a:rPr>
                        <a:t>Accessible to all other classes outside the package?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default</a:t>
                      </a:r>
                      <a:r>
                        <a:t/>
                      </a:r>
                      <a:br/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(no modifier)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Public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Protected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Private</a:t>
                      </a:r>
                    </a:p>
                  </a:txBody>
                  <a:tcPr anchor="ctr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333399"/>
                        </a:buClr>
                        <a:buNone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3553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4074-1358-587298610EC3}" type="slidenum">
              <a:rPr lang="en-US" altLang="en-US" sz="1200" dirty="0">
                <a:latin typeface="Arial" charset="0"/>
              </a:rPr>
              <a:t>11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3555" name="Title 23554"/>
          <p:cNvSpPr>
            <a:spLocks noGrp="1"/>
          </p:cNvSpPr>
          <p:nvPr>
            <p:ph type="title" idx="4294967295"/>
          </p:nvPr>
        </p:nvSpPr>
        <p:spPr>
          <a:xfrm>
            <a:off x="2895600" y="101600"/>
            <a:ext cx="4038600" cy="762000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sz="3200" dirty="0"/>
              <a:t>Chains of Inheritance</a:t>
            </a:r>
          </a:p>
        </p:txBody>
      </p:sp>
      <p:sp>
        <p:nvSpPr>
          <p:cNvPr id="23556" name="Text Placeholder 23555"/>
          <p:cNvSpPr>
            <a:spLocks noGrp="1"/>
          </p:cNvSpPr>
          <p:nvPr>
            <p:ph type="body" idx="4294967295"/>
          </p:nvPr>
        </p:nvSpPr>
        <p:spPr>
          <a:xfrm>
            <a:off x="381000" y="1295400"/>
            <a:ext cx="7772400" cy="1828800"/>
          </a:xfrm>
          <a:ln/>
        </p:spPr>
        <p:txBody>
          <a:bodyPr wrap="square" lIns="91440" tIns="45720" rIns="0" bIns="45720" anchor="t" anchorCtr="0"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Classes often are depicted graphically in a </a:t>
            </a:r>
            <a:r>
              <a:rPr lang="en-US" altLang="en-US" sz="2400" i="1" dirty="0"/>
              <a:t>class hierarchy</a:t>
            </a:r>
            <a:r>
              <a:rPr lang="en-US" altLang="en-US" sz="2400" dirty="0"/>
              <a:t>.</a:t>
            </a:r>
            <a:r>
              <a:t/>
            </a:r>
            <a:br/>
            <a:endParaRPr/>
          </a:p>
          <a:p>
            <a:pPr>
              <a:lnSpc>
                <a:spcPct val="90000"/>
              </a:lnSpc>
            </a:pPr>
            <a:r>
              <a:rPr lang="en-US" altLang="en-US" sz="2400" dirty="0"/>
              <a:t>A class hierarchy shows the inheritance relationships between classes.</a:t>
            </a:r>
          </a:p>
        </p:txBody>
      </p:sp>
      <p:grpSp>
        <p:nvGrpSpPr>
          <p:cNvPr id="23557" name="Group 23556"/>
          <p:cNvGrpSpPr>
            <a:grpSpLocks/>
          </p:cNvGrpSpPr>
          <p:nvPr/>
        </p:nvGrpSpPr>
        <p:grpSpPr>
          <a:xfrm>
            <a:off x="3275856" y="3886200"/>
            <a:ext cx="4648944" cy="2362200"/>
            <a:chOff x="2016" y="2016"/>
            <a:chExt cx="3168" cy="1488"/>
          </a:xfrm>
        </p:grpSpPr>
        <p:sp>
          <p:nvSpPr>
            <p:cNvPr id="23560" name="Rectangle 23559"/>
            <p:cNvSpPr>
              <a:spLocks/>
            </p:cNvSpPr>
            <p:nvPr/>
          </p:nvSpPr>
          <p:spPr>
            <a:xfrm>
              <a:off x="369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400" dirty="0"/>
                <a:t>PassFailActivity</a:t>
              </a:r>
            </a:p>
          </p:txBody>
        </p:sp>
        <p:sp>
          <p:nvSpPr>
            <p:cNvPr id="23561" name="Rectangle 23560"/>
            <p:cNvSpPr>
              <a:spLocks/>
            </p:cNvSpPr>
            <p:nvPr/>
          </p:nvSpPr>
          <p:spPr>
            <a:xfrm>
              <a:off x="3696" y="3216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400" dirty="0"/>
                <a:t>PassFailExam</a:t>
              </a:r>
            </a:p>
          </p:txBody>
        </p:sp>
        <p:sp>
          <p:nvSpPr>
            <p:cNvPr id="23562" name="Rectangle 23561"/>
            <p:cNvSpPr>
              <a:spLocks/>
            </p:cNvSpPr>
            <p:nvPr/>
          </p:nvSpPr>
          <p:spPr>
            <a:xfrm>
              <a:off x="2880" y="2016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400" dirty="0"/>
                <a:t>GradedActivity</a:t>
              </a:r>
            </a:p>
          </p:txBody>
        </p:sp>
        <p:cxnSp>
          <p:nvCxnSpPr>
            <p:cNvPr id="23563" name="Straight Arrow Connector 23562"/>
            <p:cNvCxnSpPr/>
            <p:nvPr/>
          </p:nvCxnSpPr>
          <p:spPr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3564" name="Elbow Connector 23563"/>
            <p:cNvCxnSpPr/>
            <p:nvPr/>
          </p:nvCxnSpPr>
          <p:spPr>
            <a:xfrm rot="16200000" flipV="1">
              <a:off x="3864" y="2064"/>
              <a:ext cx="336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23565" name="Rectangle 23564"/>
            <p:cNvSpPr>
              <a:spLocks/>
            </p:cNvSpPr>
            <p:nvPr/>
          </p:nvSpPr>
          <p:spPr>
            <a:xfrm>
              <a:off x="201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400" dirty="0"/>
                <a:t>FinalExam</a:t>
              </a:r>
            </a:p>
          </p:txBody>
        </p:sp>
      </p:grpSp>
      <p:sp>
        <p:nvSpPr>
          <p:cNvPr id="23558" name="Rectangle 23557"/>
          <p:cNvSpPr>
            <a:spLocks/>
          </p:cNvSpPr>
          <p:nvPr/>
        </p:nvSpPr>
        <p:spPr>
          <a:xfrm>
            <a:off x="4381500" y="3117850"/>
            <a:ext cx="2362200" cy="4572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Object</a:t>
            </a:r>
          </a:p>
        </p:txBody>
      </p:sp>
      <p:cxnSp>
        <p:nvCxnSpPr>
          <p:cNvPr id="23559" name="Straight Arrow Connector 23558"/>
          <p:cNvCxnSpPr/>
          <p:nvPr/>
        </p:nvCxnSpPr>
        <p:spPr>
          <a:xfrm flipV="1">
            <a:off x="5448300" y="3552825"/>
            <a:ext cx="0" cy="333375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sp>
        <p:nvSpPr>
          <p:cNvPr id="15" name="Rectangle 14"/>
          <p:cNvSpPr>
            <a:spLocks/>
          </p:cNvSpPr>
          <p:nvPr/>
        </p:nvSpPr>
        <p:spPr>
          <a:xfrm>
            <a:off x="899592" y="4876800"/>
            <a:ext cx="2183595" cy="4572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 smtClean="0"/>
              <a:t>Curved Activity</a:t>
            </a:r>
            <a:endParaRPr lang="en-US" alt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20072" y="4343400"/>
            <a:ext cx="0" cy="495299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cxnSp>
        <p:nvCxnSpPr>
          <p:cNvPr id="25" name="Elbow Connector 24"/>
          <p:cNvCxnSpPr/>
          <p:nvPr/>
        </p:nvCxnSpPr>
        <p:spPr>
          <a:xfrm flipV="1">
            <a:off x="2048558" y="4300852"/>
            <a:ext cx="2796635" cy="496230"/>
          </a:xfrm>
          <a:prstGeom prst="bentConnector3">
            <a:avLst>
              <a:gd name="adj1" fmla="val 101294"/>
            </a:avLst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cxnSp>
        <p:nvCxnSpPr>
          <p:cNvPr id="32" name="Straight Arrow Connector 31"/>
          <p:cNvCxnSpPr/>
          <p:nvPr/>
        </p:nvCxnSpPr>
        <p:spPr>
          <a:xfrm flipV="1">
            <a:off x="2048558" y="4698902"/>
            <a:ext cx="0" cy="177899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u="sng" dirty="0" smtClean="0"/>
              <a:t>In Class Activity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With your group, look at the </a:t>
            </a:r>
            <a:r>
              <a:rPr lang="en-US" sz="2800" dirty="0" err="1" smtClean="0"/>
              <a:t>InheritanceLesson</a:t>
            </a:r>
            <a:r>
              <a:rPr lang="en-US" sz="2800" dirty="0"/>
              <a:t> </a:t>
            </a:r>
            <a:r>
              <a:rPr lang="en-US" sz="2800" dirty="0" smtClean="0"/>
              <a:t>Project, and analyze: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what attributes could be defined at the </a:t>
            </a:r>
            <a:r>
              <a:rPr lang="en-US" sz="2000" dirty="0" err="1" smtClean="0"/>
              <a:t>GradedActivity</a:t>
            </a:r>
            <a:r>
              <a:rPr lang="en-US" sz="2000" dirty="0" smtClean="0"/>
              <a:t> superclass level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dirty="0" smtClean="0"/>
              <a:t>What method could be defined at the</a:t>
            </a:r>
          </a:p>
          <a:p>
            <a:pPr lvl="2"/>
            <a:r>
              <a:rPr lang="en-US" sz="2000" dirty="0" err="1" smtClean="0"/>
              <a:t>GradedActivity</a:t>
            </a:r>
            <a:r>
              <a:rPr lang="en-US" sz="2000" dirty="0" smtClean="0"/>
              <a:t> superclass level</a:t>
            </a:r>
          </a:p>
          <a:p>
            <a:pPr lvl="2"/>
            <a:r>
              <a:rPr lang="en-US" sz="2000" dirty="0" err="1" smtClean="0"/>
              <a:t>PassFail</a:t>
            </a:r>
            <a:r>
              <a:rPr lang="en-US" sz="2000" dirty="0" smtClean="0"/>
              <a:t> Activity subclass level</a:t>
            </a:r>
          </a:p>
          <a:p>
            <a:pPr lvl="2"/>
            <a:r>
              <a:rPr lang="en-US" sz="2000" dirty="0" err="1" smtClean="0"/>
              <a:t>PassFailExam</a:t>
            </a:r>
            <a:r>
              <a:rPr lang="en-US" sz="2000" dirty="0" smtClean="0"/>
              <a:t> subclass level</a:t>
            </a:r>
          </a:p>
          <a:p>
            <a:pPr lvl="2"/>
            <a:r>
              <a:rPr lang="en-US" sz="2000" dirty="0" err="1" smtClean="0"/>
              <a:t>CurvedActivity</a:t>
            </a:r>
            <a:r>
              <a:rPr lang="en-US" sz="2000" dirty="0" smtClean="0"/>
              <a:t> subclass level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4074-1328-587298610EC3}" type="slidenum">
              <a:rPr lang="en-US" altLang="en-US" sz="1200" dirty="0">
                <a:latin typeface="Arial" charset="0"/>
              </a:rPr>
              <a:t>2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7171" name="Title 7170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610600" cy="458788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The “is a” Relationship</a:t>
            </a:r>
          </a:p>
        </p:txBody>
      </p:sp>
      <p:sp>
        <p:nvSpPr>
          <p:cNvPr id="7172" name="Text Placeholder 7171"/>
          <p:cNvSpPr>
            <a:spLocks noGrp="1"/>
          </p:cNvSpPr>
          <p:nvPr>
            <p:ph type="body" idx="4294967295"/>
          </p:nvPr>
        </p:nvSpPr>
        <p:spPr>
          <a:xfrm>
            <a:off x="354013" y="990600"/>
            <a:ext cx="8294687" cy="5257800"/>
          </a:xfrm>
          <a:ln/>
        </p:spPr>
        <p:txBody>
          <a:bodyPr wrap="square" lIns="91440" tIns="45720" rIns="0" bIns="45720" anchor="t" anchorCtr="0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relationship between a superclass and an inherited class is called an </a:t>
            </a:r>
            <a:r>
              <a:rPr lang="en-US" altLang="en-US" sz="2800" dirty="0">
                <a:solidFill>
                  <a:srgbClr val="FF0000"/>
                </a:solidFill>
              </a:rPr>
              <a:t>“is a”</a:t>
            </a:r>
            <a:r>
              <a:rPr lang="en-US" altLang="en-US" sz="2800" dirty="0"/>
              <a:t> relationship.</a:t>
            </a:r>
            <a:r>
              <a:t/>
            </a:r>
            <a:br/>
            <a:endParaRPr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grasshopper “is a” insect.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poodle “is a” dog.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car “is a” vehicle.</a:t>
            </a:r>
            <a:r>
              <a:t/>
            </a:r>
            <a:br/>
            <a:endParaRPr/>
          </a:p>
          <a:p>
            <a:pPr>
              <a:lnSpc>
                <a:spcPct val="90000"/>
              </a:lnSpc>
            </a:pPr>
            <a:r>
              <a:rPr lang="en-US" altLang="en-US" sz="2800" dirty="0"/>
              <a:t>A specialized object has: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 of the characteristics of the general object, plus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additional characteristics that make it special.</a:t>
            </a:r>
            <a:r>
              <a:t/>
            </a:r>
            <a:br/>
            <a:endParaRPr/>
          </a:p>
          <a:p>
            <a:pPr>
              <a:lnSpc>
                <a:spcPct val="90000"/>
              </a:lnSpc>
            </a:pPr>
            <a:r>
              <a:rPr lang="en-US" altLang="en-US" sz="2800" dirty="0"/>
              <a:t>In object-oriented programming, </a:t>
            </a:r>
            <a:r>
              <a:rPr lang="en-US" altLang="en-US" sz="2800" i="1" dirty="0">
                <a:solidFill>
                  <a:srgbClr val="FF0000"/>
                </a:solidFill>
              </a:rPr>
              <a:t>inheritance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used to create an </a:t>
            </a:r>
            <a:r>
              <a:rPr lang="en-US" altLang="en-US" sz="2800" dirty="0">
                <a:solidFill>
                  <a:srgbClr val="FF0000"/>
                </a:solidFill>
              </a:rPr>
              <a:t>“is a” </a:t>
            </a:r>
            <a:r>
              <a:rPr lang="en-US" altLang="en-US" sz="2800" dirty="0"/>
              <a:t>relationship among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2026-1343-587298610EC3}" type="slidenum">
              <a:rPr lang="en-US" altLang="en-US" sz="1200" dirty="0">
                <a:latin typeface="Arial" charset="0"/>
              </a:rPr>
              <a:t>3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9219" name="Title 9218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534987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The “is a” Relationship</a:t>
            </a:r>
          </a:p>
        </p:txBody>
      </p:sp>
      <p:sp>
        <p:nvSpPr>
          <p:cNvPr id="9220" name="Text Placeholder 9219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153400" cy="4724400"/>
          </a:xfrm>
          <a:ln/>
        </p:spPr>
        <p:txBody>
          <a:bodyPr wrap="square" lIns="91440" tIns="45720" rIns="0" bIns="45720" anchor="t" anchorCtr="0"/>
          <a:lstStyle/>
          <a:p>
            <a:pPr lvl="1">
              <a:buFont typeface="Arial" charset="0"/>
              <a:buChar char="•"/>
            </a:pPr>
            <a:r>
              <a:rPr lang="en-US" altLang="en-US" sz="2400" dirty="0"/>
              <a:t>We can </a:t>
            </a:r>
            <a:r>
              <a:rPr lang="en-US" altLang="en-US" sz="2400" i="1" dirty="0"/>
              <a:t>extend</a:t>
            </a:r>
            <a:r>
              <a:rPr lang="en-US" altLang="en-US" sz="2400" dirty="0"/>
              <a:t> the capabilities of a class:</a:t>
            </a:r>
            <a:r>
              <a:t/>
            </a:r>
            <a:br/>
            <a:r>
              <a:t/>
            </a:r>
            <a:br/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public class FinalExam 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charset="0"/>
              </a:rPr>
              <a:t>extends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 GradedActivity</a:t>
            </a:r>
          </a:p>
          <a:p>
            <a:endParaRPr lang="en-US" altLang="en-US" sz="2000" b="1" dirty="0">
              <a:solidFill>
                <a:srgbClr val="FF0000"/>
              </a:solidFill>
              <a:latin typeface="Courier New" charset="0"/>
            </a:endParaRPr>
          </a:p>
          <a:p>
            <a:r>
              <a:rPr lang="en-US" altLang="en-US" sz="2400" dirty="0"/>
              <a:t>Inheritance involves a superclass and a subclass.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i="1" dirty="0"/>
              <a:t>superclass </a:t>
            </a:r>
            <a:r>
              <a:rPr lang="en-US" altLang="en-US" sz="2000" dirty="0"/>
              <a:t>is the </a:t>
            </a:r>
            <a:r>
              <a:rPr lang="en-US" altLang="en-US" sz="2000" dirty="0">
                <a:solidFill>
                  <a:srgbClr val="FF0000"/>
                </a:solidFill>
              </a:rPr>
              <a:t>general </a:t>
            </a:r>
            <a:r>
              <a:rPr lang="en-US" altLang="en-US" sz="2000" dirty="0"/>
              <a:t>class (base class) and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i="1" dirty="0"/>
              <a:t>subclass </a:t>
            </a:r>
            <a:r>
              <a:rPr lang="en-US" altLang="en-US" sz="2000" dirty="0"/>
              <a:t>is the </a:t>
            </a:r>
            <a:r>
              <a:rPr lang="en-US" altLang="en-US" sz="2000" dirty="0">
                <a:solidFill>
                  <a:srgbClr val="FF0000"/>
                </a:solidFill>
              </a:rPr>
              <a:t>specialized</a:t>
            </a:r>
            <a:r>
              <a:rPr lang="en-US" altLang="en-US" sz="2000" dirty="0"/>
              <a:t> class (derived class).</a:t>
            </a:r>
            <a:r>
              <a:t/>
            </a:r>
            <a:br/>
            <a:endParaRPr/>
          </a:p>
          <a:p>
            <a:r>
              <a:rPr lang="en-US" altLang="en-US" sz="2400" dirty="0"/>
              <a:t>The relationship of classes can be thought of as  </a:t>
            </a:r>
            <a:r>
              <a:rPr lang="en-US" altLang="en-US" sz="2400" i="1" dirty="0"/>
              <a:t>parent classes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child classes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11265"/>
          <p:cNvSpPr>
            <a:spLocks/>
          </p:cNvSpPr>
          <p:nvPr/>
        </p:nvSpPr>
        <p:spPr bwMode="auto">
          <a:xfrm>
            <a:off x="3505200" y="4476750"/>
            <a:ext cx="5638800" cy="2336800"/>
          </a:xfrm>
          <a:custGeom>
            <a:avLst/>
            <a:gdLst>
              <a:gd name="T0" fmla="*/ 612567 w 43200"/>
              <a:gd name="T1" fmla="*/ 1415982 h 43200"/>
              <a:gd name="T2" fmla="*/ 281940 w 43200"/>
              <a:gd name="T3" fmla="*/ 1372870 h 43200"/>
              <a:gd name="T4" fmla="*/ 904296 w 43200"/>
              <a:gd name="T5" fmla="*/ 1887777 h 43200"/>
              <a:gd name="T6" fmla="*/ 759672 w 43200"/>
              <a:gd name="T7" fmla="*/ 1908387 h 43200"/>
              <a:gd name="T8" fmla="*/ 2150837 w 43200"/>
              <a:gd name="T9" fmla="*/ 2114479 h 43200"/>
              <a:gd name="T10" fmla="*/ 2063644 w 43200"/>
              <a:gd name="T11" fmla="*/ 2020358 h 43200"/>
              <a:gd name="T12" fmla="*/ 3762724 w 43200"/>
              <a:gd name="T13" fmla="*/ 1879772 h 43200"/>
              <a:gd name="T14" fmla="*/ 3727873 w 43200"/>
              <a:gd name="T15" fmla="*/ 1983034 h 43200"/>
              <a:gd name="T16" fmla="*/ 4454783 w 43200"/>
              <a:gd name="T17" fmla="*/ 1241641 h 43200"/>
              <a:gd name="T18" fmla="*/ 4879128 w 43200"/>
              <a:gd name="T19" fmla="*/ 1627646 h 43200"/>
              <a:gd name="T20" fmla="*/ 5455800 w 43200"/>
              <a:gd name="T21" fmla="*/ 830538 h 43200"/>
              <a:gd name="T22" fmla="*/ 5266796 w 43200"/>
              <a:gd name="T23" fmla="*/ 975289 h 43200"/>
              <a:gd name="T24" fmla="*/ 5002347 w 43200"/>
              <a:gd name="T25" fmla="*/ 293506 h 43200"/>
              <a:gd name="T26" fmla="*/ 5012267 w 43200"/>
              <a:gd name="T27" fmla="*/ 361879 h 43200"/>
              <a:gd name="T28" fmla="*/ 3795487 w 43200"/>
              <a:gd name="T29" fmla="*/ 213774 h 43200"/>
              <a:gd name="T30" fmla="*/ 3892338 w 43200"/>
              <a:gd name="T31" fmla="*/ 126577 h 43200"/>
              <a:gd name="T32" fmla="*/ 2890016 w 43200"/>
              <a:gd name="T33" fmla="*/ 255317 h 43200"/>
              <a:gd name="T34" fmla="*/ 2936875 w 43200"/>
              <a:gd name="T35" fmla="*/ 180128 h 43200"/>
              <a:gd name="T36" fmla="*/ 1827389 w 43200"/>
              <a:gd name="T37" fmla="*/ 280849 h 43200"/>
              <a:gd name="T38" fmla="*/ 1997075 w 43200"/>
              <a:gd name="T39" fmla="*/ 353766 h 43200"/>
              <a:gd name="T40" fmla="*/ 538688 w 43200"/>
              <a:gd name="T41" fmla="*/ 854068 h 43200"/>
              <a:gd name="T42" fmla="*/ 509058 w 43200"/>
              <a:gd name="T43" fmla="*/ 777311 h 43200"/>
            </a:gdLst>
            <a:ahLst/>
            <a:cxnLst/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blipFill rotWithShape="1">
            <a:blip r:embed="rId2">
              <a:extLst/>
            </a:blip>
            <a:srcRect/>
            <a:stretch>
              <a:fillRect/>
            </a:stretch>
          </a:blipFill>
          <a:ln w="952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67" name="TextBox 11266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4075-1345-587298610EC3}" type="slidenum">
              <a:rPr lang="en-US" altLang="en-US" sz="1200" dirty="0">
                <a:latin typeface="Arial" charset="0"/>
              </a:rPr>
              <a:t>4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1268" name="Title 11267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sz="3200" dirty="0"/>
              <a:t>The </a:t>
            </a:r>
            <a:r>
              <a:rPr lang="en-US" altLang="en-US" sz="3200" dirty="0">
                <a:latin typeface="Courier New" charset="0"/>
              </a:rPr>
              <a:t>GradedActivity</a:t>
            </a:r>
            <a:r>
              <a:rPr lang="en-US" altLang="en-US" sz="3200" dirty="0"/>
              <a:t> Example</a:t>
            </a:r>
          </a:p>
        </p:txBody>
      </p:sp>
      <p:sp>
        <p:nvSpPr>
          <p:cNvPr id="11269" name="Text Placeholder 11268"/>
          <p:cNvSpPr>
            <a:spLocks noGrp="1"/>
          </p:cNvSpPr>
          <p:nvPr>
            <p:ph type="body" idx="4294967295"/>
          </p:nvPr>
        </p:nvSpPr>
        <p:spPr>
          <a:xfrm>
            <a:off x="3581400" y="4913313"/>
            <a:ext cx="5410200" cy="1371600"/>
          </a:xfrm>
          <a:ln/>
        </p:spPr>
        <p:txBody>
          <a:bodyPr wrap="square" lIns="91440" tIns="45720" rIns="0" bIns="45720" anchor="t" anchorCtr="0"/>
          <a:lstStyle/>
          <a:p>
            <a:pPr lvl="1">
              <a:buNone/>
            </a:pPr>
            <a:r>
              <a:rPr lang="en-US" altLang="en-US" sz="1800" u="sng" dirty="0">
                <a:solidFill>
                  <a:srgbClr val="0070C0"/>
                </a:solidFill>
              </a:rPr>
              <a:t>Ex:</a:t>
            </a:r>
          </a:p>
          <a:p>
            <a:pPr lvl="1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FinalExam exam = new FinalExam();</a:t>
            </a:r>
          </a:p>
          <a:p>
            <a:pPr lvl="1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exam.setScore(85.0);</a:t>
            </a:r>
          </a:p>
          <a:p>
            <a:pPr lvl="1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System.out.println("Score="+ exam.getScore());</a:t>
            </a:r>
          </a:p>
        </p:txBody>
      </p:sp>
      <p:grpSp>
        <p:nvGrpSpPr>
          <p:cNvPr id="11270" name="Group 11269"/>
          <p:cNvGrpSpPr>
            <a:grpSpLocks/>
          </p:cNvGrpSpPr>
          <p:nvPr/>
        </p:nvGrpSpPr>
        <p:grpSpPr>
          <a:xfrm>
            <a:off x="533400" y="1143000"/>
            <a:ext cx="3124200" cy="1981200"/>
            <a:chOff x="384" y="1008"/>
            <a:chExt cx="1968" cy="1248"/>
          </a:xfrm>
        </p:grpSpPr>
        <p:sp>
          <p:nvSpPr>
            <p:cNvPr id="11280" name="Rectangle 11279"/>
            <p:cNvSpPr>
              <a:spLocks/>
            </p:cNvSpPr>
            <p:nvPr/>
          </p:nvSpPr>
          <p:spPr>
            <a:xfrm>
              <a:off x="384" y="1008"/>
              <a:ext cx="196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GradedActivity</a:t>
              </a:r>
            </a:p>
          </p:txBody>
        </p:sp>
        <p:sp>
          <p:nvSpPr>
            <p:cNvPr id="11281" name="Rectangle 11280"/>
            <p:cNvSpPr>
              <a:spLocks/>
            </p:cNvSpPr>
            <p:nvPr/>
          </p:nvSpPr>
          <p:spPr>
            <a:xfrm>
              <a:off x="384" y="1296"/>
              <a:ext cx="1968" cy="336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 - score : double</a:t>
              </a:r>
            </a:p>
          </p:txBody>
        </p:sp>
        <p:sp>
          <p:nvSpPr>
            <p:cNvPr id="11282" name="Rectangle 11281"/>
            <p:cNvSpPr>
              <a:spLocks/>
            </p:cNvSpPr>
            <p:nvPr/>
          </p:nvSpPr>
          <p:spPr>
            <a:xfrm>
              <a:off x="384" y="1632"/>
              <a:ext cx="1968" cy="624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setScore(s : double) : void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getScore()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getGrade() : char</a:t>
              </a:r>
            </a:p>
          </p:txBody>
        </p:sp>
      </p:grpSp>
      <p:grpSp>
        <p:nvGrpSpPr>
          <p:cNvPr id="11271" name="Group 11270"/>
          <p:cNvGrpSpPr>
            <a:grpSpLocks/>
          </p:cNvGrpSpPr>
          <p:nvPr/>
        </p:nvGrpSpPr>
        <p:grpSpPr>
          <a:xfrm>
            <a:off x="685800" y="3733800"/>
            <a:ext cx="2819400" cy="2667000"/>
            <a:chOff x="192" y="1488"/>
            <a:chExt cx="1728" cy="1680"/>
          </a:xfrm>
        </p:grpSpPr>
        <p:sp>
          <p:nvSpPr>
            <p:cNvPr id="11277" name="Rectangle 11276"/>
            <p:cNvSpPr>
              <a:spLocks/>
            </p:cNvSpPr>
            <p:nvPr/>
          </p:nvSpPr>
          <p:spPr>
            <a:xfrm>
              <a:off x="192" y="1488"/>
              <a:ext cx="172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FinalExam</a:t>
              </a:r>
            </a:p>
          </p:txBody>
        </p:sp>
        <p:sp>
          <p:nvSpPr>
            <p:cNvPr id="11278" name="Rectangle 11277"/>
            <p:cNvSpPr>
              <a:spLocks/>
            </p:cNvSpPr>
            <p:nvPr/>
          </p:nvSpPr>
          <p:spPr>
            <a:xfrm>
              <a:off x="192" y="1776"/>
              <a:ext cx="1728" cy="576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- numQuestions : int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- pointsEach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- numMissed : int</a:t>
              </a:r>
            </a:p>
          </p:txBody>
        </p:sp>
        <p:sp>
          <p:nvSpPr>
            <p:cNvPr id="11279" name="Rectangle 11278"/>
            <p:cNvSpPr>
              <a:spLocks/>
            </p:cNvSpPr>
            <p:nvPr/>
          </p:nvSpPr>
          <p:spPr>
            <a:xfrm>
              <a:off x="192" y="2352"/>
              <a:ext cx="1728" cy="816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700" dirty="0">
                  <a:latin typeface="Helvetica" charset="0"/>
                </a:rPr>
                <a:t>+ FinalExam(questions : int,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700" dirty="0">
                  <a:latin typeface="Helvetica" charset="0"/>
                </a:rPr>
                <a:t>                      missed : int)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700" dirty="0">
                  <a:latin typeface="Helvetica" charset="0"/>
                </a:rPr>
                <a:t>+ getPointsEach()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700" dirty="0">
                  <a:latin typeface="Helvetica" charset="0"/>
                </a:rPr>
                <a:t>+ getNumMissed() : int</a:t>
              </a:r>
            </a:p>
          </p:txBody>
        </p:sp>
      </p:grpSp>
      <p:cxnSp>
        <p:nvCxnSpPr>
          <p:cNvPr id="11272" name="Straight Arrow Connector 11271"/>
          <p:cNvCxnSpPr/>
          <p:nvPr/>
        </p:nvCxnSpPr>
        <p:spPr>
          <a:xfrm flipV="1">
            <a:off x="2095500" y="3124200"/>
            <a:ext cx="0" cy="609600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sp>
        <p:nvSpPr>
          <p:cNvPr id="11273" name="TextBox 11272"/>
          <p:cNvSpPr txBox="1">
            <a:spLocks/>
          </p:cNvSpPr>
          <p:nvPr/>
        </p:nvSpPr>
        <p:spPr>
          <a:xfrm>
            <a:off x="4419600" y="1417638"/>
            <a:ext cx="4191000" cy="6508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 anchorCtr="1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/>
              <a:t>Contains those attributes and methods that are shared by all graded activities.</a:t>
            </a:r>
          </a:p>
        </p:txBody>
      </p:sp>
      <p:cxnSp>
        <p:nvCxnSpPr>
          <p:cNvPr id="11274" name="Elbow Connector 11273"/>
          <p:cNvCxnSpPr/>
          <p:nvPr/>
        </p:nvCxnSpPr>
        <p:spPr>
          <a:xfrm rot="10800000" flipV="1">
            <a:off x="3657600" y="1743075"/>
            <a:ext cx="762000" cy="885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333399"/>
            </a:solidFill>
            <a:tailEnd type="triangle" w="med" len="med"/>
          </a:ln>
        </p:spPr>
      </p:cxnSp>
      <p:sp>
        <p:nvSpPr>
          <p:cNvPr id="11275" name="TextBox 11274"/>
          <p:cNvSpPr txBox="1">
            <a:spLocks/>
          </p:cNvSpPr>
          <p:nvPr/>
        </p:nvSpPr>
        <p:spPr>
          <a:xfrm>
            <a:off x="4419600" y="2270125"/>
            <a:ext cx="4191000" cy="17494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 anchorCtr="1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/>
              <a:t>Contains those attributes and methods that are specific to the </a:t>
            </a:r>
            <a:r>
              <a:rPr lang="en-US" altLang="en-US" sz="1800" b="1" dirty="0">
                <a:latin typeface="Courier New" charset="0"/>
              </a:rPr>
              <a:t>FinalExam</a:t>
            </a:r>
            <a:r>
              <a:rPr lang="en-US" altLang="en-US" sz="1800" b="1" dirty="0"/>
              <a:t> class.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1800" b="1" dirty="0"/>
              <a:t>Inherits all non-private attributes and methods from the </a:t>
            </a:r>
            <a:r>
              <a:rPr lang="en-US" altLang="en-US" sz="1800" b="1" dirty="0">
                <a:latin typeface="Courier New" charset="0"/>
              </a:rPr>
              <a:t>GradedActivity</a:t>
            </a:r>
            <a:r>
              <a:rPr lang="en-US" altLang="en-US" sz="1800" b="1" dirty="0"/>
              <a:t> class.</a:t>
            </a:r>
          </a:p>
        </p:txBody>
      </p:sp>
      <p:cxnSp>
        <p:nvCxnSpPr>
          <p:cNvPr id="11276" name="Elbow Connector 11275"/>
          <p:cNvCxnSpPr/>
          <p:nvPr/>
        </p:nvCxnSpPr>
        <p:spPr>
          <a:xfrm rot="10800000" flipV="1">
            <a:off x="3505200" y="3144838"/>
            <a:ext cx="914400" cy="15033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333399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289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46-587298610EC3}" type="slidenum">
              <a:rPr lang="en-US" altLang="en-US" sz="1200" dirty="0">
                <a:latin typeface="Arial" charset="0"/>
              </a:rPr>
              <a:t>5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2291" name="Title 12290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Inheritance, Fields and Methods</a:t>
            </a:r>
          </a:p>
        </p:txBody>
      </p:sp>
      <p:sp>
        <p:nvSpPr>
          <p:cNvPr id="12292" name="Text Placeholder 12291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8294688" cy="4572000"/>
          </a:xfrm>
          <a:ln/>
        </p:spPr>
        <p:txBody>
          <a:bodyPr wrap="square" lIns="91440" tIns="45720" rIns="0" bIns="45720" anchor="t" anchorCtr="0"/>
          <a:lstStyle/>
          <a:p>
            <a:r>
              <a:rPr lang="en-US" altLang="en-US" sz="2800" dirty="0"/>
              <a:t>Members of the superclass that are marked </a:t>
            </a:r>
            <a:r>
              <a:rPr lang="en-US" altLang="en-US" sz="2800" i="1" dirty="0">
                <a:solidFill>
                  <a:srgbClr val="FF0000"/>
                </a:solidFill>
              </a:rPr>
              <a:t>private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en-US" sz="2000" dirty="0"/>
              <a:t>are </a:t>
            </a:r>
            <a:r>
              <a:rPr lang="en-US" altLang="en-US" sz="2000" u="sng" dirty="0"/>
              <a:t>not </a:t>
            </a:r>
            <a:r>
              <a:rPr lang="en-US" altLang="en-US" sz="2000" dirty="0"/>
              <a:t>inherited by the subclass, </a:t>
            </a:r>
          </a:p>
          <a:p>
            <a:pPr lvl="1"/>
            <a:r>
              <a:rPr lang="en-US" altLang="en-US" sz="2000" u="sng" dirty="0"/>
              <a:t>exist</a:t>
            </a:r>
            <a:r>
              <a:rPr lang="en-US" altLang="en-US" sz="2000" dirty="0"/>
              <a:t> in memory when the object of the subclass is created</a:t>
            </a:r>
          </a:p>
          <a:p>
            <a:pPr lvl="1"/>
            <a:r>
              <a:rPr lang="en-US" altLang="en-US" sz="2000" dirty="0"/>
              <a:t>may only be accessed from the subclass by </a:t>
            </a:r>
            <a:r>
              <a:rPr lang="en-US" altLang="en-US" sz="2000" u="sng" dirty="0"/>
              <a:t>public methods </a:t>
            </a:r>
            <a:r>
              <a:rPr lang="en-US" altLang="en-US" sz="2000" dirty="0"/>
              <a:t>of the superclass.</a:t>
            </a:r>
            <a:r>
              <a:t/>
            </a:r>
            <a:br/>
            <a:endParaRPr/>
          </a:p>
          <a:p>
            <a:r>
              <a:rPr lang="en-US" altLang="en-US" sz="2800" dirty="0"/>
              <a:t>Members of the superclass that are marked </a:t>
            </a:r>
            <a:r>
              <a:rPr lang="en-US" altLang="en-US" sz="2800" i="1" dirty="0">
                <a:solidFill>
                  <a:srgbClr val="FF0000"/>
                </a:solidFill>
              </a:rPr>
              <a:t>public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en-US" sz="2000" dirty="0"/>
              <a:t>are inherited by the subclass, and</a:t>
            </a:r>
          </a:p>
          <a:p>
            <a:pPr lvl="1"/>
            <a:r>
              <a:rPr lang="en-US" altLang="en-US" sz="2000" dirty="0"/>
              <a:t>may be </a:t>
            </a:r>
            <a:r>
              <a:rPr lang="en-US" altLang="en-US" sz="2000" u="sng" dirty="0"/>
              <a:t>directly</a:t>
            </a:r>
            <a:r>
              <a:rPr lang="en-US" altLang="en-US" sz="2000" dirty="0"/>
              <a:t> accessed from the subclass.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4337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29-587298610EC3}" type="slidenum">
              <a:rPr lang="en-US" altLang="en-US" sz="1200" dirty="0">
                <a:latin typeface="Arial" charset="0"/>
              </a:rPr>
              <a:t>6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4339" name="Title 14338"/>
          <p:cNvSpPr>
            <a:spLocks noGrp="1"/>
          </p:cNvSpPr>
          <p:nvPr>
            <p:ph type="title" idx="4294967295"/>
          </p:nvPr>
        </p:nvSpPr>
        <p:spPr>
          <a:xfrm>
            <a:off x="537178" y="473105"/>
            <a:ext cx="8610600" cy="458788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Inheritance and Constructors</a:t>
            </a:r>
          </a:p>
        </p:txBody>
      </p:sp>
      <p:sp>
        <p:nvSpPr>
          <p:cNvPr id="14340" name="Text Placeholder 14339"/>
          <p:cNvSpPr>
            <a:spLocks noGrp="1"/>
          </p:cNvSpPr>
          <p:nvPr>
            <p:ph type="body" idx="4294967295"/>
          </p:nvPr>
        </p:nvSpPr>
        <p:spPr>
          <a:xfrm>
            <a:off x="319088" y="1277027"/>
            <a:ext cx="8294688" cy="4281104"/>
          </a:xfrm>
          <a:ln/>
        </p:spPr>
        <p:txBody>
          <a:bodyPr wrap="square" lIns="91440" tIns="45720" rIns="0" bIns="45720" anchor="t" anchorCtr="0"/>
          <a:lstStyle/>
          <a:p>
            <a:r>
              <a:rPr lang="en-US" altLang="en-US" sz="2000" dirty="0" smtClean="0"/>
              <a:t>When </a:t>
            </a:r>
            <a:r>
              <a:rPr lang="en-US" altLang="en-US" sz="2000" dirty="0"/>
              <a:t>a </a:t>
            </a:r>
            <a:r>
              <a:rPr lang="en-US" altLang="en-US" sz="2000" i="1" u="sng" dirty="0"/>
              <a:t>subclass</a:t>
            </a:r>
            <a:r>
              <a:rPr lang="en-US" altLang="en-US" sz="2000" dirty="0"/>
              <a:t> is instantiated, the </a:t>
            </a:r>
            <a:r>
              <a:rPr lang="en-US" altLang="en-US" sz="2000" i="1" u="sng" dirty="0"/>
              <a:t>superclass </a:t>
            </a:r>
            <a:r>
              <a:rPr lang="en-US" altLang="en-US" sz="2000" i="1" u="sng" dirty="0">
                <a:solidFill>
                  <a:srgbClr val="FF0000"/>
                </a:solidFill>
              </a:rPr>
              <a:t>default </a:t>
            </a:r>
            <a:r>
              <a:rPr lang="en-US" altLang="en-US" sz="2000" dirty="0"/>
              <a:t>constructor is executed  </a:t>
            </a:r>
            <a:r>
              <a:rPr lang="en-US" altLang="en-US" sz="2000" u="sng" dirty="0"/>
              <a:t>first</a:t>
            </a:r>
            <a:r>
              <a:rPr lang="en-US" altLang="en-US" sz="2000" dirty="0"/>
              <a:t>.</a:t>
            </a:r>
            <a:r>
              <a:rPr dirty="0"/>
              <a:t/>
            </a:r>
            <a:br>
              <a:rPr dirty="0"/>
            </a:br>
            <a:endParaRPr dirty="0"/>
          </a:p>
          <a:p>
            <a:r>
              <a:rPr lang="en-US" altLang="en-US" sz="2000" dirty="0"/>
              <a:t>The superclass constructor can be explicitly called from the subclass by using the </a:t>
            </a:r>
            <a:r>
              <a:rPr lang="en-US" altLang="en-US" sz="2000" b="1" dirty="0">
                <a:latin typeface="Courier New" charset="0"/>
              </a:rPr>
              <a:t>super</a:t>
            </a:r>
            <a:r>
              <a:rPr lang="en-US" altLang="en-US" sz="2000" dirty="0"/>
              <a:t> keyword</a:t>
            </a:r>
            <a:r>
              <a:rPr lang="en-US" altLang="en-US" sz="2000" dirty="0" smtClean="0"/>
              <a:t>.  Calls to a superclass constructor must be the </a:t>
            </a:r>
            <a:r>
              <a:rPr lang="en-US" altLang="en-US" sz="2000" u="sng" dirty="0" smtClean="0"/>
              <a:t>first</a:t>
            </a:r>
            <a:r>
              <a:rPr lang="en-US" altLang="en-US" sz="2000" dirty="0" smtClean="0"/>
              <a:t> java statement in the subclass constructors.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sz="1800" dirty="0" smtClean="0"/>
              <a:t>A method’s </a:t>
            </a:r>
            <a:r>
              <a:rPr lang="en-US" sz="1800" b="1" dirty="0" smtClean="0"/>
              <a:t>signature</a:t>
            </a:r>
            <a:r>
              <a:rPr lang="en-US" sz="1800" dirty="0" smtClean="0"/>
              <a:t> is the </a:t>
            </a:r>
            <a:r>
              <a:rPr lang="en-US" sz="1800" dirty="0" smtClean="0">
                <a:solidFill>
                  <a:srgbClr val="FF0000"/>
                </a:solidFill>
              </a:rPr>
              <a:t>method name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parameter types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FF0000"/>
                </a:solidFill>
              </a:rPr>
              <a:t>order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sz="1800" dirty="0" smtClean="0"/>
          </a:p>
          <a:p>
            <a:r>
              <a:rPr lang="en-US" altLang="en-US" sz="2000" dirty="0" smtClean="0"/>
              <a:t>A </a:t>
            </a:r>
            <a:r>
              <a:rPr lang="en-US" altLang="en-US" sz="2000" b="1" dirty="0"/>
              <a:t>subclass</a:t>
            </a:r>
            <a:r>
              <a:rPr lang="en-US" altLang="en-US" sz="2000" dirty="0"/>
              <a:t> may have a </a:t>
            </a:r>
            <a:r>
              <a:rPr lang="en-US" altLang="en-US" sz="2000" i="1" dirty="0"/>
              <a:t>method</a:t>
            </a:r>
            <a:r>
              <a:rPr lang="en-US" altLang="en-US" sz="2000" dirty="0"/>
              <a:t> with the </a:t>
            </a:r>
            <a:r>
              <a:rPr lang="en-US" altLang="en-US" sz="2000" i="1" dirty="0"/>
              <a:t>same signature </a:t>
            </a:r>
            <a:r>
              <a:rPr lang="en-US" altLang="en-US" sz="2000" dirty="0" smtClean="0"/>
              <a:t>as </a:t>
            </a:r>
            <a:r>
              <a:rPr lang="en-US" altLang="en-US" sz="2000" dirty="0"/>
              <a:t>a </a:t>
            </a:r>
            <a:r>
              <a:rPr lang="en-US" altLang="en-US" sz="2000" b="1" dirty="0"/>
              <a:t>superclass </a:t>
            </a:r>
            <a:r>
              <a:rPr lang="en-US" altLang="en-US" sz="2000" dirty="0"/>
              <a:t>method.  Thus, the subclass method </a:t>
            </a:r>
            <a:r>
              <a:rPr lang="en-US" altLang="en-US" sz="2000" u="sng" dirty="0">
                <a:solidFill>
                  <a:srgbClr val="0070C0"/>
                </a:solidFill>
              </a:rPr>
              <a:t>overrides</a:t>
            </a:r>
            <a:r>
              <a:rPr lang="en-US" altLang="en-US" sz="2000" u="sng" dirty="0"/>
              <a:t> </a:t>
            </a:r>
            <a:r>
              <a:rPr lang="en-US" altLang="en-US" sz="2000" dirty="0"/>
              <a:t>the superclass method.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385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50-587298610EC3}" type="slidenum">
              <a:rPr lang="en-US" altLang="en-US" sz="1200" dirty="0">
                <a:latin typeface="Arial" charset="0"/>
              </a:rPr>
              <a:t>7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6387" name="Title 16386"/>
          <p:cNvSpPr>
            <a:spLocks noGrp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Overriding Superclass Methods</a:t>
            </a:r>
          </a:p>
        </p:txBody>
      </p:sp>
      <p:grpSp>
        <p:nvGrpSpPr>
          <p:cNvPr id="16388" name="Group 16387"/>
          <p:cNvGrpSpPr>
            <a:grpSpLocks/>
          </p:cNvGrpSpPr>
          <p:nvPr/>
        </p:nvGrpSpPr>
        <p:grpSpPr>
          <a:xfrm>
            <a:off x="838200" y="1524000"/>
            <a:ext cx="3124200" cy="1676400"/>
            <a:chOff x="384" y="1008"/>
            <a:chExt cx="1968" cy="1248"/>
          </a:xfrm>
        </p:grpSpPr>
        <p:sp>
          <p:nvSpPr>
            <p:cNvPr id="16397" name="Rectangle 16396"/>
            <p:cNvSpPr>
              <a:spLocks/>
            </p:cNvSpPr>
            <p:nvPr/>
          </p:nvSpPr>
          <p:spPr>
            <a:xfrm>
              <a:off x="384" y="1008"/>
              <a:ext cx="196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GradedActivity</a:t>
              </a:r>
            </a:p>
          </p:txBody>
        </p:sp>
        <p:sp>
          <p:nvSpPr>
            <p:cNvPr id="16398" name="Rectangle 16397"/>
            <p:cNvSpPr>
              <a:spLocks/>
            </p:cNvSpPr>
            <p:nvPr/>
          </p:nvSpPr>
          <p:spPr>
            <a:xfrm>
              <a:off x="384" y="1296"/>
              <a:ext cx="1968" cy="336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 - score : double</a:t>
              </a:r>
            </a:p>
          </p:txBody>
        </p:sp>
        <p:sp>
          <p:nvSpPr>
            <p:cNvPr id="16399" name="Rectangle 16398"/>
            <p:cNvSpPr>
              <a:spLocks/>
            </p:cNvSpPr>
            <p:nvPr/>
          </p:nvSpPr>
          <p:spPr>
            <a:xfrm>
              <a:off x="384" y="1632"/>
              <a:ext cx="1968" cy="624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setScore(s : double) : void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getScore()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+ getGrade() : char</a:t>
              </a:r>
            </a:p>
          </p:txBody>
        </p:sp>
      </p:grpSp>
      <p:grpSp>
        <p:nvGrpSpPr>
          <p:cNvPr id="16389" name="Group 16388"/>
          <p:cNvGrpSpPr>
            <a:grpSpLocks/>
          </p:cNvGrpSpPr>
          <p:nvPr/>
        </p:nvGrpSpPr>
        <p:grpSpPr>
          <a:xfrm>
            <a:off x="990600" y="3810000"/>
            <a:ext cx="2819400" cy="2514600"/>
            <a:chOff x="624" y="2304"/>
            <a:chExt cx="1776" cy="1680"/>
          </a:xfrm>
        </p:grpSpPr>
        <p:sp>
          <p:nvSpPr>
            <p:cNvPr id="16394" name="Rectangle 16393"/>
            <p:cNvSpPr>
              <a:spLocks/>
            </p:cNvSpPr>
            <p:nvPr/>
          </p:nvSpPr>
          <p:spPr>
            <a:xfrm>
              <a:off x="624" y="2304"/>
              <a:ext cx="1776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000" dirty="0">
                  <a:latin typeface="Helvetica" charset="0"/>
                </a:rPr>
                <a:t>CurvedActivity</a:t>
              </a:r>
            </a:p>
          </p:txBody>
        </p:sp>
        <p:sp>
          <p:nvSpPr>
            <p:cNvPr id="16395" name="Rectangle 16394"/>
            <p:cNvSpPr>
              <a:spLocks/>
            </p:cNvSpPr>
            <p:nvPr/>
          </p:nvSpPr>
          <p:spPr>
            <a:xfrm>
              <a:off x="624" y="2592"/>
              <a:ext cx="1776" cy="384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- rawScore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>
                  <a:latin typeface="Helvetica" charset="0"/>
                </a:rPr>
                <a:t>- percentage : double</a:t>
              </a:r>
            </a:p>
          </p:txBody>
        </p:sp>
        <p:sp>
          <p:nvSpPr>
            <p:cNvPr id="16396" name="Rectangle 16395"/>
            <p:cNvSpPr>
              <a:spLocks/>
            </p:cNvSpPr>
            <p:nvPr/>
          </p:nvSpPr>
          <p:spPr>
            <a:xfrm>
              <a:off x="624" y="2976"/>
              <a:ext cx="1776" cy="100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Helvetica" charset="0"/>
                </a:rPr>
                <a:t>+ CurvedActivity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Helvetica" charset="0"/>
                </a:rPr>
                <a:t>(percent : double)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Helvetica" charset="0"/>
                </a:rPr>
                <a:t>+ </a:t>
              </a:r>
              <a:r>
                <a:rPr lang="en-US" altLang="en-US" sz="1600" dirty="0">
                  <a:solidFill>
                    <a:srgbClr val="0070C0"/>
                  </a:solidFill>
                  <a:latin typeface="Helvetica" charset="0"/>
                </a:rPr>
                <a:t>setScore</a:t>
              </a:r>
              <a:r>
                <a:rPr lang="en-US" altLang="en-US" sz="1600" dirty="0">
                  <a:latin typeface="Helvetica" charset="0"/>
                </a:rPr>
                <a:t>(s : double) : void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Helvetica" charset="0"/>
                </a:rPr>
                <a:t>+ getRawScore() : double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Helvetica" charset="0"/>
                </a:rPr>
                <a:t>+ getPercentage() : double</a:t>
              </a:r>
            </a:p>
          </p:txBody>
        </p:sp>
      </p:grpSp>
      <p:cxnSp>
        <p:nvCxnSpPr>
          <p:cNvPr id="16390" name="Straight Arrow Connector 16389"/>
          <p:cNvCxnSpPr/>
          <p:nvPr/>
        </p:nvCxnSpPr>
        <p:spPr>
          <a:xfrm flipV="1">
            <a:off x="2400300" y="3200400"/>
            <a:ext cx="0" cy="609600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sp>
        <p:nvSpPr>
          <p:cNvPr id="16391" name="TextBox 16390"/>
          <p:cNvSpPr txBox="1">
            <a:spLocks/>
          </p:cNvSpPr>
          <p:nvPr/>
        </p:nvSpPr>
        <p:spPr>
          <a:xfrm>
            <a:off x="4355976" y="3375025"/>
            <a:ext cx="4613400" cy="101917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r>
              <a:rPr lang="en-US" altLang="en-US" sz="2000" b="1" dirty="0"/>
              <a:t>This method is a more </a:t>
            </a:r>
            <a:r>
              <a:rPr lang="en-US" altLang="en-US" sz="2000" b="1" i="1" dirty="0"/>
              <a:t>specialized</a:t>
            </a:r>
            <a:r>
              <a:rPr lang="en-US" altLang="en-US" sz="2000" b="1" dirty="0"/>
              <a:t> version of the </a:t>
            </a:r>
            <a:r>
              <a:rPr lang="en-US" altLang="en-US" sz="2000" b="1" dirty="0">
                <a:latin typeface="Courier New" charset="0"/>
              </a:rPr>
              <a:t>setScore</a:t>
            </a:r>
            <a:r>
              <a:rPr lang="en-US" altLang="en-US" sz="2000" b="1" dirty="0"/>
              <a:t> method in the superclass, </a:t>
            </a:r>
            <a:r>
              <a:rPr lang="en-US" altLang="en-US" sz="2000" b="1" dirty="0">
                <a:latin typeface="Courier New" charset="0"/>
              </a:rPr>
              <a:t>GradedActivity</a:t>
            </a:r>
            <a:r>
              <a:rPr lang="en-US" altLang="en-US" sz="2000" b="1" dirty="0"/>
              <a:t>.</a:t>
            </a:r>
          </a:p>
        </p:txBody>
      </p:sp>
      <p:sp>
        <p:nvSpPr>
          <p:cNvPr id="16392" name="Straight Connector 16391"/>
          <p:cNvSpPr>
            <a:spLocks/>
          </p:cNvSpPr>
          <p:nvPr/>
        </p:nvSpPr>
        <p:spPr>
          <a:xfrm flipH="1">
            <a:off x="3886200" y="5715000"/>
            <a:ext cx="2971800" cy="1588"/>
          </a:xfrm>
          <a:prstGeom prst="line">
            <a:avLst/>
          </a:prstGeom>
          <a:noFill/>
          <a:ln w="25400">
            <a:solidFill>
              <a:srgbClr val="333399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3" name="Straight Connector 16392"/>
          <p:cNvSpPr>
            <a:spLocks/>
          </p:cNvSpPr>
          <p:nvPr/>
        </p:nvSpPr>
        <p:spPr>
          <a:xfrm>
            <a:off x="6858000" y="4419600"/>
            <a:ext cx="1588" cy="1295400"/>
          </a:xfrm>
          <a:prstGeom prst="line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ounded Rectangle 17409"/>
          <p:cNvSpPr>
            <a:spLocks/>
          </p:cNvSpPr>
          <p:nvPr/>
        </p:nvSpPr>
        <p:spPr>
          <a:xfrm>
            <a:off x="265113" y="3657600"/>
            <a:ext cx="8839199" cy="2738438"/>
          </a:xfrm>
          <a:prstGeom prst="roundRect">
            <a:avLst/>
          </a:prstGeom>
          <a:solidFill>
            <a:srgbClr val="BBE0E3"/>
          </a:solidFill>
          <a:ln>
            <a:solidFill>
              <a:srgbClr val="000000"/>
            </a:solidFill>
          </a:ln>
          <a:effectLst/>
        </p:spPr>
        <p:txBody>
          <a:bodyPr wrap="none"/>
          <a:lstStyle/>
          <a:p>
            <a:pPr algn="ctr"/>
            <a:endParaRPr lang="en-US" altLang="en-US" dirty="0"/>
          </a:p>
        </p:txBody>
      </p:sp>
      <p:sp>
        <p:nvSpPr>
          <p:cNvPr id="17411" name="Rounded Rectangle 17410"/>
          <p:cNvSpPr>
            <a:spLocks/>
          </p:cNvSpPr>
          <p:nvPr/>
        </p:nvSpPr>
        <p:spPr>
          <a:xfrm>
            <a:off x="304800" y="22225"/>
            <a:ext cx="8534400" cy="3406775"/>
          </a:xfrm>
          <a:prstGeom prst="roundRect">
            <a:avLst/>
          </a:prstGeom>
          <a:solidFill>
            <a:srgbClr val="BBE0E3"/>
          </a:solidFill>
          <a:ln>
            <a:solidFill>
              <a:srgbClr val="000000"/>
            </a:solidFill>
          </a:ln>
          <a:effectLst/>
        </p:spPr>
        <p:txBody>
          <a:bodyPr wrap="none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17412" name="TextBox 17411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2028-1352-587298610EC3}" type="slidenum">
              <a:rPr lang="en-US" altLang="en-US" sz="1200" dirty="0">
                <a:latin typeface="Arial" charset="0"/>
              </a:rPr>
              <a:t>8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7413" name="Title 17412"/>
          <p:cNvSpPr>
            <a:spLocks noGrp="1"/>
          </p:cNvSpPr>
          <p:nvPr>
            <p:ph type="title" idx="4294967295"/>
          </p:nvPr>
        </p:nvSpPr>
        <p:spPr>
          <a:xfrm>
            <a:off x="2181225" y="-33337"/>
            <a:ext cx="5638800" cy="498475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sz="2400" u="sng" dirty="0"/>
              <a:t>Overriding</a:t>
            </a:r>
            <a:r>
              <a:rPr lang="en-US" altLang="en-US" sz="2400" dirty="0"/>
              <a:t> Superclass Methods</a:t>
            </a:r>
          </a:p>
        </p:txBody>
      </p:sp>
      <p:sp>
        <p:nvSpPr>
          <p:cNvPr id="17414" name="Text Placeholder 17413"/>
          <p:cNvSpPr>
            <a:spLocks noGrp="1"/>
          </p:cNvSpPr>
          <p:nvPr>
            <p:ph type="body" idx="4294967295"/>
          </p:nvPr>
        </p:nvSpPr>
        <p:spPr>
          <a:xfrm>
            <a:off x="544513" y="557213"/>
            <a:ext cx="8294687" cy="3181350"/>
          </a:xfrm>
          <a:ln/>
        </p:spPr>
        <p:txBody>
          <a:bodyPr wrap="square" lIns="91440" tIns="45720" rIns="0" bIns="45720" anchor="t" anchorCtr="0"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An </a:t>
            </a:r>
            <a:r>
              <a:rPr lang="en-US" altLang="en-US" sz="2000" u="sng" dirty="0"/>
              <a:t>subclass</a:t>
            </a:r>
            <a:r>
              <a:rPr lang="en-US" altLang="en-US" sz="2000" dirty="0"/>
              <a:t> method can call the </a:t>
            </a:r>
            <a:r>
              <a:rPr lang="en-US" altLang="en-US" sz="2000" i="1" dirty="0">
                <a:solidFill>
                  <a:srgbClr val="0070C0"/>
                </a:solidFill>
              </a:rPr>
              <a:t>overridden</a:t>
            </a:r>
            <a:r>
              <a:rPr lang="en-US" altLang="en-US" sz="2000" dirty="0"/>
              <a:t> </a:t>
            </a:r>
            <a:r>
              <a:rPr lang="en-US" altLang="en-US" sz="2000" u="sng" dirty="0"/>
              <a:t>superclass</a:t>
            </a:r>
            <a:r>
              <a:rPr lang="en-US" altLang="en-US" sz="2000" dirty="0"/>
              <a:t> method via the super keyword.</a:t>
            </a:r>
            <a:r>
              <a:rPr dirty="0"/>
              <a:t/>
            </a:r>
            <a:br>
              <a:rPr dirty="0"/>
            </a:b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altLang="en-US" sz="2400" b="1" dirty="0" err="1" smtClean="0">
                <a:solidFill>
                  <a:srgbClr val="0070C0"/>
                </a:solidFill>
                <a:latin typeface="Courier New" charset="0"/>
              </a:rPr>
              <a:t>super</a:t>
            </a:r>
            <a:r>
              <a:rPr lang="en-US" altLang="en-US" sz="2400" b="1" dirty="0" err="1" smtClean="0">
                <a:latin typeface="Courier New" charset="0"/>
              </a:rPr>
              <a:t>.setScore</a:t>
            </a:r>
            <a:r>
              <a:rPr lang="en-US" altLang="en-US" sz="2400" b="1" dirty="0" smtClean="0">
                <a:latin typeface="Courier New" charset="0"/>
              </a:rPr>
              <a:t>(</a:t>
            </a:r>
            <a:r>
              <a:rPr lang="en-US" altLang="en-US" sz="2400" b="1" dirty="0" err="1" smtClean="0">
                <a:latin typeface="Courier New" charset="0"/>
              </a:rPr>
              <a:t>rawScore</a:t>
            </a:r>
            <a:r>
              <a:rPr lang="en-US" altLang="en-US" sz="2400" b="1" dirty="0" smtClean="0">
                <a:latin typeface="Courier New" charset="0"/>
              </a:rPr>
              <a:t> </a:t>
            </a:r>
            <a:r>
              <a:rPr lang="en-US" altLang="en-US" sz="2400" b="1" dirty="0">
                <a:latin typeface="Courier New" charset="0"/>
              </a:rPr>
              <a:t>* percentage);</a:t>
            </a:r>
            <a:r>
              <a:rPr dirty="0"/>
              <a:t/>
            </a:r>
            <a:br>
              <a:rPr dirty="0"/>
            </a:br>
            <a:r>
              <a:rPr lang="en-US" altLang="en-US" sz="1800" b="1" u="sng" dirty="0"/>
              <a:t>Note: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Overloading</a:t>
            </a:r>
            <a:r>
              <a:rPr lang="en-US" altLang="en-US" sz="2000" dirty="0"/>
              <a:t> is when a method has the </a:t>
            </a:r>
            <a:r>
              <a:rPr lang="en-US" altLang="en-US" sz="2000" b="1" dirty="0">
                <a:solidFill>
                  <a:srgbClr val="0070C0"/>
                </a:solidFill>
              </a:rPr>
              <a:t>same name </a:t>
            </a:r>
            <a:r>
              <a:rPr lang="en-US" altLang="en-US" sz="2000" dirty="0"/>
              <a:t>as one or more other methods, but with a </a:t>
            </a:r>
            <a:r>
              <a:rPr lang="en-US" altLang="en-US" sz="2000" b="1" u="sng" dirty="0">
                <a:solidFill>
                  <a:srgbClr val="0070C0"/>
                </a:solidFill>
              </a:rPr>
              <a:t>different signature</a:t>
            </a:r>
            <a:r>
              <a:rPr lang="en-US" altLang="en-US" sz="2000" dirty="0"/>
              <a:t>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Overriding</a:t>
            </a:r>
            <a:r>
              <a:rPr lang="en-US" altLang="en-US" sz="2000" dirty="0"/>
              <a:t> is when a method has the </a:t>
            </a:r>
            <a:r>
              <a:rPr lang="en-US" altLang="en-US" sz="2000" b="1" dirty="0">
                <a:solidFill>
                  <a:srgbClr val="0070C0"/>
                </a:solidFill>
              </a:rPr>
              <a:t>same </a:t>
            </a:r>
            <a:r>
              <a:rPr lang="en-US" altLang="en-US" sz="2000" b="1" u="sng" dirty="0">
                <a:solidFill>
                  <a:srgbClr val="0070C0"/>
                </a:solidFill>
              </a:rPr>
              <a:t>name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and the </a:t>
            </a:r>
            <a:r>
              <a:rPr lang="en-US" altLang="en-US" sz="2000" b="1" dirty="0">
                <a:solidFill>
                  <a:srgbClr val="0070C0"/>
                </a:solidFill>
              </a:rPr>
              <a:t>same </a:t>
            </a:r>
            <a:r>
              <a:rPr lang="en-US" altLang="en-US" sz="2000" b="1" u="sng" dirty="0">
                <a:solidFill>
                  <a:srgbClr val="0070C0"/>
                </a:solidFill>
              </a:rPr>
              <a:t>signature</a:t>
            </a:r>
            <a:r>
              <a:rPr lang="en-US" altLang="en-US" sz="2000" dirty="0"/>
              <a:t>, in an inheritance.</a:t>
            </a:r>
          </a:p>
        </p:txBody>
      </p:sp>
      <p:sp>
        <p:nvSpPr>
          <p:cNvPr id="17415" name="TextBox 17414"/>
          <p:cNvSpPr txBox="1">
            <a:spLocks/>
          </p:cNvSpPr>
          <p:nvPr/>
        </p:nvSpPr>
        <p:spPr>
          <a:xfrm>
            <a:off x="1600200" y="3716338"/>
            <a:ext cx="6248400" cy="373062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r>
              <a:rPr lang="en-US" altLang="en-US" sz="2400" u="sng" dirty="0">
                <a:latin typeface="Arial" charset="0"/>
              </a:rPr>
              <a:t>Preventing</a:t>
            </a:r>
            <a:r>
              <a:rPr lang="en-US" altLang="en-US" sz="2400" dirty="0">
                <a:latin typeface="Arial" charset="0"/>
              </a:rPr>
              <a:t> a Method from Being Overridden</a:t>
            </a:r>
          </a:p>
        </p:txBody>
      </p:sp>
      <p:sp>
        <p:nvSpPr>
          <p:cNvPr id="17416" name="Rectangle 17415"/>
          <p:cNvSpPr>
            <a:spLocks/>
          </p:cNvSpPr>
          <p:nvPr/>
        </p:nvSpPr>
        <p:spPr>
          <a:xfrm>
            <a:off x="265113" y="4273550"/>
            <a:ext cx="9147175" cy="1938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70C0"/>
                </a:solidFill>
                <a:latin typeface="Courier New" charset="0"/>
              </a:rPr>
              <a:t>final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modifier will prevent the  overriding of a superclass method in a subclass, ensuring a </a:t>
            </a:r>
            <a:r>
              <a:rPr lang="en-US" altLang="en-US" sz="2000" u="sng" dirty="0"/>
              <a:t>specific </a:t>
            </a:r>
            <a:r>
              <a:rPr lang="en-US" altLang="en-US" sz="2000" dirty="0"/>
              <a:t>superclass method is used by all subclasses.</a:t>
            </a:r>
            <a:r>
              <a:t/>
            </a:r>
            <a:br/>
            <a:endParaRPr/>
          </a:p>
          <a:p>
            <a:pPr lvl="2"/>
            <a:r>
              <a:rPr lang="en-US" altLang="en-US" sz="2000" b="1" dirty="0">
                <a:solidFill>
                  <a:srgbClr val="0070C0"/>
                </a:solidFill>
                <a:latin typeface="Courier New" charset="0"/>
              </a:rPr>
              <a:t>public </a:t>
            </a:r>
            <a:r>
              <a:rPr lang="en-US" altLang="en-US" sz="2000" b="1" u="sng" dirty="0">
                <a:solidFill>
                  <a:srgbClr val="0070C0"/>
                </a:solidFill>
                <a:latin typeface="Courier New" charset="0"/>
              </a:rPr>
              <a:t>final</a:t>
            </a:r>
            <a:r>
              <a:rPr lang="en-US" altLang="en-US" sz="2000" b="1" dirty="0">
                <a:solidFill>
                  <a:srgbClr val="0070C0"/>
                </a:solidFill>
                <a:latin typeface="Courier New" charset="0"/>
              </a:rPr>
              <a:t> void message()</a:t>
            </a:r>
            <a:r>
              <a:t/>
            </a:r>
            <a:br/>
            <a:endParaRPr/>
          </a:p>
          <a:p>
            <a:r>
              <a:rPr lang="en-US" altLang="en-US" sz="2000" dirty="0"/>
              <a:t>If a subclass attempts to override a final method, the </a:t>
            </a:r>
            <a:r>
              <a:rPr lang="en-US" altLang="en-US" sz="2000" b="1" dirty="0">
                <a:solidFill>
                  <a:srgbClr val="0070C0"/>
                </a:solidFill>
              </a:rPr>
              <a:t>compiler generates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9457"/>
          <p:cNvSpPr txBox="1">
            <a:spLocks noGrp="1"/>
          </p:cNvSpPr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4074-1331-587298610EC3}" type="slidenum">
              <a:rPr lang="en-US" altLang="en-US" sz="1200" dirty="0">
                <a:latin typeface="Arial" charset="0"/>
              </a:rPr>
              <a:t>9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9459" name="Title 19458"/>
          <p:cNvSpPr>
            <a:spLocks noGrp="1"/>
          </p:cNvSpPr>
          <p:nvPr>
            <p:ph type="title" idx="4294967295"/>
          </p:nvPr>
        </p:nvSpPr>
        <p:spPr>
          <a:xfrm>
            <a:off x="2590800" y="153988"/>
            <a:ext cx="4648200" cy="534987"/>
          </a:xfrm>
          <a:ln/>
        </p:spPr>
        <p:txBody>
          <a:bodyPr wrap="square" lIns="91440" tIns="45720" rIns="91440" bIns="45720" anchor="b" anchorCtr="0"/>
          <a:lstStyle/>
          <a:p>
            <a:r>
              <a:rPr lang="en-US" altLang="en-US" dirty="0"/>
              <a:t>Protected Members</a:t>
            </a:r>
          </a:p>
        </p:txBody>
      </p:sp>
      <p:sp>
        <p:nvSpPr>
          <p:cNvPr id="19460" name="Text Placeholder 19459"/>
          <p:cNvSpPr>
            <a:spLocks noGrp="1"/>
          </p:cNvSpPr>
          <p:nvPr>
            <p:ph type="body" idx="4294967295"/>
          </p:nvPr>
        </p:nvSpPr>
        <p:spPr>
          <a:xfrm>
            <a:off x="381000" y="858838"/>
            <a:ext cx="8382000" cy="5410200"/>
          </a:xfrm>
          <a:ln/>
        </p:spPr>
        <p:txBody>
          <a:bodyPr wrap="square" lIns="91440" tIns="45720" rIns="0" bIns="45720" anchor="t" anchorCtr="0"/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Protected</a:t>
            </a:r>
            <a:r>
              <a:rPr lang="en-US" altLang="en-US" sz="2000" dirty="0"/>
              <a:t> members of class: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accessed by methods in a </a:t>
            </a:r>
            <a:r>
              <a:rPr lang="en-US" altLang="en-US" sz="2000" b="1" dirty="0"/>
              <a:t>subclass</a:t>
            </a:r>
            <a:r>
              <a:rPr lang="en-US" altLang="en-US" sz="2000" dirty="0"/>
              <a:t>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by methods in the </a:t>
            </a:r>
            <a:r>
              <a:rPr lang="en-US" altLang="en-US" sz="2000" b="1" dirty="0"/>
              <a:t>same package </a:t>
            </a:r>
            <a:r>
              <a:rPr lang="en-US" altLang="en-US" sz="2000" dirty="0"/>
              <a:t>as the class.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/>
              <a:t>protected</a:t>
            </a:r>
            <a:r>
              <a:rPr lang="en-US" altLang="en-US" sz="2000" dirty="0"/>
              <a:t> member’s access is somewhere between </a:t>
            </a:r>
            <a:r>
              <a:rPr lang="en-US" altLang="en-US" sz="2000" i="1" dirty="0"/>
              <a:t>private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public</a:t>
            </a:r>
            <a:r>
              <a:rPr lang="en-US" altLang="en-US" sz="2000" dirty="0"/>
              <a:t>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altLang="en-US" sz="2000" dirty="0"/>
              <a:t>Any class that is derived from the class, or is in the same package, has </a:t>
            </a:r>
            <a:r>
              <a:rPr lang="en-US" altLang="en-US" sz="2000" i="1" dirty="0"/>
              <a:t>unrestricted</a:t>
            </a:r>
            <a:r>
              <a:rPr lang="en-US" altLang="en-US" sz="2000" dirty="0"/>
              <a:t> access to the protected member.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It is always better to make all fields 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private</a:t>
            </a:r>
            <a:r>
              <a:rPr lang="en-US" altLang="en-US" sz="2000" dirty="0">
                <a:solidFill>
                  <a:srgbClr val="FF0000"/>
                </a:solidFill>
              </a:rPr>
              <a:t> and then provide 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public</a:t>
            </a:r>
            <a:r>
              <a:rPr lang="en-US" altLang="en-US" sz="2000" dirty="0">
                <a:solidFill>
                  <a:srgbClr val="FF0000"/>
                </a:solidFill>
              </a:rPr>
              <a:t> methods for accessing those fields.</a:t>
            </a: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If </a:t>
            </a:r>
            <a:r>
              <a:rPr lang="en-US" altLang="en-US" sz="2000" b="1" dirty="0"/>
              <a:t>no access specifier </a:t>
            </a:r>
            <a:r>
              <a:rPr lang="en-US" altLang="en-US" sz="2000" dirty="0"/>
              <a:t>for a class member is provided, the class member is given </a:t>
            </a:r>
            <a:r>
              <a:rPr lang="en-US" altLang="en-US" sz="2000" b="1" i="1" dirty="0">
                <a:solidFill>
                  <a:srgbClr val="0070C0"/>
                </a:solidFill>
              </a:rPr>
              <a:t>package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access,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which means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any </a:t>
            </a:r>
            <a:r>
              <a:rPr lang="en-US" altLang="en-US" sz="2000" i="1" dirty="0">
                <a:solidFill>
                  <a:srgbClr val="0070C0"/>
                </a:solidFill>
              </a:rPr>
              <a:t>method </a:t>
            </a:r>
            <a:r>
              <a:rPr lang="en-US" altLang="en-US" sz="2000" dirty="0"/>
              <a:t>in the same package may access the member.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530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Helvetica</vt:lpstr>
      <vt:lpstr>Calibri</vt:lpstr>
      <vt:lpstr>Courier New</vt:lpstr>
      <vt:lpstr/>
      <vt:lpstr>Inheritance</vt:lpstr>
      <vt:lpstr>The “is a” Relationship</vt:lpstr>
      <vt:lpstr>The “is a” Relationship</vt:lpstr>
      <vt:lpstr>The GradedActivity Example</vt:lpstr>
      <vt:lpstr>Inheritance, Fields and Methods</vt:lpstr>
      <vt:lpstr>Inheritance and Constructors</vt:lpstr>
      <vt:lpstr>Overriding Superclass Methods</vt:lpstr>
      <vt:lpstr>Overriding Superclass Methods</vt:lpstr>
      <vt:lpstr>Protected Members</vt:lpstr>
      <vt:lpstr>Access Specifiers</vt:lpstr>
      <vt:lpstr>Chains of Inheritance</vt:lpstr>
      <vt:lpstr>In Class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Cristy Charter</dc:creator>
  <cp:lastModifiedBy>Administrator</cp:lastModifiedBy>
  <cp:revision>15</cp:revision>
  <dcterms:modified xsi:type="dcterms:W3CDTF">2016-09-15T15:22:50Z</dcterms:modified>
</cp:coreProperties>
</file>