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2" r:id="rId2"/>
    <p:sldMasterId id="2147483666" r:id="rId3"/>
    <p:sldMasterId id="2147483664" r:id="rId4"/>
    <p:sldMasterId id="2147483669" r:id="rId5"/>
  </p:sldMasterIdLst>
  <p:sldIdLst>
    <p:sldId id="276" r:id="rId6"/>
    <p:sldId id="257" r:id="rId7"/>
    <p:sldId id="480" r:id="rId8"/>
    <p:sldId id="846" r:id="rId9"/>
    <p:sldId id="887" r:id="rId10"/>
    <p:sldId id="636" r:id="rId11"/>
    <p:sldId id="847" r:id="rId12"/>
    <p:sldId id="848" r:id="rId13"/>
    <p:sldId id="849" r:id="rId14"/>
    <p:sldId id="850" r:id="rId15"/>
    <p:sldId id="852" r:id="rId16"/>
    <p:sldId id="854" r:id="rId17"/>
    <p:sldId id="889" r:id="rId18"/>
    <p:sldId id="88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B8"/>
    <a:srgbClr val="AFA6C5"/>
    <a:srgbClr val="B4D7D1"/>
    <a:srgbClr val="26ADAE"/>
    <a:srgbClr val="C02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72" autoAdjust="0"/>
  </p:normalViewPr>
  <p:slideViewPr>
    <p:cSldViewPr snapToGrid="0" snapToObjects="1">
      <p:cViewPr varScale="1">
        <p:scale>
          <a:sx n="108" d="100"/>
          <a:sy n="108" d="100"/>
        </p:scale>
        <p:origin x="109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200853" y="4004352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/>
                <a:ea typeface="+mj-ea"/>
                <a:cs typeface="+mj-cs"/>
              </a:rPr>
              <a:t>Chapter 8 – Designing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Implementing a Test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B4D7D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64" y="0"/>
            <a:ext cx="9135036" cy="1133142"/>
          </a:xfrm>
        </p:spPr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Implementing a Test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1133142"/>
            <a:ext cx="9144000" cy="0"/>
          </a:xfrm>
          <a:prstGeom prst="line">
            <a:avLst/>
          </a:prstGeom>
          <a:noFill/>
          <a:ln w="76200">
            <a:solidFill>
              <a:srgbClr val="B4D7D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Graphics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AFA6C5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-1"/>
            <a:ext cx="9135036" cy="131759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8964" y="1103931"/>
            <a:ext cx="9144000" cy="0"/>
          </a:xfrm>
          <a:prstGeom prst="line">
            <a:avLst/>
          </a:prstGeom>
          <a:noFill/>
          <a:ln w="76200">
            <a:solidFill>
              <a:srgbClr val="AFA6C5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 smtClean="0"/>
              <a:t>Syntax 1.1 Java Program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Implementing a Test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B4D7D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 smtClean="0"/>
              <a:t>Syntax 1.1 Java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110393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8964" y="1103931"/>
            <a:ext cx="9144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4722264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87" y="0"/>
            <a:ext cx="3274577" cy="4093221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1220307"/>
            <a:ext cx="8677836" cy="489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1060848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C02254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8" r:id="rId4"/>
    <p:sldLayoutId id="2147483674" r:id="rId5"/>
    <p:sldLayoutId id="2147483675" r:id="rId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Minimizing </a:t>
            </a:r>
            <a:r>
              <a:rPr lang="en-US" dirty="0" smtClean="0">
                <a:solidFill>
                  <a:srgbClr val="FF0000"/>
                </a:solidFill>
              </a:rPr>
              <a:t>Dependencies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>
            <a:normAutofit/>
          </a:bodyPr>
          <a:lstStyle/>
          <a:p>
            <a:r>
              <a:rPr lang="en-US" sz="1600" dirty="0" smtClean="0"/>
              <a:t>Example: </a:t>
            </a:r>
            <a:r>
              <a:rPr lang="en-US" sz="1600" dirty="0" smtClean="0">
                <a:solidFill>
                  <a:srgbClr val="FF0000"/>
                </a:solidFill>
              </a:rPr>
              <a:t>printing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sz="1600" dirty="0" smtClean="0"/>
              <a:t> balance 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Recommended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System.out.println("The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balance is now $" +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momsSavings.getBalance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());</a:t>
            </a:r>
            <a:b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</a:br>
            <a:endParaRPr lang="en-US" sz="16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r>
              <a:rPr lang="en-US" sz="1600" b="1" u="sng" dirty="0" smtClean="0">
                <a:solidFill>
                  <a:srgbClr val="FF0000"/>
                </a:solidFill>
              </a:rPr>
              <a:t>Don't</a:t>
            </a:r>
            <a:r>
              <a:rPr lang="en-US" sz="1600" dirty="0" smtClean="0"/>
              <a:t> add a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printBalance</a:t>
            </a:r>
            <a:r>
              <a:rPr lang="en-US" sz="1600" dirty="0" smtClean="0"/>
              <a:t> method to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endParaRPr lang="en-US" sz="16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void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printBalance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 // Not recommended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System.out.println("The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balance is now $" + balance);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  <a:p>
            <a:pPr lvl="1"/>
            <a:r>
              <a:rPr lang="en-US" sz="1600" dirty="0" smtClean="0"/>
              <a:t>The method </a:t>
            </a:r>
            <a:r>
              <a:rPr lang="en-US" sz="1600" dirty="0" smtClean="0">
                <a:solidFill>
                  <a:srgbClr val="FF0000"/>
                </a:solidFill>
              </a:rPr>
              <a:t>depends</a:t>
            </a:r>
            <a:r>
              <a:rPr lang="en-US" sz="1600" dirty="0" smtClean="0"/>
              <a:t> on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</a:t>
            </a:r>
            <a:endParaRPr lang="en-US" sz="16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/>
            <a:r>
              <a:rPr lang="en-US" sz="1600" dirty="0" smtClean="0"/>
              <a:t>Not every computing environment has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</a:t>
            </a:r>
            <a:endParaRPr lang="en-US" sz="16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/>
            <a:r>
              <a:rPr lang="en-US" sz="1600" dirty="0" smtClean="0"/>
              <a:t>Violates the rule of </a:t>
            </a:r>
            <a:r>
              <a:rPr lang="en-US" sz="1600" dirty="0" smtClean="0">
                <a:solidFill>
                  <a:srgbClr val="FF0000"/>
                </a:solidFill>
              </a:rPr>
              <a:t>minimizing dependencies</a:t>
            </a:r>
            <a:br>
              <a:rPr lang="en-US" sz="1600" dirty="0" smtClean="0">
                <a:solidFill>
                  <a:srgbClr val="FF0000"/>
                </a:solidFill>
              </a:rPr>
            </a:b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Best to </a:t>
            </a:r>
            <a:r>
              <a:rPr lang="en-US" sz="2000" b="1" i="1" u="sng" dirty="0" smtClean="0">
                <a:solidFill>
                  <a:srgbClr val="FF0000"/>
                </a:solidFill>
              </a:rPr>
              <a:t>decouple</a:t>
            </a:r>
            <a:r>
              <a:rPr lang="en-US" sz="2000" u="sng" dirty="0" smtClean="0"/>
              <a:t> </a:t>
            </a:r>
            <a:r>
              <a:rPr lang="en-US" sz="2000" dirty="0" smtClean="0"/>
              <a:t>input/output </a:t>
            </a:r>
            <a:r>
              <a:rPr lang="en-US" sz="2000" dirty="0" smtClean="0">
                <a:solidFill>
                  <a:srgbClr val="006CB8"/>
                </a:solidFill>
              </a:rPr>
              <a:t>from</a:t>
            </a:r>
            <a:r>
              <a:rPr lang="en-US" sz="2000" dirty="0" smtClean="0"/>
              <a:t> the work of your classes </a:t>
            </a:r>
          </a:p>
          <a:p>
            <a:pPr lvl="1"/>
            <a:r>
              <a:rPr lang="en-US" dirty="0" smtClean="0"/>
              <a:t>Place the code for producing output or consuming input in a separate class.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Minimizing Side Effects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u="sng" dirty="0">
                <a:solidFill>
                  <a:srgbClr val="FF0000"/>
                </a:solidFill>
              </a:rPr>
              <a:t>side effect </a:t>
            </a:r>
            <a:r>
              <a:rPr lang="en-US" dirty="0"/>
              <a:t>of a method is any externally observable data modification.</a:t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In general, a method should </a:t>
            </a:r>
            <a:r>
              <a:rPr lang="en-US" b="1" u="sng" dirty="0" smtClean="0"/>
              <a:t>not</a:t>
            </a:r>
            <a:r>
              <a:rPr lang="en-US" dirty="0" smtClean="0"/>
              <a:t> modify its </a:t>
            </a:r>
            <a:r>
              <a:rPr lang="en-US" b="1" dirty="0" smtClean="0"/>
              <a:t>parameter</a:t>
            </a:r>
            <a:r>
              <a:rPr lang="en-US" dirty="0" smtClean="0"/>
              <a:t> variables.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/** Computes the total balance of the given accounts.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@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param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accounts a list of bank accounts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*/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double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getTotalBalance(</a:t>
            </a:r>
            <a:r>
              <a:rPr lang="en-US" sz="1600" dirty="0" err="1" smtClean="0">
                <a:solidFill>
                  <a:srgbClr val="FF0000"/>
                </a:solidFill>
                <a:latin typeface="Lucida Sans Typewriter"/>
                <a:ea typeface="Courier New" charset="0"/>
                <a:cs typeface="Courier New" charset="0"/>
              </a:rPr>
              <a:t>ArrayList</a:t>
            </a:r>
            <a:r>
              <a:rPr lang="en-US" sz="1600" dirty="0" smtClean="0">
                <a:solidFill>
                  <a:srgbClr val="FF0000"/>
                </a:solidFill>
                <a:latin typeface="Lucida Sans Typewriter"/>
                <a:ea typeface="Courier New" charset="0"/>
                <a:cs typeface="Courier New" charset="0"/>
              </a:rPr>
              <a:t>&lt;String&gt; accounts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double sum = 0;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while (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studentNames.size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 &gt; 0)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account = accounts.remove(0); </a:t>
            </a:r>
            <a:r>
              <a:rPr lang="en-US" sz="1600" dirty="0" smtClean="0">
                <a:solidFill>
                  <a:srgbClr val="FF0000"/>
                </a:solidFill>
                <a:latin typeface="Lucida Sans Typewriter"/>
                <a:ea typeface="Courier New" charset="0"/>
                <a:cs typeface="Courier New" charset="0"/>
              </a:rPr>
              <a:t>// Not recommended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sum = sum +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account.getBalance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return sum;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  <a:b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</a:br>
            <a:endParaRPr lang="en-US" sz="16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en-US" dirty="0" smtClean="0"/>
              <a:t>Such a side effect would not be what most programmers expect.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Minimizing Side Effects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 vert="horz">
            <a:normAutofit fontScale="92500" lnSpcReduction="20000"/>
          </a:bodyPr>
          <a:lstStyle/>
          <a:p>
            <a:r>
              <a:rPr lang="en-US" dirty="0" smtClean="0"/>
              <a:t>Keep most of your </a:t>
            </a:r>
            <a:r>
              <a:rPr lang="en-US" dirty="0" smtClean="0">
                <a:solidFill>
                  <a:srgbClr val="006CB8"/>
                </a:solidFill>
              </a:rPr>
              <a:t>domain</a:t>
            </a:r>
            <a:r>
              <a:rPr lang="en-US" dirty="0" smtClean="0"/>
              <a:t> classes </a:t>
            </a:r>
            <a:r>
              <a:rPr lang="en-US" u="sng" dirty="0" smtClean="0"/>
              <a:t>free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rgbClr val="006CB8"/>
                </a:solidFill>
              </a:rPr>
              <a:t>input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6CB8"/>
                </a:solidFill>
              </a:rPr>
              <a:t>output</a:t>
            </a:r>
            <a:r>
              <a:rPr lang="en-US" dirty="0" smtClean="0"/>
              <a:t> operations.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This taxi has an undesirable side effect, spraying bystanders with muddy water.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following method mutates the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</a:t>
            </a:r>
            <a:r>
              <a:rPr lang="en-US" dirty="0"/>
              <a:t> object, which is not a part of the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r>
              <a:rPr lang="en-US" dirty="0"/>
              <a:t> </a:t>
            </a:r>
            <a:r>
              <a:rPr lang="en-US" dirty="0" smtClean="0"/>
              <a:t>object:</a:t>
            </a:r>
            <a:br>
              <a:rPr lang="en-US" dirty="0" smtClean="0"/>
            </a:br>
            <a:endParaRPr lang="en-US" dirty="0"/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void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printBalance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 // </a:t>
            </a:r>
            <a:r>
              <a:rPr lang="en-US" dirty="0">
                <a:solidFill>
                  <a:srgbClr val="FF0000"/>
                </a:solidFill>
                <a:latin typeface="Lucida Sans Typewriter"/>
                <a:ea typeface="Courier New" charset="0"/>
                <a:cs typeface="Courier New" charset="0"/>
              </a:rPr>
              <a:t>Not recommended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("The balance is now $" +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balance);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endParaRPr lang="en-US" dirty="0" smtClean="0"/>
          </a:p>
          <a:p>
            <a:r>
              <a:rPr lang="en-US" dirty="0" smtClean="0"/>
              <a:t>When designing methods, </a:t>
            </a:r>
            <a:r>
              <a:rPr lang="en-US" dirty="0" smtClean="0">
                <a:solidFill>
                  <a:srgbClr val="FF0000"/>
                </a:solidFill>
              </a:rPr>
              <a:t>minimize side effects</a:t>
            </a:r>
            <a:r>
              <a:rPr lang="en-US" dirty="0" smtClean="0"/>
              <a:t>.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4" name="Picture 3" descr="tax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10" y="2139453"/>
            <a:ext cx="1900375" cy="1323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Your Latest Programming Assignment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4181" y="1673525"/>
            <a:ext cx="6478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 the Battleship Program Meet the Following Tests?  Discuss with your Teammates.  </a:t>
            </a:r>
            <a:r>
              <a:rPr lang="en-US" u="sng" dirty="0" smtClean="0"/>
              <a:t>Provide an example of each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0226" y="2873854"/>
            <a:ext cx="728932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Cohesive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Minimize Dependencies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Minimize side effects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Consistency in naming methods and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26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0"/>
            <a:ext cx="6245187" cy="762000"/>
          </a:xfrm>
        </p:spPr>
        <p:txBody>
          <a:bodyPr/>
          <a:lstStyle/>
          <a:p>
            <a:r>
              <a:rPr lang="en-US" dirty="0" smtClean="0"/>
              <a:t>Patterns for Object Data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0935" y="1130060"/>
            <a:ext cx="7970808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FF0000"/>
                </a:solidFill>
              </a:rPr>
              <a:t>Keeping a Total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Define an instance variable that represents the current total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Define a method that increases the total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Define another method that reduces or clears the total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Define a getter method</a:t>
            </a:r>
            <a:br>
              <a:rPr lang="en-US" sz="1600" dirty="0" smtClean="0"/>
            </a:b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FF0000"/>
                </a:solidFill>
              </a:rPr>
              <a:t>Collecting </a:t>
            </a:r>
            <a:r>
              <a:rPr lang="en-US" sz="1600" b="1" u="sng" dirty="0" smtClean="0">
                <a:solidFill>
                  <a:srgbClr val="FF0000"/>
                </a:solidFill>
              </a:rPr>
              <a:t>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Define an array or 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 to collect numbers, strings, or other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Initialize the instance variable to an empty collection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Define a method to add values to the collection</a:t>
            </a:r>
          </a:p>
          <a:p>
            <a:pPr lvl="1"/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 smtClean="0">
                <a:solidFill>
                  <a:srgbClr val="FF0000"/>
                </a:solidFill>
              </a:rPr>
              <a:t>Managing Properties of an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Define setters and getters for all instance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Add error checking to setter methods &amp; reject invalid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Do not allow some properties (</a:t>
            </a:r>
            <a:r>
              <a:rPr lang="en-US" sz="1600" dirty="0" err="1" smtClean="0"/>
              <a:t>e.g</a:t>
            </a:r>
            <a:r>
              <a:rPr lang="en-US" sz="1600" dirty="0" smtClean="0"/>
              <a:t> </a:t>
            </a:r>
            <a:r>
              <a:rPr lang="en-US" sz="1600" dirty="0" err="1" smtClean="0"/>
              <a:t>IDNumber</a:t>
            </a:r>
            <a:r>
              <a:rPr lang="en-US" sz="1600" dirty="0" smtClean="0"/>
              <a:t>) to </a:t>
            </a:r>
            <a:r>
              <a:rPr lang="en-US" sz="1600" dirty="0" smtClean="0"/>
              <a:t>change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u="sng" dirty="0">
                <a:solidFill>
                  <a:srgbClr val="FF0000"/>
                </a:solidFill>
              </a:rPr>
              <a:t>Supply constants for the state values</a:t>
            </a:r>
            <a:r>
              <a:rPr lang="en-US" sz="2200" dirty="0"/>
              <a:t>:</a:t>
            </a:r>
          </a:p>
          <a:p>
            <a:pPr lvl="1">
              <a:spcBef>
                <a:spcPts val="0"/>
              </a:spcBef>
              <a:buNone/>
            </a:pPr>
            <a:r>
              <a:rPr lang="en-US" sz="17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static </a:t>
            </a:r>
            <a:r>
              <a:rPr lang="en-US" sz="1700" dirty="0">
                <a:solidFill>
                  <a:srgbClr val="FF0000"/>
                </a:solidFill>
                <a:latin typeface="Lucida Sans Typewriter"/>
                <a:ea typeface="Courier New" charset="0"/>
                <a:cs typeface="Courier New" charset="0"/>
              </a:rPr>
              <a:t>final</a:t>
            </a:r>
            <a:r>
              <a:rPr lang="en-US" sz="17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7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17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NOT_HUNGRY = 0;</a:t>
            </a:r>
          </a:p>
          <a:p>
            <a:pPr lvl="1">
              <a:spcBef>
                <a:spcPts val="0"/>
              </a:spcBef>
              <a:buNone/>
            </a:pPr>
            <a:r>
              <a:rPr lang="en-US" sz="17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static </a:t>
            </a:r>
            <a:r>
              <a:rPr lang="en-US" sz="1700" dirty="0">
                <a:solidFill>
                  <a:srgbClr val="FF0000"/>
                </a:solidFill>
                <a:latin typeface="Lucida Sans Typewriter"/>
                <a:ea typeface="Courier New" charset="0"/>
                <a:cs typeface="Courier New" charset="0"/>
              </a:rPr>
              <a:t>final</a:t>
            </a:r>
            <a:r>
              <a:rPr lang="en-US" sz="17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7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17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SOMEWHAT_HUNGRY = 1;</a:t>
            </a:r>
          </a:p>
          <a:p>
            <a:pPr lvl="1">
              <a:spcBef>
                <a:spcPts val="0"/>
              </a:spcBef>
              <a:buNone/>
            </a:pPr>
            <a:r>
              <a:rPr lang="en-US" sz="17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static </a:t>
            </a:r>
            <a:r>
              <a:rPr lang="en-US" sz="1700" dirty="0">
                <a:solidFill>
                  <a:srgbClr val="FF0000"/>
                </a:solidFill>
                <a:latin typeface="Lucida Sans Typewriter"/>
                <a:ea typeface="Courier New" charset="0"/>
                <a:cs typeface="Courier New" charset="0"/>
              </a:rPr>
              <a:t>final</a:t>
            </a:r>
            <a:r>
              <a:rPr lang="en-US" sz="17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700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1700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VERY_HUNGRY = 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895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Chapter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82" y="4374351"/>
            <a:ext cx="8229600" cy="1465732"/>
          </a:xfrm>
        </p:spPr>
        <p:txBody>
          <a:bodyPr>
            <a:noAutofit/>
          </a:bodyPr>
          <a:lstStyle/>
          <a:p>
            <a:r>
              <a:rPr lang="en-US" sz="2000" dirty="0" smtClean="0"/>
              <a:t>To understand the concept of </a:t>
            </a:r>
            <a:r>
              <a:rPr lang="en-US" sz="2000" dirty="0" smtClean="0">
                <a:solidFill>
                  <a:srgbClr val="FF0000"/>
                </a:solidFill>
              </a:rPr>
              <a:t>cohesion</a:t>
            </a:r>
          </a:p>
          <a:p>
            <a:r>
              <a:rPr lang="en-US" sz="2000" dirty="0" smtClean="0"/>
              <a:t>To </a:t>
            </a:r>
            <a:r>
              <a:rPr lang="en-US" sz="2000" dirty="0" smtClean="0">
                <a:solidFill>
                  <a:srgbClr val="FF0000"/>
                </a:solidFill>
              </a:rPr>
              <a:t>minimize dependencies and side effects</a:t>
            </a:r>
          </a:p>
          <a:p>
            <a:r>
              <a:rPr lang="en-US" sz="2000" dirty="0" smtClean="0"/>
              <a:t>To understand </a:t>
            </a:r>
            <a:r>
              <a:rPr lang="en-US" sz="2000" dirty="0" smtClean="0">
                <a:solidFill>
                  <a:srgbClr val="FF0000"/>
                </a:solidFill>
              </a:rPr>
              <a:t>static methods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variables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 descr="director_chai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13" y="932154"/>
            <a:ext cx="3087555" cy="3190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Discovering </a:t>
            </a:r>
            <a:r>
              <a:rPr lang="en-US" dirty="0" smtClean="0">
                <a:solidFill>
                  <a:srgbClr val="FF0000"/>
                </a:solidFill>
              </a:rPr>
              <a:t>Domain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457673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class represents a </a:t>
            </a:r>
            <a:r>
              <a:rPr lang="en-US" dirty="0" smtClean="0">
                <a:solidFill>
                  <a:srgbClr val="FF0000"/>
                </a:solidFill>
              </a:rPr>
              <a:t>single concept </a:t>
            </a:r>
            <a:r>
              <a:rPr lang="en-US" dirty="0" smtClean="0"/>
              <a:t>from the </a:t>
            </a:r>
            <a:r>
              <a:rPr lang="en-US" dirty="0" smtClean="0">
                <a:solidFill>
                  <a:srgbClr val="FF0000"/>
                </a:solidFill>
              </a:rPr>
              <a:t>problem domain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Name for a class should be a </a:t>
            </a:r>
            <a:r>
              <a:rPr lang="en-US" u="sng" dirty="0" smtClean="0">
                <a:solidFill>
                  <a:srgbClr val="FF0000"/>
                </a:solidFill>
              </a:rPr>
              <a:t>noun</a:t>
            </a:r>
            <a:r>
              <a:rPr lang="en-US" dirty="0" smtClean="0"/>
              <a:t> that describes the concept.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Concepts from mathematics: 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Point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Rectangle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Ellipse</a:t>
            </a:r>
            <a:b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</a:b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r>
              <a:rPr lang="en-US" dirty="0" smtClean="0"/>
              <a:t>Concepts from real life: 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BankAccount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CashRegister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Discovering </a:t>
            </a:r>
            <a:r>
              <a:rPr lang="en-US" dirty="0" smtClean="0">
                <a:solidFill>
                  <a:srgbClr val="FF0000"/>
                </a:solidFill>
              </a:rPr>
              <a:t>Other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16198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Actors</a:t>
            </a:r>
            <a:r>
              <a:rPr lang="en-US" dirty="0" smtClean="0"/>
              <a:t>— </a:t>
            </a:r>
            <a:r>
              <a:rPr lang="en-US" dirty="0" smtClean="0"/>
              <a:t>objects do some kinds of work for you: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Random // Better name: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RandomNumberGenerator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b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</a:b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Utility </a:t>
            </a:r>
            <a:r>
              <a:rPr lang="en-US" dirty="0" smtClean="0"/>
              <a:t>classes — no objects, only static methods and constants: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Math </a:t>
            </a:r>
            <a:b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</a:b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r>
              <a:rPr lang="en-US" sz="3000" u="sng" dirty="0" smtClean="0">
                <a:solidFill>
                  <a:srgbClr val="FF0000"/>
                </a:solidFill>
              </a:rPr>
              <a:t>Program starters/drivers</a:t>
            </a:r>
            <a:r>
              <a:rPr lang="en-US" dirty="0" smtClean="0"/>
              <a:t>: a class with only a </a:t>
            </a:r>
            <a:r>
              <a:rPr lang="en-US" u="sng" dirty="0" smtClean="0">
                <a:solidFill>
                  <a:srgbClr val="FF0000"/>
                </a:solidFill>
                <a:latin typeface="Lucida Sans Typewriter"/>
                <a:ea typeface="Courier New" charset="0"/>
                <a:cs typeface="Courier New" charset="0"/>
              </a:rPr>
              <a:t>main</a:t>
            </a:r>
            <a:r>
              <a:rPr lang="en-US" dirty="0" smtClean="0"/>
              <a:t> method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class name should indicate what objects of the class will do: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Paycheck</a:t>
            </a:r>
            <a:r>
              <a:rPr lang="en-US" dirty="0" smtClean="0"/>
              <a:t> is a better name than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PaycheckProgram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Don't turn a single operation action into a class: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Paycheck</a:t>
            </a:r>
            <a:r>
              <a:rPr lang="en-US" dirty="0" smtClean="0"/>
              <a:t> is a better name than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ComputePaycheck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Qualities of a Well-Defined Class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456" y="1932317"/>
            <a:ext cx="728932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Cohesive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Minimize Dependencies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Minimize side effects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Consistency in naming methods and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3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Designing Good Methods - </a:t>
            </a:r>
            <a:r>
              <a:rPr lang="en-US" dirty="0" smtClean="0">
                <a:solidFill>
                  <a:srgbClr val="FF0000"/>
                </a:solidFill>
              </a:rPr>
              <a:t>Cohesion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A class should represent a </a:t>
            </a:r>
            <a:r>
              <a:rPr lang="en-US" dirty="0" smtClean="0">
                <a:solidFill>
                  <a:srgbClr val="FF0000"/>
                </a:solidFill>
              </a:rPr>
              <a:t>single concept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public interface of a class is </a:t>
            </a:r>
            <a:r>
              <a:rPr lang="en-US" b="1" i="1" u="sng" dirty="0" smtClean="0"/>
              <a:t>cohesive</a:t>
            </a:r>
            <a:r>
              <a:rPr lang="en-US" dirty="0" smtClean="0"/>
              <a:t> if all of its features are related to the concept that the class represents.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members of a cohesive team have a common goal. </a:t>
            </a:r>
          </a:p>
        </p:txBody>
      </p:sp>
      <p:pic>
        <p:nvPicPr>
          <p:cNvPr id="4" name="Picture 3" descr="rowing_cr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567" y="3971343"/>
            <a:ext cx="1815798" cy="1388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Designing Good Methods - </a:t>
            </a:r>
            <a:r>
              <a:rPr lang="en-US" dirty="0" smtClean="0">
                <a:solidFill>
                  <a:srgbClr val="FF0000"/>
                </a:solidFill>
              </a:rPr>
              <a:t>Cohesion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Does this </a:t>
            </a:r>
            <a:r>
              <a:rPr lang="en-US" dirty="0" smtClean="0"/>
              <a:t>class lacks </a:t>
            </a:r>
            <a:r>
              <a:rPr lang="en-US" dirty="0" smtClean="0"/>
              <a:t>cohesion?</a:t>
            </a:r>
            <a:br>
              <a:rPr lang="en-US" dirty="0" smtClean="0"/>
            </a:br>
            <a:endParaRPr lang="en-US" dirty="0" smtClean="0"/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CashRegister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static final double QUARTER_VALUE = 0.25;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static final double DIME_VALUE = 0.1;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static final double NICKEL_VALUE = 0.05;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void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receivePayment(int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dollars,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quarters,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dimes,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nickels,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pennies)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  <a:p>
            <a:r>
              <a:rPr lang="en-US" dirty="0" smtClean="0"/>
              <a:t>It contains </a:t>
            </a:r>
            <a:r>
              <a:rPr lang="en-US" u="sng" dirty="0" smtClean="0">
                <a:solidFill>
                  <a:srgbClr val="FF0000"/>
                </a:solidFill>
              </a:rPr>
              <a:t>two</a:t>
            </a:r>
            <a:r>
              <a:rPr lang="en-US" dirty="0" smtClean="0"/>
              <a:t> concepts </a:t>
            </a:r>
          </a:p>
          <a:p>
            <a:pPr lvl="1"/>
            <a:r>
              <a:rPr lang="en-US" dirty="0" smtClean="0"/>
              <a:t>A cash register that holds coins and computes their total</a:t>
            </a:r>
          </a:p>
          <a:p>
            <a:pPr lvl="1"/>
            <a:r>
              <a:rPr lang="en-US" dirty="0" smtClean="0"/>
              <a:t>The values of individual coins.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Designing Good Methods - </a:t>
            </a:r>
            <a:r>
              <a:rPr lang="en-US" dirty="0" smtClean="0">
                <a:solidFill>
                  <a:srgbClr val="FF0000"/>
                </a:solidFill>
              </a:rPr>
              <a:t>Cohesion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Solution</a:t>
            </a:r>
            <a:r>
              <a:rPr lang="en-US" dirty="0" smtClean="0"/>
              <a:t>: Make two classes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</a:t>
            </a:r>
            <a:r>
              <a:rPr lang="en-US" sz="1600" b="1" dirty="0" smtClean="0">
                <a:solidFill>
                  <a:srgbClr val="FF0000"/>
                </a:solidFill>
                <a:latin typeface="Lucida Sans Typewriter"/>
                <a:ea typeface="Courier New" charset="0"/>
                <a:cs typeface="Courier New" charset="0"/>
              </a:rPr>
              <a:t>Coin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Coin(double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aValue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, String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aName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 { . . .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double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getValue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 { . . . }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</a:t>
            </a:r>
            <a:r>
              <a:rPr lang="en-US" sz="1600" b="1" dirty="0" err="1" smtClean="0">
                <a:solidFill>
                  <a:srgbClr val="FF0000"/>
                </a:solidFill>
                <a:latin typeface="Lucida Sans Typewriter"/>
                <a:ea typeface="Courier New" charset="0"/>
                <a:cs typeface="Courier New" charset="0"/>
              </a:rPr>
              <a:t>CashRegister</a:t>
            </a:r>
            <a:endParaRPr lang="en-US" sz="1600" b="1" dirty="0" smtClean="0">
              <a:solidFill>
                <a:srgbClr val="FF000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void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receivePayment(int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coinCount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, Coin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coinType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payment = payment +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coinCount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*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coinType.getValue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  <a:p>
            <a:r>
              <a:rPr lang="en-US" dirty="0" smtClean="0">
                <a:solidFill>
                  <a:srgbClr val="006CB8"/>
                </a:solidFill>
              </a:rPr>
              <a:t>Now </a:t>
            </a:r>
            <a:r>
              <a:rPr lang="en-US" dirty="0" err="1" smtClean="0">
                <a:solidFill>
                  <a:srgbClr val="006CB8"/>
                </a:solidFill>
                <a:latin typeface="Lucida Sans Typewriter"/>
                <a:ea typeface="Courier New" charset="0"/>
                <a:cs typeface="Courier New" charset="0"/>
              </a:rPr>
              <a:t>CashRegister</a:t>
            </a:r>
            <a:r>
              <a:rPr lang="en-US" dirty="0" smtClean="0">
                <a:solidFill>
                  <a:srgbClr val="006CB8"/>
                </a:solidFill>
              </a:rPr>
              <a:t> class can handle </a:t>
            </a:r>
            <a:r>
              <a:rPr lang="en-US" b="1" i="1" u="sng" dirty="0" smtClean="0">
                <a:solidFill>
                  <a:srgbClr val="006CB8"/>
                </a:solidFill>
              </a:rPr>
              <a:t>any</a:t>
            </a:r>
            <a:r>
              <a:rPr lang="en-US" dirty="0" smtClean="0">
                <a:solidFill>
                  <a:srgbClr val="006CB8"/>
                </a:solidFill>
              </a:rPr>
              <a:t> type of coin. </a:t>
            </a:r>
            <a:endParaRPr lang="en-US" dirty="0">
              <a:solidFill>
                <a:srgbClr val="006CB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Minimizing Dependencies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>
            <a:normAutofit fontScale="92500"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 lvl="5"/>
            <a:r>
              <a:rPr lang="en-US" dirty="0"/>
              <a:t>A class </a:t>
            </a:r>
            <a:r>
              <a:rPr lang="en-US" i="1" dirty="0"/>
              <a:t>depends</a:t>
            </a:r>
            <a:r>
              <a:rPr lang="en-US" dirty="0"/>
              <a:t> on another class if its methods use that class in any way. </a:t>
            </a:r>
            <a:r>
              <a:rPr lang="en-US" dirty="0" smtClean="0"/>
              <a:t>Example:</a:t>
            </a:r>
            <a:endParaRPr lang="en-US" dirty="0"/>
          </a:p>
          <a:p>
            <a:pPr lvl="6"/>
            <a:r>
              <a:rPr lang="en-US" dirty="0" err="1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CashRegister</a:t>
            </a:r>
            <a:r>
              <a:rPr lang="en-US" dirty="0"/>
              <a:t> depends on </a:t>
            </a:r>
            <a:r>
              <a:rPr lang="en-US" dirty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Coin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Figure 1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CB8"/>
                </a:solidFill>
              </a:rPr>
              <a:t>UML</a:t>
            </a:r>
            <a:r>
              <a:rPr lang="en-US" dirty="0" smtClean="0"/>
              <a:t> class diagram showing dependency relationship between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CashRegister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Coin</a:t>
            </a:r>
            <a:r>
              <a:rPr lang="en-US" dirty="0" smtClean="0"/>
              <a:t> Classes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Coin</a:t>
            </a:r>
            <a:r>
              <a:rPr lang="en-US" dirty="0" smtClean="0"/>
              <a:t> class does </a:t>
            </a:r>
            <a:r>
              <a:rPr lang="en-US" u="sng" dirty="0" smtClean="0"/>
              <a:t>not </a:t>
            </a:r>
            <a:r>
              <a:rPr lang="en-US" dirty="0" smtClean="0"/>
              <a:t>depend on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CashRegister</a:t>
            </a:r>
            <a:r>
              <a:rPr lang="en-US" dirty="0" smtClean="0"/>
              <a:t> class.</a:t>
            </a:r>
            <a:endParaRPr lang="en-US" dirty="0"/>
          </a:p>
        </p:txBody>
      </p:sp>
      <p:pic>
        <p:nvPicPr>
          <p:cNvPr id="4" name="Picture 3" descr="uml_dependenc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56" y="921457"/>
            <a:ext cx="1931491" cy="3400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6510</TotalTime>
  <Words>236</Words>
  <Application>Microsoft Office PowerPoint</Application>
  <PresentationFormat>On-screen Show (4:3)</PresentationFormat>
  <Paragraphs>152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Courier New</vt:lpstr>
      <vt:lpstr>Lucida Sans</vt:lpstr>
      <vt:lpstr>Lucida Sans Typewriter</vt:lpstr>
      <vt:lpstr>Wingdings</vt:lpstr>
      <vt:lpstr>Title Page</vt:lpstr>
      <vt:lpstr>Office Theme</vt:lpstr>
      <vt:lpstr>2_Office Theme</vt:lpstr>
      <vt:lpstr>1_Office Theme</vt:lpstr>
      <vt:lpstr>3_Office Theme</vt:lpstr>
      <vt:lpstr>PowerPoint Presentation</vt:lpstr>
      <vt:lpstr>Chapter Goals</vt:lpstr>
      <vt:lpstr>Discovering Domain Classes</vt:lpstr>
      <vt:lpstr>Discovering Other Classes</vt:lpstr>
      <vt:lpstr>Qualities of a Well-Defined Class</vt:lpstr>
      <vt:lpstr>Designing Good Methods - Cohesion </vt:lpstr>
      <vt:lpstr>Designing Good Methods - Cohesion </vt:lpstr>
      <vt:lpstr>Designing Good Methods - Cohesion </vt:lpstr>
      <vt:lpstr>Minimizing Dependencies</vt:lpstr>
      <vt:lpstr>Minimizing Dependencies</vt:lpstr>
      <vt:lpstr>Minimizing Side Effects</vt:lpstr>
      <vt:lpstr>Minimizing Side Effects</vt:lpstr>
      <vt:lpstr>Check Your Latest Programming Assignment</vt:lpstr>
      <vt:lpstr>Patterns for Object Data </vt:lpstr>
    </vt:vector>
  </TitlesOfParts>
  <Company>Acadia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Rick Giles</dc:creator>
  <cp:lastModifiedBy>Maria Cristy Charter</cp:lastModifiedBy>
  <cp:revision>964</cp:revision>
  <dcterms:created xsi:type="dcterms:W3CDTF">2013-06-11T18:46:01Z</dcterms:created>
  <dcterms:modified xsi:type="dcterms:W3CDTF">2016-02-08T22:27:50Z</dcterms:modified>
</cp:coreProperties>
</file>