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notesMasterIdLst>
    <p:notesMasterId r:id="rId39"/>
  </p:notesMasterIdLst>
  <p:sldIdLst>
    <p:sldId id="276" r:id="rId6"/>
    <p:sldId id="257" r:id="rId7"/>
    <p:sldId id="480" r:id="rId8"/>
    <p:sldId id="1122" r:id="rId9"/>
    <p:sldId id="1123" r:id="rId10"/>
    <p:sldId id="1125" r:id="rId11"/>
    <p:sldId id="1126" r:id="rId12"/>
    <p:sldId id="1127" r:id="rId13"/>
    <p:sldId id="1049" r:id="rId14"/>
    <p:sldId id="1050" r:id="rId15"/>
    <p:sldId id="1129" r:id="rId16"/>
    <p:sldId id="1051" r:id="rId17"/>
    <p:sldId id="1130" r:id="rId18"/>
    <p:sldId id="1131" r:id="rId19"/>
    <p:sldId id="1052" r:id="rId20"/>
    <p:sldId id="1132" r:id="rId21"/>
    <p:sldId id="1133" r:id="rId22"/>
    <p:sldId id="962" r:id="rId23"/>
    <p:sldId id="937" r:id="rId24"/>
    <p:sldId id="1067" r:id="rId25"/>
    <p:sldId id="1068" r:id="rId26"/>
    <p:sldId id="1136" r:id="rId27"/>
    <p:sldId id="1137" r:id="rId28"/>
    <p:sldId id="1138" r:id="rId29"/>
    <p:sldId id="1139" r:id="rId30"/>
    <p:sldId id="1141" r:id="rId31"/>
    <p:sldId id="1142" r:id="rId32"/>
    <p:sldId id="1143" r:id="rId33"/>
    <p:sldId id="1147" r:id="rId34"/>
    <p:sldId id="1148" r:id="rId35"/>
    <p:sldId id="1149" r:id="rId36"/>
    <p:sldId id="1153" r:id="rId37"/>
    <p:sldId id="115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2" autoAdjust="0"/>
  </p:normalViewPr>
  <p:slideViewPr>
    <p:cSldViewPr snapToGrid="0" snapToObjects="1">
      <p:cViewPr varScale="1">
        <p:scale>
          <a:sx n="60" d="100"/>
          <a:sy n="60" d="100"/>
        </p:scale>
        <p:origin x="7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484BF-CE99-4D77-8B03-A72ABD243469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BB19C-B40C-4B08-B3D0-B107C27B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B19C-B40C-4B08-B3D0-B107C27BDA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Chapter 12 – Object-Oriented Design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/>
              <a:t>Implementing a Test Program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/>
              <a:t>Graphics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/>
              <a:t>Implementing a Test Program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depends on another class if it uses objects of that class. </a:t>
            </a:r>
            <a:r>
              <a:rPr lang="en-US" i="1" dirty="0"/>
              <a:t>The “knows about” relationship.</a:t>
            </a:r>
            <a:br>
              <a:rPr lang="en-US" i="1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/>
              <a:t> depends on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br>
              <a:rPr lang="en-US" b="1" dirty="0"/>
            </a:br>
            <a:r>
              <a:rPr lang="en-US" b="1" dirty="0"/>
              <a:t>Figure 3</a:t>
            </a:r>
            <a:r>
              <a:rPr lang="en-US" dirty="0"/>
              <a:t> Dependency Relationship Between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/>
              <a:t> and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</a:t>
            </a:r>
            <a:r>
              <a:rPr lang="en-US" dirty="0"/>
              <a:t> Classes</a:t>
            </a:r>
          </a:p>
        </p:txBody>
      </p:sp>
      <p:pic>
        <p:nvPicPr>
          <p:cNvPr id="5" name="Picture 4" descr="UML_depen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4" y="2460338"/>
            <a:ext cx="1536941" cy="2764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/>
              <a:t>It is a good practice to minimize the coupling (i.e., dependency) between classes.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 class changes, coupled classes may also need updating.</a:t>
            </a:r>
          </a:p>
        </p:txBody>
      </p:sp>
      <p:pic>
        <p:nvPicPr>
          <p:cNvPr id="7" name="Picture 6" descr="coup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403"/>
            <a:ext cx="9003601" cy="352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aggregates another if its objects contain objects of the other class. </a:t>
            </a:r>
          </a:p>
          <a:p>
            <a:pPr lvl="1"/>
            <a:r>
              <a:rPr lang="en-US" i="1" dirty="0"/>
              <a:t>Has-a</a:t>
            </a:r>
            <a:r>
              <a:rPr lang="en-US" dirty="0"/>
              <a:t> relationship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a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Quiz</a:t>
            </a:r>
            <a:r>
              <a:rPr lang="en-US" dirty="0"/>
              <a:t> class aggregates a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/>
              <a:t> class.</a:t>
            </a:r>
          </a:p>
          <a:p>
            <a:r>
              <a:rPr lang="en-US" dirty="0"/>
              <a:t>The UML for aggregation: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Aggregation is a </a:t>
            </a:r>
            <a:r>
              <a:rPr lang="en-US" b="1" dirty="0"/>
              <a:t>stronger</a:t>
            </a:r>
            <a:r>
              <a:rPr lang="en-US" dirty="0"/>
              <a:t> form of dependency.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aggregation to remember another object between method calls.</a:t>
            </a:r>
          </a:p>
        </p:txBody>
      </p:sp>
      <p:pic>
        <p:nvPicPr>
          <p:cNvPr id="4" name="Picture 3" descr="UML_aggre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22" y="3135172"/>
            <a:ext cx="5816508" cy="1333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/>
              <a:t>Use an </a:t>
            </a:r>
            <a:r>
              <a:rPr lang="en-US" b="1" dirty="0"/>
              <a:t>instance</a:t>
            </a:r>
            <a:r>
              <a:rPr lang="en-US" dirty="0"/>
              <a:t> variable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Quiz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&lt;Question&gt; questions;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  <a:b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/>
              <a:t>A class may use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/>
              <a:t> class without ever declaring an instance variable of class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/>
              <a:t>. This is dependency NOT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9215" y="927100"/>
            <a:ext cx="5484786" cy="5460833"/>
          </a:xfrm>
        </p:spPr>
        <p:txBody>
          <a:bodyPr/>
          <a:lstStyle/>
          <a:p>
            <a:pPr>
              <a:buNone/>
            </a:pPr>
            <a:r>
              <a:rPr lang="en-US" dirty="0"/>
              <a:t>	A car has a motor and tires. In object-oriented design, this </a:t>
            </a:r>
            <a:br>
              <a:rPr lang="en-US" dirty="0"/>
            </a:br>
            <a:r>
              <a:rPr lang="en-US" dirty="0"/>
              <a:t>“has-a” relationship is called aggregation.</a:t>
            </a:r>
          </a:p>
        </p:txBody>
      </p:sp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9" y="927100"/>
            <a:ext cx="3347972" cy="25990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Inheritance is a relationship between a more general class (the </a:t>
            </a:r>
            <a:r>
              <a:rPr lang="en-US" dirty="0" err="1"/>
              <a:t>superclass</a:t>
            </a:r>
            <a:r>
              <a:rPr lang="en-US" dirty="0"/>
              <a:t>) and a more specialized class (the subclass). </a:t>
            </a:r>
          </a:p>
          <a:p>
            <a:pPr lvl="1"/>
            <a:r>
              <a:rPr lang="en-US" dirty="0"/>
              <a:t>The “is-a” relationship.</a:t>
            </a:r>
          </a:p>
          <a:p>
            <a:pPr lvl="1"/>
            <a:r>
              <a:rPr lang="en-US" dirty="0"/>
              <a:t>Example: Every truck is a vehicle.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Inheritance is sometimes inappropriately used when the has-a relationship would be more appropriate. </a:t>
            </a:r>
          </a:p>
          <a:p>
            <a:pPr lvl="1"/>
            <a:r>
              <a:rPr lang="en-US" dirty="0"/>
              <a:t>Should the class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Tire</a:t>
            </a:r>
            <a:r>
              <a:rPr lang="en-US" dirty="0"/>
              <a:t> be a subclass of a class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Circle</a:t>
            </a:r>
            <a:r>
              <a:rPr lang="en-US" dirty="0"/>
              <a:t>? No </a:t>
            </a:r>
          </a:p>
          <a:p>
            <a:pPr lvl="2"/>
            <a:r>
              <a:rPr lang="en-US" dirty="0"/>
              <a:t>A tire has a circle as its boundary</a:t>
            </a:r>
          </a:p>
          <a:p>
            <a:pPr lvl="2"/>
            <a:r>
              <a:rPr lang="en-US" dirty="0"/>
              <a:t>Use aggregation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Tire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String rating;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Circle boundary;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3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/>
              <a:t>Every car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vehicle. (</a:t>
            </a:r>
            <a:r>
              <a:rPr lang="en-US" dirty="0">
                <a:solidFill>
                  <a:srgbClr val="0070C0"/>
                </a:solidFill>
              </a:rPr>
              <a:t>Inheritance</a:t>
            </a:r>
            <a:r>
              <a:rPr lang="en-US" dirty="0"/>
              <a:t>)</a:t>
            </a:r>
          </a:p>
          <a:p>
            <a:r>
              <a:rPr lang="en-US" dirty="0"/>
              <a:t>Every car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tire (or four). (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class Car extends Vehicle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Tire[] tires;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/>
              <a:t>Aggregation denotes that objects of one class contain references to objects of another class.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Figure 6</a:t>
            </a:r>
            <a:r>
              <a:rPr lang="en-US" dirty="0"/>
              <a:t> UML Notation for Inheritance and Aggregation </a:t>
            </a:r>
          </a:p>
        </p:txBody>
      </p:sp>
      <p:pic>
        <p:nvPicPr>
          <p:cNvPr id="4" name="Picture 3" descr="UML_inheritance_aggre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2" y="1786469"/>
            <a:ext cx="1456721" cy="39868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Relationship Symbols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059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Attributes and Methods in UML Diagrams</a:t>
            </a:r>
          </a:p>
        </p:txBody>
      </p:sp>
      <p:pic>
        <p:nvPicPr>
          <p:cNvPr id="4" name="Picture 3" descr="attribu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0" y="839981"/>
            <a:ext cx="3497982" cy="2242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912" y="2693595"/>
            <a:ext cx="8229600" cy="2475230"/>
          </a:xfrm>
        </p:spPr>
        <p:txBody>
          <a:bodyPr>
            <a:noAutofit/>
          </a:bodyPr>
          <a:lstStyle/>
          <a:p>
            <a:r>
              <a:rPr lang="en-US" sz="2000" dirty="0"/>
              <a:t>How to discover new classes and methods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How to use CRC cards for class discovery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How to identify inheritance, aggregation, and dependency relationships between classes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How to describe class relationships using UML class diagrams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How to apply object-oriented design techniques to building complex programs</a:t>
            </a:r>
          </a:p>
        </p:txBody>
      </p:sp>
      <p:pic>
        <p:nvPicPr>
          <p:cNvPr id="5" name="Picture 4" descr="desig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" y="964073"/>
            <a:ext cx="2263687" cy="16823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/>
              <a:t>any number (zero or more): *</a:t>
            </a:r>
          </a:p>
          <a:p>
            <a:r>
              <a:rPr lang="en-US" dirty="0"/>
              <a:t>one or more: 1..*</a:t>
            </a:r>
          </a:p>
          <a:p>
            <a:r>
              <a:rPr lang="en-US" dirty="0"/>
              <a:t>zero or one: 0..1</a:t>
            </a:r>
          </a:p>
          <a:p>
            <a:r>
              <a:rPr lang="en-US" dirty="0"/>
              <a:t>exactly one: 1 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multiplic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2" y="2901479"/>
            <a:ext cx="5564457" cy="150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Aggregation and Association,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/>
              <a:t>Association: More general relationship between classes.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Use early in the design phase.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associated with another if you can navigate from objects of one class to objects of the other.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a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</a:t>
            </a:r>
            <a:r>
              <a:rPr lang="en-US" dirty="0"/>
              <a:t> object, you can navigate to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Customer</a:t>
            </a:r>
            <a:r>
              <a:rPr lang="en-US" dirty="0"/>
              <a:t> objects.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ssoci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6" y="4639234"/>
            <a:ext cx="5641741" cy="1481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Aggregation and Association,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/>
              <a:t>Composition: one of the classes can not exist without the other.</a:t>
            </a:r>
          </a:p>
        </p:txBody>
      </p:sp>
      <p:pic>
        <p:nvPicPr>
          <p:cNvPr id="6" name="Picture 5" descr="compos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17" y="1965840"/>
            <a:ext cx="5538696" cy="15199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3" y="197225"/>
            <a:ext cx="9135036" cy="108472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Sample Application: </a:t>
            </a:r>
            <a:br>
              <a:rPr lang="en-US" sz="2800" dirty="0"/>
            </a:br>
            <a:r>
              <a:rPr lang="en-US" sz="2800" dirty="0"/>
              <a:t>Printing an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243" y="1728280"/>
            <a:ext cx="9134475" cy="315748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800" u="sng" dirty="0"/>
              <a:t>Five-part program development process:</a:t>
            </a:r>
            <a:br>
              <a:rPr lang="en-US" sz="3800" u="sng" dirty="0"/>
            </a:br>
            <a:endParaRPr lang="en-US" sz="3800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Gather </a:t>
            </a:r>
            <a:r>
              <a:rPr lang="en-US" u="sng" dirty="0"/>
              <a:t>requirements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u="sng" dirty="0"/>
              <a:t>CRC cards </a:t>
            </a:r>
            <a:r>
              <a:rPr lang="en-US" dirty="0"/>
              <a:t>to find classes, responsibilities, and collaborators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u="sng" dirty="0"/>
              <a:t>UML diagrams </a:t>
            </a:r>
            <a:r>
              <a:rPr lang="en-US" dirty="0"/>
              <a:t>to record class relationships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u="sng" dirty="0" err="1"/>
              <a:t>javadoc</a:t>
            </a:r>
            <a:r>
              <a:rPr lang="en-US" dirty="0"/>
              <a:t> to document method behavior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Implement/code your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Application: Printing an Invoice 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Start the development process by </a:t>
            </a:r>
            <a:r>
              <a:rPr lang="en-US" sz="2000" dirty="0">
                <a:solidFill>
                  <a:srgbClr val="FF0000"/>
                </a:solidFill>
              </a:rPr>
              <a:t>gathering and documenting </a:t>
            </a:r>
            <a:r>
              <a:rPr lang="en-US" sz="2000" dirty="0"/>
              <a:t>program requirements.</a:t>
            </a:r>
            <a:br>
              <a:rPr lang="en-US" sz="2000" dirty="0"/>
            </a:br>
            <a:endParaRPr lang="en-US" sz="2000" dirty="0"/>
          </a:p>
          <a:p>
            <a:r>
              <a:rPr lang="en-US" sz="2000" u="sng" dirty="0"/>
              <a:t>Task</a:t>
            </a:r>
            <a:r>
              <a:rPr lang="en-US" sz="2000" dirty="0"/>
              <a:t>: Print out an invoice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1600" dirty="0"/>
              <a:t>Invoice: Describes the charges for a set of products in certain quantities. 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Omit complexities </a:t>
            </a:r>
          </a:p>
          <a:p>
            <a:pPr lvl="2"/>
            <a:r>
              <a:rPr lang="en-US" dirty="0"/>
              <a:t>Dates, taxes, and invoice and customer numbers</a:t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r>
              <a:rPr lang="en-US" sz="1600" dirty="0"/>
              <a:t>Print invoice </a:t>
            </a:r>
          </a:p>
          <a:p>
            <a:pPr lvl="2"/>
            <a:r>
              <a:rPr lang="en-US" dirty="0"/>
              <a:t>Billing address, all line items, amount due 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600" dirty="0"/>
              <a:t>Line item </a:t>
            </a:r>
          </a:p>
          <a:p>
            <a:pPr lvl="2"/>
            <a:r>
              <a:rPr lang="en-US" dirty="0"/>
              <a:t>Description, unit price, quantity ordered, total price</a:t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r>
              <a:rPr lang="en-US" sz="1600" dirty="0"/>
              <a:t>For simplicity, do not provide a user interface. 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Test program: Adds line items to the invoice and then prints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Application: Printing an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4608" y="921456"/>
            <a:ext cx="8949392" cy="5664807"/>
          </a:xfrm>
        </p:spPr>
        <p:txBody>
          <a:bodyPr/>
          <a:lstStyle/>
          <a:p>
            <a:pPr>
              <a:buNone/>
            </a:pPr>
            <a:r>
              <a:rPr lang="en-US" dirty="0"/>
              <a:t>Sample Invoice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 N V O I C E</a:t>
            </a:r>
          </a:p>
          <a:p>
            <a:pPr>
              <a:buNone/>
            </a:pP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Sam's Small Appliances</a:t>
            </a: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100 Main Street</a:t>
            </a:r>
          </a:p>
          <a:p>
            <a:pPr>
              <a:buNone/>
            </a:pPr>
            <a:r>
              <a:rPr lang="en-US" sz="16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Anytown</a:t>
            </a: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CA 98765</a:t>
            </a:r>
          </a:p>
          <a:p>
            <a:pPr>
              <a:buNone/>
            </a:pP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Description                    Price Qty Total</a:t>
            </a: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Toaster                        29.95  3  89.85</a:t>
            </a: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Hair dryer                     24.95  1  24.95</a:t>
            </a: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 vacuum                     19.99  2  39.98</a:t>
            </a:r>
          </a:p>
          <a:p>
            <a:pPr>
              <a:buNone/>
            </a:pP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 DUE: $154.78</a:t>
            </a:r>
          </a:p>
        </p:txBody>
      </p:sp>
      <p:sp>
        <p:nvSpPr>
          <p:cNvPr id="4" name="Cloud 3"/>
          <p:cNvSpPr/>
          <p:nvPr/>
        </p:nvSpPr>
        <p:spPr>
          <a:xfrm>
            <a:off x="4576482" y="972653"/>
            <a:ext cx="4410636" cy="17391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7539" y="1447817"/>
            <a:ext cx="3532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invoice lists the charges for each item and the amount due.</a:t>
            </a:r>
            <a:endParaRPr lang="en-US" sz="12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6" name="Picture 5" descr="invo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58" y="4533100"/>
            <a:ext cx="1400175" cy="21812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576482" y="2070847"/>
            <a:ext cx="865094" cy="1138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43600" y="1999129"/>
            <a:ext cx="1138518" cy="1604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Application: Printing an Invoice – 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/>
              <a:t>Use CRC cards to find classes, responsibilities, and collaborators.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Discover classes </a:t>
            </a:r>
          </a:p>
          <a:p>
            <a:pPr lvl="1"/>
            <a:r>
              <a:rPr lang="en-US" dirty="0"/>
              <a:t>Nouns are possible </a:t>
            </a:r>
            <a:r>
              <a:rPr lang="en-US" dirty="0">
                <a:solidFill>
                  <a:srgbClr val="FF0000"/>
                </a:solidFill>
              </a:rPr>
              <a:t>classes: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Invoice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Address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LineItem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Product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Description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Price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Quantity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Application: Printing an Invoice – 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u="sng" dirty="0"/>
              <a:t>Analyze classes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Invoice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Address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LineItem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// Records the product and the quantity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Product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Description // Field of the Product class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Price       // Field of the Product class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Quantity    // Not an attribute of a Product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       // Computed - not stored anywhere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 Due  // Computed - not stored anywhere</a:t>
            </a:r>
            <a:b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Classes </a:t>
            </a:r>
            <a:r>
              <a:rPr lang="en-US" u="sng" dirty="0"/>
              <a:t>after</a:t>
            </a:r>
            <a:r>
              <a:rPr lang="en-US" dirty="0"/>
              <a:t> a process of elimination: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Invoice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Address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LineItem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CRC Cards for Printing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Add collaborators to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Invoice</a:t>
            </a:r>
            <a:r>
              <a:rPr lang="en-US" dirty="0"/>
              <a:t> card:</a:t>
            </a:r>
          </a:p>
        </p:txBody>
      </p:sp>
      <p:pic>
        <p:nvPicPr>
          <p:cNvPr id="6" name="Picture 5" descr="addressCR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5" y="1569269"/>
            <a:ext cx="2581275" cy="1552575"/>
          </a:xfrm>
          <a:prstGeom prst="rect">
            <a:avLst/>
          </a:prstGeom>
        </p:spPr>
      </p:pic>
      <p:pic>
        <p:nvPicPr>
          <p:cNvPr id="8" name="Picture 7" descr="line_itemCR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27" y="4043727"/>
            <a:ext cx="2581275" cy="155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584706" y="1056937"/>
            <a:ext cx="266255" cy="1564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471374" y="1503448"/>
            <a:ext cx="206330" cy="1277752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</p:cNvCxnSpPr>
          <p:nvPr/>
        </p:nvCxnSpPr>
        <p:spPr>
          <a:xfrm>
            <a:off x="4213415" y="2142324"/>
            <a:ext cx="0" cy="190140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procuctCR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125" y="4021003"/>
            <a:ext cx="258127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31012" y="3834506"/>
            <a:ext cx="204102" cy="1199170"/>
          </a:xfrm>
          <a:prstGeom prst="rect">
            <a:avLst/>
          </a:prstGeom>
        </p:spPr>
      </p:pic>
      <p:pic>
        <p:nvPicPr>
          <p:cNvPr id="14" name="Picture 13" descr="invoiceCRC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03" y="1540450"/>
            <a:ext cx="258127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Application: Printing an Invoice – UML Diagrams</a:t>
            </a:r>
          </a:p>
        </p:txBody>
      </p:sp>
      <p:pic>
        <p:nvPicPr>
          <p:cNvPr id="4" name="Picture 3" descr="invoice_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679"/>
            <a:ext cx="6710838" cy="3117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/>
              <a:t>When designing a program, you work from a requirements specification </a:t>
            </a:r>
          </a:p>
          <a:p>
            <a:pPr lvl="1"/>
            <a:r>
              <a:rPr lang="en-US" dirty="0"/>
              <a:t>The designer’s task is to discover structures that make it possible to implement the requirements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discover classes, look for nouns in the problem description.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 methods by looking for verbs in the task description.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Printing an Invoice — Method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javadoc</a:t>
            </a:r>
            <a:r>
              <a:rPr lang="en-US" dirty="0"/>
              <a:t> comments (with the method bodies left blank) to record the behavior of the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Write a Java source file for each class: </a:t>
            </a:r>
          </a:p>
          <a:p>
            <a:pPr lvl="1"/>
            <a:r>
              <a:rPr lang="en-US" dirty="0"/>
              <a:t>Write the method comments for those methods that you have discovered, </a:t>
            </a:r>
          </a:p>
          <a:p>
            <a:pPr lvl="1"/>
            <a:r>
              <a:rPr lang="en-US" dirty="0"/>
              <a:t>Leave the body of the methods blank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javadoc</a:t>
            </a:r>
            <a:r>
              <a:rPr lang="en-US" dirty="0"/>
              <a:t> to obtain formatted version of documentation in HTML format.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Share HTML documentation with other team members </a:t>
            </a:r>
          </a:p>
          <a:p>
            <a:pPr lvl="1"/>
            <a:r>
              <a:rPr lang="en-US" dirty="0"/>
              <a:t>Format is immediately useful: Java source files </a:t>
            </a:r>
          </a:p>
          <a:p>
            <a:pPr lvl="1"/>
            <a:r>
              <a:rPr lang="en-US" dirty="0"/>
              <a:t>Supply the comments of the key methods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Method Documentation Javadoc Tags for the I</a:t>
            </a:r>
            <a:r>
              <a:rPr lang="en-US" sz="2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nvoice</a:t>
            </a:r>
            <a:r>
              <a:rPr lang="en-US" sz="28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66480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Describes an invoice for a set of purchased products.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Invoice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Adds a charge for a product to this invoice.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@</a:t>
            </a:r>
            <a:r>
              <a:rPr lang="en-US" sz="1800" dirty="0" err="1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8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aProduct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the product that the customer ordered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@</a:t>
            </a:r>
            <a:r>
              <a:rPr lang="en-US" sz="1800" dirty="0" err="1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8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quantity the quantity of the product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add(Product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aProduct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quantity)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Formats the invoice.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@return 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the formatted invoice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String format()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83976" y="762000"/>
            <a:ext cx="1730189" cy="2017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82589" y="3702424"/>
            <a:ext cx="860611" cy="1299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Class Documentation in the HTML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714" y="5897217"/>
            <a:ext cx="9134475" cy="4756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Figure 8</a:t>
            </a:r>
            <a:r>
              <a:rPr lang="en-US" dirty="0"/>
              <a:t> Class Documentation in HTML Format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javado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7" y="963828"/>
            <a:ext cx="4839816" cy="4801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Questions to Answer after viewing the Invoice Printer Project Folder in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Netbeans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(see attached):</a:t>
            </a:r>
            <a:b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What </a:t>
            </a:r>
            <a:r>
              <a:rPr lang="en-US" sz="1600" u="sng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class</a:t>
            </a: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aggregates other classes?</a:t>
            </a:r>
            <a:b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How many Billing Addresses are in each Invoice?</a:t>
            </a:r>
            <a:b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How many </a:t>
            </a:r>
            <a:r>
              <a:rPr lang="en-US" sz="16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LineItems</a:t>
            </a: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are in each Invoice?</a:t>
            </a:r>
            <a:b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How many Products are stored in each </a:t>
            </a:r>
            <a:r>
              <a:rPr lang="en-US" sz="16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LineItem</a:t>
            </a:r>
            <a: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?</a:t>
            </a:r>
            <a:br>
              <a:rPr lang="en-US" sz="16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Which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class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is responsible for computing the amount due?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What are its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collaborators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for this task?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</a:br>
            <a:endParaRPr lang="en-US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Why do the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format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methods return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objects instead of directly printing to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lvl="1"/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020709"/>
            <a:ext cx="9134475" cy="49346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Figure 1</a:t>
            </a:r>
            <a:r>
              <a:rPr lang="en-US" dirty="0"/>
              <a:t> An Invoice</a:t>
            </a:r>
          </a:p>
        </p:txBody>
      </p:sp>
      <p:pic>
        <p:nvPicPr>
          <p:cNvPr id="5" name="Picture 4" descr="invo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3" y="911770"/>
            <a:ext cx="4173343" cy="4108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4759"/>
            <a:ext cx="9134475" cy="4971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Classes that come to mind: </a:t>
            </a:r>
          </a:p>
          <a:p>
            <a:pPr lvl="1"/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Invoice</a:t>
            </a:r>
          </a:p>
          <a:p>
            <a:pPr lvl="1"/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LineItem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Customer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idea to keep a list of </a:t>
            </a:r>
            <a:r>
              <a:rPr lang="en-US" i="1" dirty="0"/>
              <a:t>candidate</a:t>
            </a:r>
            <a:r>
              <a:rPr lang="en-US" dirty="0"/>
              <a:t> classes.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Brainstorm: put all ideas for classes onto the list.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Concepts from the problem domain are good candidates for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all classes can be discovered from the program requirements: </a:t>
            </a:r>
          </a:p>
          <a:p>
            <a:pPr lvl="1"/>
            <a:r>
              <a:rPr lang="en-US" dirty="0"/>
              <a:t>Most programs need tactical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CRC Card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5" y="914759"/>
            <a:ext cx="9125512" cy="4971982"/>
          </a:xfrm>
        </p:spPr>
        <p:txBody>
          <a:bodyPr/>
          <a:lstStyle/>
          <a:p>
            <a:r>
              <a:rPr lang="en-US" dirty="0"/>
              <a:t>After you have a set of classes </a:t>
            </a:r>
          </a:p>
          <a:p>
            <a:pPr lvl="1"/>
            <a:r>
              <a:rPr lang="en-US" dirty="0"/>
              <a:t>Define the behavior (methods) of each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for verbs in the task description </a:t>
            </a:r>
          </a:p>
          <a:p>
            <a:pPr lvl="1"/>
            <a:r>
              <a:rPr lang="en-US" dirty="0"/>
              <a:t>Match the verbs to the appropriate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invoice program needs to compute the amount due </a:t>
            </a:r>
          </a:p>
          <a:p>
            <a:pPr lvl="1"/>
            <a:r>
              <a:rPr lang="en-US" dirty="0"/>
              <a:t>Which class is responsible for this method? </a:t>
            </a:r>
          </a:p>
          <a:p>
            <a:pPr lvl="2">
              <a:buFont typeface="Courier New"/>
              <a:buChar char="o"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Invoice</a:t>
            </a:r>
            <a:r>
              <a:rPr lang="en-US" dirty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CRC Card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29" y="1156298"/>
            <a:ext cx="9125512" cy="4971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find the class </a:t>
            </a:r>
            <a:r>
              <a:rPr lang="en-US" dirty="0">
                <a:solidFill>
                  <a:srgbClr val="FF0000"/>
                </a:solidFill>
              </a:rPr>
              <a:t>responsibilities</a:t>
            </a:r>
            <a:r>
              <a:rPr lang="en-US" dirty="0"/>
              <a:t>, use the CRC card method.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CRC card describes a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, its </a:t>
            </a:r>
            <a:r>
              <a:rPr lang="en-US" dirty="0">
                <a:solidFill>
                  <a:srgbClr val="0070C0"/>
                </a:solidFill>
              </a:rPr>
              <a:t>responsibilities</a:t>
            </a:r>
            <a:r>
              <a:rPr lang="en-US" dirty="0"/>
              <a:t>, and its </a:t>
            </a:r>
            <a:r>
              <a:rPr lang="en-US" dirty="0">
                <a:solidFill>
                  <a:srgbClr val="0070C0"/>
                </a:solidFill>
              </a:rPr>
              <a:t>collaborating</a:t>
            </a:r>
            <a:r>
              <a:rPr lang="en-US" dirty="0"/>
              <a:t> classes. </a:t>
            </a:r>
          </a:p>
          <a:p>
            <a:pPr lvl="1"/>
            <a:r>
              <a:rPr lang="en-US" dirty="0"/>
              <a:t>CRC - stands for “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lasses”, “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esponsibilities”, “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ollaborators”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an index card for </a:t>
            </a:r>
            <a:r>
              <a:rPr lang="en-US" u="sng" dirty="0"/>
              <a:t>each</a:t>
            </a:r>
            <a:r>
              <a:rPr lang="en-US" dirty="0"/>
              <a:t> class.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Pick the class that should be responsible for each </a:t>
            </a:r>
            <a:r>
              <a:rPr lang="en-US" u="sng" dirty="0"/>
              <a:t>method </a:t>
            </a:r>
            <a:r>
              <a:rPr lang="en-US" dirty="0"/>
              <a:t>(verb).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Write the </a:t>
            </a:r>
            <a:r>
              <a:rPr lang="en-US" u="sng" dirty="0"/>
              <a:t>responsibility</a:t>
            </a:r>
            <a:r>
              <a:rPr lang="en-US" dirty="0"/>
              <a:t> onto the class card.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Indicate what </a:t>
            </a:r>
            <a:r>
              <a:rPr lang="en-US" u="sng" dirty="0"/>
              <a:t>other classes </a:t>
            </a:r>
            <a:r>
              <a:rPr lang="en-US" dirty="0"/>
              <a:t>are needed to fulfill responsibility (collaborators).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CRC Card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07222"/>
            <a:ext cx="9125512" cy="52733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Figure 2</a:t>
            </a:r>
            <a:r>
              <a:rPr lang="en-US" dirty="0"/>
              <a:t> A CRC Card</a:t>
            </a:r>
          </a:p>
        </p:txBody>
      </p:sp>
      <p:pic>
        <p:nvPicPr>
          <p:cNvPr id="4" name="Picture 3" descr="crc_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906022"/>
            <a:ext cx="6801003" cy="300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5073" y="1577296"/>
            <a:ext cx="7619309" cy="2316432"/>
          </a:xfrm>
        </p:spPr>
        <p:txBody>
          <a:bodyPr/>
          <a:lstStyle/>
          <a:p>
            <a:pPr>
              <a:buNone/>
            </a:pPr>
            <a:r>
              <a:rPr lang="en-US" dirty="0"/>
              <a:t>The most common types of relationships: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Dependency</a:t>
            </a:r>
          </a:p>
          <a:p>
            <a:r>
              <a:rPr lang="en-US" dirty="0"/>
              <a:t>Aggregation </a:t>
            </a:r>
          </a:p>
          <a:p>
            <a:r>
              <a:rPr lang="en-US" dirty="0"/>
              <a:t>Inheritance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9811</TotalTime>
  <Words>701</Words>
  <Application>Microsoft Office PowerPoint</Application>
  <PresentationFormat>On-screen Show (4:3)</PresentationFormat>
  <Paragraphs>248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Courier New</vt:lpstr>
      <vt:lpstr>Lucida Sans</vt:lpstr>
      <vt:lpstr>Lucida Sans Typewriter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Discovering Classes</vt:lpstr>
      <vt:lpstr>Example: Invoice</vt:lpstr>
      <vt:lpstr>Example: Invoice</vt:lpstr>
      <vt:lpstr>The CRC Card Method</vt:lpstr>
      <vt:lpstr>The CRC Card Method</vt:lpstr>
      <vt:lpstr>The CRC Card Method</vt:lpstr>
      <vt:lpstr>Relationships Between Classes</vt:lpstr>
      <vt:lpstr>Dependency</vt:lpstr>
      <vt:lpstr>Dependency</vt:lpstr>
      <vt:lpstr>Aggregation</vt:lpstr>
      <vt:lpstr>Aggregation</vt:lpstr>
      <vt:lpstr>Aggregation</vt:lpstr>
      <vt:lpstr>Inheritance</vt:lpstr>
      <vt:lpstr>Inheritance</vt:lpstr>
      <vt:lpstr>Inheritance</vt:lpstr>
      <vt:lpstr>UML Relationship Symbols</vt:lpstr>
      <vt:lpstr>Attributes and Methods in UML Diagrams</vt:lpstr>
      <vt:lpstr>Multiplicities</vt:lpstr>
      <vt:lpstr>Aggregation and Association, and Composition</vt:lpstr>
      <vt:lpstr>Aggregation and Association, and Composition</vt:lpstr>
      <vt:lpstr>Sample Application:  Printing an Invoice</vt:lpstr>
      <vt:lpstr>Application: Printing an Invoice - Requirements</vt:lpstr>
      <vt:lpstr>Application: Printing an Invoice</vt:lpstr>
      <vt:lpstr>Application: Printing an Invoice – CRC Cards</vt:lpstr>
      <vt:lpstr>Application: Printing an Invoice – CRC Cards</vt:lpstr>
      <vt:lpstr>CRC Cards for Printing Invoice</vt:lpstr>
      <vt:lpstr>Application: Printing an Invoice – UML Diagrams</vt:lpstr>
      <vt:lpstr>Printing an Invoice — Method Documentation</vt:lpstr>
      <vt:lpstr>Method Documentation Javadoc Tags for the Invoice Class</vt:lpstr>
      <vt:lpstr>The Class Documentation in the HTML Format</vt:lpstr>
      <vt:lpstr>Implementation</vt:lpstr>
    </vt:vector>
  </TitlesOfParts>
  <Company>Acadia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Cristy Charters</cp:lastModifiedBy>
  <cp:revision>1333</cp:revision>
  <dcterms:created xsi:type="dcterms:W3CDTF">2013-06-05T15:13:13Z</dcterms:created>
  <dcterms:modified xsi:type="dcterms:W3CDTF">2018-07-12T15:07:11Z</dcterms:modified>
</cp:coreProperties>
</file>