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82" r:id="rId3"/>
    <p:sldId id="264" r:id="rId4"/>
    <p:sldId id="281" r:id="rId5"/>
    <p:sldId id="283"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F1EF"/>
    <a:srgbClr val="0068B4"/>
    <a:srgbClr val="62DAD8"/>
    <a:srgbClr val="00ACA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76343" autoAdjust="0"/>
  </p:normalViewPr>
  <p:slideViewPr>
    <p:cSldViewPr snapToGrid="0" snapToObjects="1">
      <p:cViewPr varScale="1">
        <p:scale>
          <a:sx n="57" d="100"/>
          <a:sy n="57" d="100"/>
        </p:scale>
        <p:origin x="-189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E4CBE2-274E-4637-8F01-C0D01F3A1228}" type="datetimeFigureOut">
              <a:rPr lang="en-AU" smtClean="0"/>
              <a:t>12/12/2016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4A49AA-37E0-4B90-B741-E5B3DF5943F0}" type="slidenum">
              <a:rPr lang="en-AU" smtClean="0"/>
              <a:t>‹#›</a:t>
            </a:fld>
            <a:endParaRPr lang="en-AU"/>
          </a:p>
        </p:txBody>
      </p:sp>
    </p:spTree>
    <p:extLst>
      <p:ext uri="{BB962C8B-B14F-4D97-AF65-F5344CB8AC3E}">
        <p14:creationId xmlns:p14="http://schemas.microsoft.com/office/powerpoint/2010/main" val="3670329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AU" dirty="0" smtClean="0"/>
              <a:t>How prevalent is vision impairment?</a:t>
            </a:r>
          </a:p>
          <a:p>
            <a:r>
              <a:rPr lang="en-AU" dirty="0" smtClean="0"/>
              <a:t>Current estimates of vision impairment in Australia</a:t>
            </a:r>
          </a:p>
          <a:p>
            <a:pPr lvl="0"/>
            <a:r>
              <a:rPr lang="en-AU" dirty="0" smtClean="0"/>
              <a:t>357,000 people who are blind or have low vision</a:t>
            </a:r>
          </a:p>
          <a:p>
            <a:pPr lvl="0"/>
            <a:r>
              <a:rPr lang="en-AU" dirty="0" smtClean="0"/>
              <a:t>With Projections that number will grow to 564,000 by 2030</a:t>
            </a:r>
          </a:p>
          <a:p>
            <a:pPr lvl="0"/>
            <a:r>
              <a:rPr lang="en-AU" dirty="0" smtClean="0"/>
              <a:t>Australia’s total population was 23.13 million at the time of the 2013 census</a:t>
            </a:r>
          </a:p>
          <a:p>
            <a:endParaRPr lang="en-AU" dirty="0" smtClean="0"/>
          </a:p>
          <a:p>
            <a:pPr fontAlgn="base"/>
            <a:r>
              <a:rPr lang="en-AU" dirty="0" smtClean="0"/>
              <a:t>A person is considered legally blind if they cannot see at six metres what someone with normal vision can see at 60 metres or if their field of vision is less than 20 degrees in diameter. </a:t>
            </a:r>
          </a:p>
          <a:p>
            <a:r>
              <a:rPr lang="en-AU" dirty="0" smtClean="0"/>
              <a:t>We can</a:t>
            </a:r>
            <a:r>
              <a:rPr lang="en-AU" baseline="0" dirty="0" smtClean="0"/>
              <a:t> describe someone as having a low</a:t>
            </a:r>
            <a:r>
              <a:rPr lang="en-AU" dirty="0" smtClean="0"/>
              <a:t> vision impairment when they have permanent vision loss that cannot be corrected with glasses and affects their daily functioning.</a:t>
            </a:r>
          </a:p>
          <a:p>
            <a:endParaRPr lang="en-AU" dirty="0" smtClean="0"/>
          </a:p>
          <a:p>
            <a:r>
              <a:rPr lang="en-AU" sz="1200" b="0" i="0" kern="1200" dirty="0" smtClean="0">
                <a:solidFill>
                  <a:schemeClr val="tx1"/>
                </a:solidFill>
                <a:effectLst/>
                <a:latin typeface="+mn-lt"/>
                <a:ea typeface="+mn-ea"/>
                <a:cs typeface="+mn-cs"/>
              </a:rPr>
              <a:t>Problems with the light-processing functions of the eye are usually caused by abnormalities of the retina and macula such as retinitis </a:t>
            </a:r>
            <a:r>
              <a:rPr lang="en-AU" sz="1200" b="0" i="0" kern="1200" dirty="0" err="1" smtClean="0">
                <a:solidFill>
                  <a:schemeClr val="tx1"/>
                </a:solidFill>
                <a:effectLst/>
                <a:latin typeface="+mn-lt"/>
                <a:ea typeface="+mn-ea"/>
                <a:cs typeface="+mn-cs"/>
              </a:rPr>
              <a:t>pigmentosa</a:t>
            </a:r>
            <a:r>
              <a:rPr lang="en-AU" sz="1200" b="0" i="0" kern="1200" dirty="0" smtClean="0">
                <a:solidFill>
                  <a:schemeClr val="tx1"/>
                </a:solidFill>
                <a:effectLst/>
                <a:latin typeface="+mn-lt"/>
                <a:ea typeface="+mn-ea"/>
                <a:cs typeface="+mn-cs"/>
              </a:rPr>
              <a:t> and age-related macular degeneration. They cannot be addressed with corrective eyewear or laser eye surgery.</a:t>
            </a:r>
            <a:endParaRPr lang="en-AU" dirty="0"/>
          </a:p>
        </p:txBody>
      </p:sp>
      <p:sp>
        <p:nvSpPr>
          <p:cNvPr id="4" name="Slide Number Placeholder 3"/>
          <p:cNvSpPr>
            <a:spLocks noGrp="1"/>
          </p:cNvSpPr>
          <p:nvPr>
            <p:ph type="sldNum" sz="quarter" idx="10"/>
          </p:nvPr>
        </p:nvSpPr>
        <p:spPr/>
        <p:txBody>
          <a:bodyPr/>
          <a:lstStyle/>
          <a:p>
            <a:fld id="{694A49AA-37E0-4B90-B741-E5B3DF5943F0}" type="slidenum">
              <a:rPr lang="en-AU" smtClean="0"/>
              <a:t>3</a:t>
            </a:fld>
            <a:endParaRPr lang="en-AU"/>
          </a:p>
        </p:txBody>
      </p:sp>
    </p:spTree>
    <p:extLst>
      <p:ext uri="{BB962C8B-B14F-4D97-AF65-F5344CB8AC3E}">
        <p14:creationId xmlns:p14="http://schemas.microsoft.com/office/powerpoint/2010/main" val="1600697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51891" y="3049746"/>
            <a:ext cx="5534909" cy="1196863"/>
          </a:xfrm>
        </p:spPr>
        <p:txBody>
          <a:bodyPr anchor="ctr">
            <a:normAutofit/>
          </a:bodyPr>
          <a:lstStyle>
            <a:lvl1pPr algn="l">
              <a:defRPr sz="3200"/>
            </a:lvl1pPr>
          </a:lstStyle>
          <a:p>
            <a:r>
              <a:rPr lang="en-AU" dirty="0" smtClean="0"/>
              <a:t>Click to edit Master title style</a:t>
            </a:r>
            <a:endParaRPr lang="en-US" dirty="0"/>
          </a:p>
        </p:txBody>
      </p:sp>
      <p:sp>
        <p:nvSpPr>
          <p:cNvPr id="3" name="Subtitle 2"/>
          <p:cNvSpPr>
            <a:spLocks noGrp="1"/>
          </p:cNvSpPr>
          <p:nvPr>
            <p:ph type="subTitle" idx="1"/>
          </p:nvPr>
        </p:nvSpPr>
        <p:spPr>
          <a:xfrm>
            <a:off x="3151891" y="4246610"/>
            <a:ext cx="5534909" cy="670069"/>
          </a:xfrm>
        </p:spPr>
        <p:txBody>
          <a:bodyPr anchor="t">
            <a:normAutofit/>
          </a:bodyPr>
          <a:lstStyle>
            <a:lvl1pPr marL="0" indent="0" algn="l">
              <a:buNone/>
              <a:defRPr sz="2200">
                <a:solidFill>
                  <a:srgbClr val="94F1E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Click to edit Master subtitle style</a:t>
            </a:r>
            <a:endParaRPr lang="en-US" dirty="0"/>
          </a:p>
        </p:txBody>
      </p:sp>
    </p:spTree>
    <p:extLst>
      <p:ext uri="{BB962C8B-B14F-4D97-AF65-F5344CB8AC3E}">
        <p14:creationId xmlns:p14="http://schemas.microsoft.com/office/powerpoint/2010/main" val="887559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DB7D15C7-A3C5-8042-AE12-1BB785AD0E6F}" type="datetimeFigureOut">
              <a:rPr lang="en-US" smtClean="0"/>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A673F-A4D6-7846-BAB0-D540C48094E1}" type="slidenum">
              <a:rPr lang="en-US" smtClean="0"/>
              <a:t>‹#›</a:t>
            </a:fld>
            <a:endParaRPr lang="en-US"/>
          </a:p>
        </p:txBody>
      </p:sp>
    </p:spTree>
    <p:extLst>
      <p:ext uri="{BB962C8B-B14F-4D97-AF65-F5344CB8AC3E}">
        <p14:creationId xmlns:p14="http://schemas.microsoft.com/office/powerpoint/2010/main" val="188646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D15C7-A3C5-8042-AE12-1BB785AD0E6F}" type="datetimeFigureOut">
              <a:rPr lang="en-US" smtClean="0"/>
              <a:t>12/12/2016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0A673F-A4D6-7846-BAB0-D540C48094E1}" type="slidenum">
              <a:rPr lang="en-US" smtClean="0"/>
              <a:t>‹#›</a:t>
            </a:fld>
            <a:endParaRPr lang="en-US"/>
          </a:p>
        </p:txBody>
      </p:sp>
    </p:spTree>
    <p:extLst>
      <p:ext uri="{BB962C8B-B14F-4D97-AF65-F5344CB8AC3E}">
        <p14:creationId xmlns:p14="http://schemas.microsoft.com/office/powerpoint/2010/main" val="2767202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B7D15C7-A3C5-8042-AE12-1BB785AD0E6F}"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A673F-A4D6-7846-BAB0-D540C48094E1}" type="slidenum">
              <a:rPr lang="en-US" smtClean="0"/>
              <a:t>‹#›</a:t>
            </a:fld>
            <a:endParaRPr lang="en-US"/>
          </a:p>
        </p:txBody>
      </p:sp>
    </p:spTree>
    <p:extLst>
      <p:ext uri="{BB962C8B-B14F-4D97-AF65-F5344CB8AC3E}">
        <p14:creationId xmlns:p14="http://schemas.microsoft.com/office/powerpoint/2010/main" val="2536648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B7D15C7-A3C5-8042-AE12-1BB785AD0E6F}"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A673F-A4D6-7846-BAB0-D540C48094E1}" type="slidenum">
              <a:rPr lang="en-US" smtClean="0"/>
              <a:t>‹#›</a:t>
            </a:fld>
            <a:endParaRPr lang="en-US"/>
          </a:p>
        </p:txBody>
      </p:sp>
    </p:spTree>
    <p:extLst>
      <p:ext uri="{BB962C8B-B14F-4D97-AF65-F5344CB8AC3E}">
        <p14:creationId xmlns:p14="http://schemas.microsoft.com/office/powerpoint/2010/main" val="1631236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B7D15C7-A3C5-8042-AE12-1BB785AD0E6F}"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A673F-A4D6-7846-BAB0-D540C48094E1}" type="slidenum">
              <a:rPr lang="en-US" smtClean="0"/>
              <a:t>‹#›</a:t>
            </a:fld>
            <a:endParaRPr lang="en-US"/>
          </a:p>
        </p:txBody>
      </p:sp>
    </p:spTree>
    <p:extLst>
      <p:ext uri="{BB962C8B-B14F-4D97-AF65-F5344CB8AC3E}">
        <p14:creationId xmlns:p14="http://schemas.microsoft.com/office/powerpoint/2010/main" val="1774119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B7D15C7-A3C5-8042-AE12-1BB785AD0E6F}"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A673F-A4D6-7846-BAB0-D540C48094E1}" type="slidenum">
              <a:rPr lang="en-US" smtClean="0"/>
              <a:t>‹#›</a:t>
            </a:fld>
            <a:endParaRPr lang="en-US"/>
          </a:p>
        </p:txBody>
      </p:sp>
    </p:spTree>
    <p:extLst>
      <p:ext uri="{BB962C8B-B14F-4D97-AF65-F5344CB8AC3E}">
        <p14:creationId xmlns:p14="http://schemas.microsoft.com/office/powerpoint/2010/main" val="1703018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nel blu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B7D15C7-A3C5-8042-AE12-1BB785AD0E6F}"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A673F-A4D6-7846-BAB0-D540C48094E1}" type="slidenum">
              <a:rPr lang="en-US" smtClean="0"/>
              <a:t>‹#›</a:t>
            </a:fld>
            <a:endParaRPr lang="en-US"/>
          </a:p>
        </p:txBody>
      </p:sp>
    </p:spTree>
    <p:extLst>
      <p:ext uri="{BB962C8B-B14F-4D97-AF65-F5344CB8AC3E}">
        <p14:creationId xmlns:p14="http://schemas.microsoft.com/office/powerpoint/2010/main" val="318817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Panel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lvl1pPr>
              <a:buClr>
                <a:srgbClr val="00ACA8"/>
              </a:buClr>
              <a:defRPr>
                <a:solidFill>
                  <a:srgbClr val="0068B4"/>
                </a:solidFill>
              </a:defRPr>
            </a:lvl1pPr>
            <a:lvl2pPr>
              <a:buClr>
                <a:srgbClr val="00ACA8"/>
              </a:buClr>
              <a:defRPr>
                <a:solidFill>
                  <a:srgbClr val="0068B4"/>
                </a:solidFill>
              </a:defRPr>
            </a:lvl2pPr>
            <a:lvl3pPr>
              <a:buClr>
                <a:srgbClr val="00ACA8"/>
              </a:buClr>
              <a:defRPr>
                <a:solidFill>
                  <a:srgbClr val="0068B4"/>
                </a:solidFill>
              </a:defRPr>
            </a:lvl3pPr>
            <a:lvl4pPr>
              <a:buClr>
                <a:srgbClr val="00ACA8"/>
              </a:buClr>
              <a:defRPr>
                <a:solidFill>
                  <a:srgbClr val="0068B4"/>
                </a:solidFill>
              </a:defRPr>
            </a:lvl4pPr>
            <a:lvl5pPr>
              <a:buClr>
                <a:srgbClr val="00ACA8"/>
              </a:buClr>
              <a:defRPr>
                <a:solidFill>
                  <a:srgbClr val="0068B4"/>
                </a:solidFill>
              </a:defRPr>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Date Placeholder 3"/>
          <p:cNvSpPr>
            <a:spLocks noGrp="1"/>
          </p:cNvSpPr>
          <p:nvPr>
            <p:ph type="dt" sz="half" idx="10"/>
          </p:nvPr>
        </p:nvSpPr>
        <p:spPr/>
        <p:txBody>
          <a:bodyPr/>
          <a:lstStyle/>
          <a:p>
            <a:fld id="{DB7D15C7-A3C5-8042-AE12-1BB785AD0E6F}"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A673F-A4D6-7846-BAB0-D540C48094E1}" type="slidenum">
              <a:rPr lang="en-US" smtClean="0"/>
              <a:t>‹#›</a:t>
            </a:fld>
            <a:endParaRPr lang="en-US"/>
          </a:p>
        </p:txBody>
      </p:sp>
    </p:spTree>
    <p:extLst>
      <p:ext uri="{BB962C8B-B14F-4D97-AF65-F5344CB8AC3E}">
        <p14:creationId xmlns:p14="http://schemas.microsoft.com/office/powerpoint/2010/main" val="11113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Panel whit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lvl1pPr>
              <a:buClr>
                <a:srgbClr val="00ACA8"/>
              </a:buClr>
              <a:defRPr>
                <a:solidFill>
                  <a:srgbClr val="0068B4"/>
                </a:solidFill>
              </a:defRPr>
            </a:lvl1pPr>
            <a:lvl2pPr>
              <a:buClr>
                <a:srgbClr val="00ACA8"/>
              </a:buClr>
              <a:defRPr>
                <a:solidFill>
                  <a:srgbClr val="0068B4"/>
                </a:solidFill>
              </a:defRPr>
            </a:lvl2pPr>
            <a:lvl3pPr>
              <a:buClr>
                <a:srgbClr val="00ACA8"/>
              </a:buClr>
              <a:defRPr>
                <a:solidFill>
                  <a:srgbClr val="0068B4"/>
                </a:solidFill>
              </a:defRPr>
            </a:lvl3pPr>
            <a:lvl4pPr>
              <a:buClr>
                <a:srgbClr val="00ACA8"/>
              </a:buClr>
              <a:defRPr>
                <a:solidFill>
                  <a:srgbClr val="0068B4"/>
                </a:solidFill>
              </a:defRPr>
            </a:lvl4pPr>
            <a:lvl5pPr>
              <a:buClr>
                <a:srgbClr val="00ACA8"/>
              </a:buClr>
              <a:defRPr>
                <a:solidFill>
                  <a:srgbClr val="0068B4"/>
                </a:solidFill>
              </a:defRPr>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Date Placeholder 3"/>
          <p:cNvSpPr>
            <a:spLocks noGrp="1"/>
          </p:cNvSpPr>
          <p:nvPr>
            <p:ph type="dt" sz="half" idx="10"/>
          </p:nvPr>
        </p:nvSpPr>
        <p:spPr/>
        <p:txBody>
          <a:bodyPr/>
          <a:lstStyle/>
          <a:p>
            <a:fld id="{DB7D15C7-A3C5-8042-AE12-1BB785AD0E6F}"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A673F-A4D6-7846-BAB0-D540C48094E1}" type="slidenum">
              <a:rPr lang="en-US" smtClean="0"/>
              <a:t>‹#›</a:t>
            </a:fld>
            <a:endParaRPr lang="en-US"/>
          </a:p>
        </p:txBody>
      </p:sp>
    </p:spTree>
    <p:extLst>
      <p:ext uri="{BB962C8B-B14F-4D97-AF65-F5344CB8AC3E}">
        <p14:creationId xmlns:p14="http://schemas.microsoft.com/office/powerpoint/2010/main" val="104051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ig panel blu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212" y="77225"/>
            <a:ext cx="7645565" cy="832313"/>
          </a:xfrm>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B7D15C7-A3C5-8042-AE12-1BB785AD0E6F}"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A673F-A4D6-7846-BAB0-D540C48094E1}" type="slidenum">
              <a:rPr lang="en-US" smtClean="0"/>
              <a:t>‹#›</a:t>
            </a:fld>
            <a:endParaRPr lang="en-US"/>
          </a:p>
        </p:txBody>
      </p:sp>
    </p:spTree>
    <p:extLst>
      <p:ext uri="{BB962C8B-B14F-4D97-AF65-F5344CB8AC3E}">
        <p14:creationId xmlns:p14="http://schemas.microsoft.com/office/powerpoint/2010/main" val="44891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Big panel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2212" y="77225"/>
            <a:ext cx="7645565" cy="832313"/>
          </a:xfrm>
        </p:spPr>
        <p:txBody>
          <a:bodyPr/>
          <a:lstStyle>
            <a:lvl1pPr>
              <a:defRPr>
                <a:solidFill>
                  <a:srgbClr val="0068B4"/>
                </a:solidFill>
              </a:defRPr>
            </a:lvl1pPr>
          </a:lstStyle>
          <a:p>
            <a:r>
              <a:rPr lang="en-AU" dirty="0" smtClean="0"/>
              <a:t>Click to edit Master title style</a:t>
            </a:r>
            <a:endParaRPr lang="en-US" dirty="0"/>
          </a:p>
        </p:txBody>
      </p:sp>
      <p:sp>
        <p:nvSpPr>
          <p:cNvPr id="3" name="Content Placeholder 2"/>
          <p:cNvSpPr>
            <a:spLocks noGrp="1"/>
          </p:cNvSpPr>
          <p:nvPr>
            <p:ph idx="1"/>
          </p:nvPr>
        </p:nvSpPr>
        <p:spPr/>
        <p:txBody>
          <a:bodyPr/>
          <a:lstStyle>
            <a:lvl1pPr>
              <a:buClr>
                <a:srgbClr val="00ACA8"/>
              </a:buClr>
              <a:defRPr>
                <a:solidFill>
                  <a:srgbClr val="0068B4"/>
                </a:solidFill>
              </a:defRPr>
            </a:lvl1pPr>
            <a:lvl2pPr>
              <a:buClr>
                <a:srgbClr val="00ACA8"/>
              </a:buClr>
              <a:defRPr>
                <a:solidFill>
                  <a:srgbClr val="0068B4"/>
                </a:solidFill>
              </a:defRPr>
            </a:lvl2pPr>
            <a:lvl3pPr>
              <a:buClr>
                <a:srgbClr val="00ACA8"/>
              </a:buClr>
              <a:defRPr>
                <a:solidFill>
                  <a:srgbClr val="0068B4"/>
                </a:solidFill>
              </a:defRPr>
            </a:lvl3pPr>
            <a:lvl4pPr>
              <a:buClr>
                <a:srgbClr val="00ACA8"/>
              </a:buClr>
              <a:defRPr>
                <a:solidFill>
                  <a:srgbClr val="0068B4"/>
                </a:solidFill>
              </a:defRPr>
            </a:lvl4pPr>
            <a:lvl5pPr>
              <a:buClr>
                <a:srgbClr val="00ACA8"/>
              </a:buClr>
              <a:defRPr>
                <a:solidFill>
                  <a:srgbClr val="0068B4"/>
                </a:solidFill>
              </a:defRPr>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Date Placeholder 3"/>
          <p:cNvSpPr>
            <a:spLocks noGrp="1"/>
          </p:cNvSpPr>
          <p:nvPr>
            <p:ph type="dt" sz="half" idx="10"/>
          </p:nvPr>
        </p:nvSpPr>
        <p:spPr/>
        <p:txBody>
          <a:bodyPr/>
          <a:lstStyle/>
          <a:p>
            <a:fld id="{DB7D15C7-A3C5-8042-AE12-1BB785AD0E6F}"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A673F-A4D6-7846-BAB0-D540C48094E1}" type="slidenum">
              <a:rPr lang="en-US" smtClean="0"/>
              <a:t>‹#›</a:t>
            </a:fld>
            <a:endParaRPr lang="en-US"/>
          </a:p>
        </p:txBody>
      </p:sp>
    </p:spTree>
    <p:extLst>
      <p:ext uri="{BB962C8B-B14F-4D97-AF65-F5344CB8AC3E}">
        <p14:creationId xmlns:p14="http://schemas.microsoft.com/office/powerpoint/2010/main" val="111587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DB7D15C7-A3C5-8042-AE12-1BB785AD0E6F}" type="datetimeFigureOut">
              <a:rPr lang="en-US" smtClean="0"/>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A673F-A4D6-7846-BAB0-D540C48094E1}" type="slidenum">
              <a:rPr lang="en-US" smtClean="0"/>
              <a:t>‹#›</a:t>
            </a:fld>
            <a:endParaRPr lang="en-US"/>
          </a:p>
        </p:txBody>
      </p:sp>
    </p:spTree>
    <p:extLst>
      <p:ext uri="{BB962C8B-B14F-4D97-AF65-F5344CB8AC3E}">
        <p14:creationId xmlns:p14="http://schemas.microsoft.com/office/powerpoint/2010/main" val="311689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DB7D15C7-A3C5-8042-AE12-1BB785AD0E6F}" type="datetimeFigureOut">
              <a:rPr lang="en-US" smtClean="0"/>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A673F-A4D6-7846-BAB0-D540C48094E1}" type="slidenum">
              <a:rPr lang="en-US" smtClean="0"/>
              <a:t>‹#›</a:t>
            </a:fld>
            <a:endParaRPr lang="en-US"/>
          </a:p>
        </p:txBody>
      </p:sp>
    </p:spTree>
    <p:extLst>
      <p:ext uri="{BB962C8B-B14F-4D97-AF65-F5344CB8AC3E}">
        <p14:creationId xmlns:p14="http://schemas.microsoft.com/office/powerpoint/2010/main" val="2155771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DB7D15C7-A3C5-8042-AE12-1BB785AD0E6F}" type="datetimeFigureOut">
              <a:rPr lang="en-US" smtClean="0"/>
              <a:t>12/12/2016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A673F-A4D6-7846-BAB0-D540C48094E1}" type="slidenum">
              <a:rPr lang="en-US" smtClean="0"/>
              <a:t>‹#›</a:t>
            </a:fld>
            <a:endParaRPr lang="en-US"/>
          </a:p>
        </p:txBody>
      </p:sp>
    </p:spTree>
    <p:extLst>
      <p:ext uri="{BB962C8B-B14F-4D97-AF65-F5344CB8AC3E}">
        <p14:creationId xmlns:p14="http://schemas.microsoft.com/office/powerpoint/2010/main" val="2624993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2874" y="77225"/>
            <a:ext cx="6289785" cy="832313"/>
          </a:xfrm>
          <a:prstGeom prst="rect">
            <a:avLst/>
          </a:prstGeom>
        </p:spPr>
        <p:txBody>
          <a:bodyPr vert="horz" lIns="91440" tIns="45720" rIns="91440" bIns="45720" rtlCol="0" anchor="ctr">
            <a:normAutofit/>
          </a:bodyPr>
          <a:lstStyle/>
          <a:p>
            <a:r>
              <a:rPr lang="en-AU" dirty="0" smtClean="0"/>
              <a:t>Click to edit Master title style</a:t>
            </a:r>
            <a:endParaRPr lang="en-US" dirty="0"/>
          </a:p>
        </p:txBody>
      </p:sp>
      <p:sp>
        <p:nvSpPr>
          <p:cNvPr id="3" name="Text Placeholder 2"/>
          <p:cNvSpPr>
            <a:spLocks noGrp="1"/>
          </p:cNvSpPr>
          <p:nvPr>
            <p:ph type="body" idx="1"/>
          </p:nvPr>
        </p:nvSpPr>
        <p:spPr>
          <a:xfrm>
            <a:off x="1312874" y="1329984"/>
            <a:ext cx="7044903" cy="4796179"/>
          </a:xfrm>
          <a:prstGeom prst="rect">
            <a:avLst/>
          </a:prstGeom>
        </p:spPr>
        <p:txBody>
          <a:bodyPr vert="horz" lIns="91440" tIns="45720" rIns="91440" bIns="45720" rtlCol="0" anchor="ctr" anchorCtr="0">
            <a:normAutofit/>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4" name="Date Placeholder 3"/>
          <p:cNvSpPr>
            <a:spLocks noGrp="1"/>
          </p:cNvSpPr>
          <p:nvPr>
            <p:ph type="dt" sz="half" idx="2"/>
          </p:nvPr>
        </p:nvSpPr>
        <p:spPr>
          <a:xfrm>
            <a:off x="79636" y="6467903"/>
            <a:ext cx="2133600" cy="365125"/>
          </a:xfrm>
          <a:prstGeom prst="rect">
            <a:avLst/>
          </a:prstGeom>
        </p:spPr>
        <p:txBody>
          <a:bodyPr vert="horz" lIns="91440" tIns="45720" rIns="91440" bIns="45720" rtlCol="0" anchor="ctr"/>
          <a:lstStyle>
            <a:lvl1pPr algn="l">
              <a:defRPr sz="1100">
                <a:solidFill>
                  <a:srgbClr val="FFFFFF"/>
                </a:solidFill>
              </a:defRPr>
            </a:lvl1pPr>
          </a:lstStyle>
          <a:p>
            <a:fld id="{DB7D15C7-A3C5-8042-AE12-1BB785AD0E6F}" type="datetimeFigureOut">
              <a:rPr lang="en-US" smtClean="0"/>
              <a:pPr/>
              <a:t>12/12/2016</a:t>
            </a:fld>
            <a:endParaRPr lang="en-US" dirty="0"/>
          </a:p>
        </p:txBody>
      </p:sp>
      <p:sp>
        <p:nvSpPr>
          <p:cNvPr id="5" name="Footer Placeholder 4"/>
          <p:cNvSpPr>
            <a:spLocks noGrp="1"/>
          </p:cNvSpPr>
          <p:nvPr>
            <p:ph type="ftr" sz="quarter" idx="3"/>
          </p:nvPr>
        </p:nvSpPr>
        <p:spPr>
          <a:xfrm>
            <a:off x="3124200" y="6467903"/>
            <a:ext cx="2895600" cy="365125"/>
          </a:xfrm>
          <a:prstGeom prst="rect">
            <a:avLst/>
          </a:prstGeom>
        </p:spPr>
        <p:txBody>
          <a:bodyPr vert="horz" lIns="91440" tIns="45720" rIns="91440" bIns="45720" rtlCol="0" anchor="ctr"/>
          <a:lstStyle>
            <a:lvl1pPr algn="ctr">
              <a:defRPr sz="1100">
                <a:solidFill>
                  <a:srgbClr val="FFFFFF"/>
                </a:solidFill>
              </a:defRPr>
            </a:lvl1pPr>
          </a:lstStyle>
          <a:p>
            <a:endParaRPr lang="en-US" dirty="0"/>
          </a:p>
        </p:txBody>
      </p:sp>
      <p:sp>
        <p:nvSpPr>
          <p:cNvPr id="6" name="Slide Number Placeholder 5"/>
          <p:cNvSpPr>
            <a:spLocks noGrp="1"/>
          </p:cNvSpPr>
          <p:nvPr>
            <p:ph type="sldNum" sz="quarter" idx="4"/>
          </p:nvPr>
        </p:nvSpPr>
        <p:spPr>
          <a:xfrm>
            <a:off x="6913602" y="6467903"/>
            <a:ext cx="2133600" cy="365125"/>
          </a:xfrm>
          <a:prstGeom prst="rect">
            <a:avLst/>
          </a:prstGeom>
        </p:spPr>
        <p:txBody>
          <a:bodyPr vert="horz" lIns="91440" tIns="45720" rIns="91440" bIns="45720" rtlCol="0" anchor="ctr"/>
          <a:lstStyle>
            <a:lvl1pPr algn="r">
              <a:defRPr sz="1100">
                <a:solidFill>
                  <a:srgbClr val="FFFFFF"/>
                </a:solidFill>
              </a:defRPr>
            </a:lvl1pPr>
          </a:lstStyle>
          <a:p>
            <a:fld id="{4D0A673F-A4D6-7846-BAB0-D540C48094E1}" type="slidenum">
              <a:rPr lang="en-US" smtClean="0"/>
              <a:pPr/>
              <a:t>‹#›</a:t>
            </a:fld>
            <a:endParaRPr lang="en-US" dirty="0"/>
          </a:p>
        </p:txBody>
      </p:sp>
    </p:spTree>
    <p:extLst>
      <p:ext uri="{BB962C8B-B14F-4D97-AF65-F5344CB8AC3E}">
        <p14:creationId xmlns:p14="http://schemas.microsoft.com/office/powerpoint/2010/main" val="51370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ctr" defTabSz="4572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457200" rtl="0" eaLnBrk="1" latinLnBrk="0" hangingPunct="1">
        <a:spcBef>
          <a:spcPct val="20000"/>
        </a:spcBef>
        <a:buClr>
          <a:srgbClr val="94F1EF"/>
        </a:buClr>
        <a:buFont typeface="Arial"/>
        <a:buChar char="•"/>
        <a:defRPr sz="2400" kern="1200">
          <a:solidFill>
            <a:srgbClr val="FFFFFF"/>
          </a:solidFill>
          <a:latin typeface="+mn-lt"/>
          <a:ea typeface="+mn-ea"/>
          <a:cs typeface="+mn-cs"/>
        </a:defRPr>
      </a:lvl1pPr>
      <a:lvl2pPr marL="742950" indent="-285750" algn="l" defTabSz="457200" rtl="0" eaLnBrk="1" latinLnBrk="0" hangingPunct="1">
        <a:spcBef>
          <a:spcPct val="20000"/>
        </a:spcBef>
        <a:buClr>
          <a:srgbClr val="94F1EF"/>
        </a:buClr>
        <a:buFont typeface="Arial"/>
        <a:buChar char="–"/>
        <a:defRPr sz="2400" kern="1200">
          <a:solidFill>
            <a:srgbClr val="FFFFFF"/>
          </a:solidFill>
          <a:latin typeface="+mn-lt"/>
          <a:ea typeface="+mn-ea"/>
          <a:cs typeface="+mn-cs"/>
        </a:defRPr>
      </a:lvl2pPr>
      <a:lvl3pPr marL="1143000" indent="-228600" algn="l" defTabSz="457200" rtl="0" eaLnBrk="1" latinLnBrk="0" hangingPunct="1">
        <a:spcBef>
          <a:spcPct val="20000"/>
        </a:spcBef>
        <a:buClr>
          <a:srgbClr val="94F1EF"/>
        </a:buClr>
        <a:buFont typeface="Arial"/>
        <a:buChar char="•"/>
        <a:defRPr sz="2000" kern="1200">
          <a:solidFill>
            <a:srgbClr val="FFFFFF"/>
          </a:solidFill>
          <a:latin typeface="+mn-lt"/>
          <a:ea typeface="+mn-ea"/>
          <a:cs typeface="+mn-cs"/>
        </a:defRPr>
      </a:lvl3pPr>
      <a:lvl4pPr marL="1600200" indent="-228600" algn="l" defTabSz="457200" rtl="0" eaLnBrk="1" latinLnBrk="0" hangingPunct="1">
        <a:spcBef>
          <a:spcPct val="20000"/>
        </a:spcBef>
        <a:buClr>
          <a:srgbClr val="94F1EF"/>
        </a:buClr>
        <a:buFont typeface="Arial"/>
        <a:buChar char="–"/>
        <a:defRPr sz="2000" kern="1200">
          <a:solidFill>
            <a:srgbClr val="FFFFFF"/>
          </a:solidFill>
          <a:latin typeface="+mn-lt"/>
          <a:ea typeface="+mn-ea"/>
          <a:cs typeface="+mn-cs"/>
        </a:defRPr>
      </a:lvl4pPr>
      <a:lvl5pPr marL="2057400" indent="-228600" algn="l" defTabSz="457200" rtl="0" eaLnBrk="1" latinLnBrk="0" hangingPunct="1">
        <a:spcBef>
          <a:spcPct val="20000"/>
        </a:spcBef>
        <a:buClr>
          <a:srgbClr val="94F1EF"/>
        </a:buClr>
        <a:buFont typeface="Arial"/>
        <a:buChar char="»"/>
        <a:defRPr sz="2000" kern="1200">
          <a:solidFill>
            <a:srgbClr val="FFFFF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Living with a Vision Impairment</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07424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Consider these questions, taking a minute to think about your answer to each</a:t>
            </a:r>
            <a:endParaRPr lang="en-US" b="1" dirty="0"/>
          </a:p>
        </p:txBody>
      </p:sp>
      <p:sp>
        <p:nvSpPr>
          <p:cNvPr id="3" name="Content Placeholder 2"/>
          <p:cNvSpPr>
            <a:spLocks noGrp="1"/>
          </p:cNvSpPr>
          <p:nvPr>
            <p:ph idx="1"/>
          </p:nvPr>
        </p:nvSpPr>
        <p:spPr>
          <a:xfrm>
            <a:off x="1312874" y="1329985"/>
            <a:ext cx="7044903" cy="3632308"/>
          </a:xfrm>
        </p:spPr>
        <p:txBody>
          <a:bodyPr>
            <a:normAutofit fontScale="92500"/>
          </a:bodyPr>
          <a:lstStyle/>
          <a:p>
            <a:pPr lvl="0"/>
            <a:r>
              <a:rPr lang="en-AU" dirty="0"/>
              <a:t>When you talk to people, what are some of the cues that you </a:t>
            </a:r>
            <a:r>
              <a:rPr lang="en-AU" dirty="0" smtClean="0"/>
              <a:t>search </a:t>
            </a:r>
            <a:r>
              <a:rPr lang="en-AU" dirty="0"/>
              <a:t>for, to give you clues about how they feel</a:t>
            </a:r>
            <a:r>
              <a:rPr lang="en-AU" dirty="0" smtClean="0"/>
              <a:t>?</a:t>
            </a:r>
          </a:p>
          <a:p>
            <a:pPr lvl="0"/>
            <a:endParaRPr lang="en-AU" dirty="0"/>
          </a:p>
          <a:p>
            <a:pPr lvl="0"/>
            <a:r>
              <a:rPr lang="en-AU" dirty="0" smtClean="0"/>
              <a:t>Have you ever noticed the textured tiles near the edge of the road by traffic lights and train platforms?  What do you think they are for?</a:t>
            </a:r>
          </a:p>
          <a:p>
            <a:pPr lvl="0"/>
            <a:endParaRPr lang="en-AU" dirty="0"/>
          </a:p>
          <a:p>
            <a:pPr lvl="0"/>
            <a:r>
              <a:rPr lang="en-AU" dirty="0" smtClean="0"/>
              <a:t>How long does it take you to read one page of a book?</a:t>
            </a:r>
          </a:p>
          <a:p>
            <a:pPr lvl="0"/>
            <a:endParaRPr lang="en-AU" dirty="0"/>
          </a:p>
          <a:p>
            <a:pPr marL="0" lvl="0" indent="0">
              <a:buNone/>
            </a:pPr>
            <a:endParaRPr lang="en-AU" dirty="0"/>
          </a:p>
        </p:txBody>
      </p:sp>
      <p:sp>
        <p:nvSpPr>
          <p:cNvPr id="4" name="TextBox 3"/>
          <p:cNvSpPr txBox="1"/>
          <p:nvPr/>
        </p:nvSpPr>
        <p:spPr>
          <a:xfrm>
            <a:off x="934230" y="4728116"/>
            <a:ext cx="6668429" cy="1815882"/>
          </a:xfrm>
          <a:prstGeom prst="rect">
            <a:avLst/>
          </a:prstGeom>
          <a:noFill/>
        </p:spPr>
        <p:txBody>
          <a:bodyPr wrap="square" rtlCol="0">
            <a:spAutoFit/>
          </a:bodyPr>
          <a:lstStyle/>
          <a:p>
            <a:r>
              <a:rPr lang="en-AU" sz="2800" b="1" dirty="0">
                <a:solidFill>
                  <a:srgbClr val="94F1EF"/>
                </a:solidFill>
              </a:rPr>
              <a:t>Now discuss with a partner: </a:t>
            </a:r>
            <a:br>
              <a:rPr lang="en-AU" sz="2800" b="1" dirty="0">
                <a:solidFill>
                  <a:srgbClr val="94F1EF"/>
                </a:solidFill>
              </a:rPr>
            </a:br>
            <a:r>
              <a:rPr lang="en-AU" sz="2800" b="1" dirty="0" smtClean="0">
                <a:solidFill>
                  <a:srgbClr val="94F1EF"/>
                </a:solidFill>
              </a:rPr>
              <a:t>How might </a:t>
            </a:r>
            <a:r>
              <a:rPr lang="en-AU" sz="2800" b="1" dirty="0">
                <a:solidFill>
                  <a:srgbClr val="94F1EF"/>
                </a:solidFill>
              </a:rPr>
              <a:t>someone with a visual impairment answer these questions differently?</a:t>
            </a:r>
          </a:p>
        </p:txBody>
      </p:sp>
    </p:spTree>
    <p:extLst>
      <p:ext uri="{BB962C8B-B14F-4D97-AF65-F5344CB8AC3E}">
        <p14:creationId xmlns:p14="http://schemas.microsoft.com/office/powerpoint/2010/main" val="372316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Impairment</a:t>
            </a:r>
            <a:endParaRPr lang="en-US" dirty="0"/>
          </a:p>
        </p:txBody>
      </p:sp>
      <p:sp>
        <p:nvSpPr>
          <p:cNvPr id="5" name="Content Placeholder 4"/>
          <p:cNvSpPr>
            <a:spLocks noGrp="1"/>
          </p:cNvSpPr>
          <p:nvPr>
            <p:ph idx="1"/>
          </p:nvPr>
        </p:nvSpPr>
        <p:spPr/>
        <p:txBody>
          <a:bodyPr/>
          <a:lstStyle/>
          <a:p>
            <a:pPr marL="0" indent="0">
              <a:buNone/>
            </a:pPr>
            <a:r>
              <a:rPr lang="en-AU" dirty="0"/>
              <a:t>How prevalent is vision impairment?</a:t>
            </a:r>
          </a:p>
          <a:p>
            <a:r>
              <a:rPr lang="en-AU" dirty="0"/>
              <a:t>Current estimates </a:t>
            </a:r>
            <a:r>
              <a:rPr lang="en-AU" dirty="0" smtClean="0"/>
              <a:t>of </a:t>
            </a:r>
            <a:r>
              <a:rPr lang="en-AU" dirty="0"/>
              <a:t>vision impairment in Australia</a:t>
            </a:r>
          </a:p>
          <a:p>
            <a:pPr lvl="0"/>
            <a:r>
              <a:rPr lang="en-AU" dirty="0"/>
              <a:t>357,000 people who are blind or have low vision</a:t>
            </a:r>
          </a:p>
          <a:p>
            <a:pPr lvl="0"/>
            <a:r>
              <a:rPr lang="en-AU" dirty="0"/>
              <a:t>With Projections that number will grow to 564,000 by 2030</a:t>
            </a:r>
          </a:p>
          <a:p>
            <a:pPr marL="0" lvl="0" indent="0">
              <a:buNone/>
            </a:pPr>
            <a:endParaRPr lang="en-AU" sz="1800" dirty="0" smtClean="0"/>
          </a:p>
          <a:p>
            <a:pPr marL="0" lvl="0" indent="0">
              <a:buNone/>
            </a:pPr>
            <a:r>
              <a:rPr lang="en-AU" sz="1800" dirty="0" smtClean="0"/>
              <a:t>*Australia’s </a:t>
            </a:r>
            <a:r>
              <a:rPr lang="en-AU" sz="1800" dirty="0"/>
              <a:t>total population was 23.13 million at the time of the 2013 census</a:t>
            </a:r>
          </a:p>
          <a:p>
            <a:endParaRPr lang="en-AU" dirty="0"/>
          </a:p>
        </p:txBody>
      </p:sp>
      <p:sp>
        <p:nvSpPr>
          <p:cNvPr id="13" name="Rectangle 2"/>
          <p:cNvSpPr txBox="1">
            <a:spLocks noChangeArrowheads="1"/>
          </p:cNvSpPr>
          <p:nvPr/>
        </p:nvSpPr>
        <p:spPr>
          <a:xfrm>
            <a:off x="2916238" y="1412875"/>
            <a:ext cx="3168650" cy="4921250"/>
          </a:xfrm>
          <a:prstGeom prst="rect">
            <a:avLst/>
          </a:prstGeom>
        </p:spPr>
        <p:txBody>
          <a:bodyPr vert="horz" lIns="91440" tIns="45720" rIns="91440" bIns="45720" rtlCol="0" anchor="ctr" anchorCtr="0">
            <a:normAutofit/>
          </a:bodyPr>
          <a:lstStyle>
            <a:lvl1pPr marL="342900" indent="-342900" algn="l" defTabSz="457200" rtl="0" eaLnBrk="1" latinLnBrk="0" hangingPunct="1">
              <a:spcBef>
                <a:spcPct val="20000"/>
              </a:spcBef>
              <a:buClr>
                <a:srgbClr val="00ACA8"/>
              </a:buClr>
              <a:buFont typeface="Arial"/>
              <a:buChar char="•"/>
              <a:defRPr sz="2400" kern="1200">
                <a:solidFill>
                  <a:srgbClr val="0068B4"/>
                </a:solidFill>
                <a:latin typeface="+mn-lt"/>
                <a:ea typeface="+mn-ea"/>
                <a:cs typeface="+mn-cs"/>
              </a:defRPr>
            </a:lvl1pPr>
            <a:lvl2pPr marL="742950" indent="-285750" algn="l" defTabSz="457200" rtl="0" eaLnBrk="1" latinLnBrk="0" hangingPunct="1">
              <a:spcBef>
                <a:spcPct val="20000"/>
              </a:spcBef>
              <a:buClr>
                <a:srgbClr val="00ACA8"/>
              </a:buClr>
              <a:buFont typeface="Arial"/>
              <a:buChar char="–"/>
              <a:defRPr sz="2400" kern="1200">
                <a:solidFill>
                  <a:srgbClr val="0068B4"/>
                </a:solidFill>
                <a:latin typeface="+mn-lt"/>
                <a:ea typeface="+mn-ea"/>
                <a:cs typeface="+mn-cs"/>
              </a:defRPr>
            </a:lvl2pPr>
            <a:lvl3pPr marL="1143000" indent="-228600" algn="l" defTabSz="457200" rtl="0" eaLnBrk="1" latinLnBrk="0" hangingPunct="1">
              <a:spcBef>
                <a:spcPct val="20000"/>
              </a:spcBef>
              <a:buClr>
                <a:srgbClr val="00ACA8"/>
              </a:buClr>
              <a:buFont typeface="Arial"/>
              <a:buChar char="•"/>
              <a:defRPr sz="2000" kern="1200">
                <a:solidFill>
                  <a:srgbClr val="0068B4"/>
                </a:solidFill>
                <a:latin typeface="+mn-lt"/>
                <a:ea typeface="+mn-ea"/>
                <a:cs typeface="+mn-cs"/>
              </a:defRPr>
            </a:lvl3pPr>
            <a:lvl4pPr marL="1600200" indent="-228600" algn="l" defTabSz="457200" rtl="0" eaLnBrk="1" latinLnBrk="0" hangingPunct="1">
              <a:spcBef>
                <a:spcPct val="20000"/>
              </a:spcBef>
              <a:buClr>
                <a:srgbClr val="00ACA8"/>
              </a:buClr>
              <a:buFont typeface="Arial"/>
              <a:buChar char="–"/>
              <a:defRPr sz="2000" kern="1200">
                <a:solidFill>
                  <a:srgbClr val="0068B4"/>
                </a:solidFill>
                <a:latin typeface="+mn-lt"/>
                <a:ea typeface="+mn-ea"/>
                <a:cs typeface="+mn-cs"/>
              </a:defRPr>
            </a:lvl4pPr>
            <a:lvl5pPr marL="2057400" indent="-228600" algn="l" defTabSz="457200" rtl="0" eaLnBrk="1" latinLnBrk="0" hangingPunct="1">
              <a:spcBef>
                <a:spcPct val="20000"/>
              </a:spcBef>
              <a:buClr>
                <a:srgbClr val="00ACA8"/>
              </a:buClr>
              <a:buFont typeface="Arial"/>
              <a:buChar char="»"/>
              <a:defRPr sz="2000" kern="1200">
                <a:solidFill>
                  <a:srgbClr val="0068B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buFont typeface="Wingdings" pitchFamily="2" charset="2"/>
              <a:buNone/>
              <a:defRPr/>
            </a:pPr>
            <a:endParaRPr lang="en-AU" sz="2800" dirty="0" smtClean="0">
              <a:cs typeface="Arial" pitchFamily="34" charset="0"/>
            </a:endParaRPr>
          </a:p>
        </p:txBody>
      </p:sp>
      <p:sp>
        <p:nvSpPr>
          <p:cNvPr id="3" name="TextBox 2"/>
          <p:cNvSpPr txBox="1"/>
          <p:nvPr/>
        </p:nvSpPr>
        <p:spPr>
          <a:xfrm>
            <a:off x="4795025" y="5737915"/>
            <a:ext cx="4348975" cy="830997"/>
          </a:xfrm>
          <a:prstGeom prst="rect">
            <a:avLst/>
          </a:prstGeom>
          <a:noFill/>
        </p:spPr>
        <p:txBody>
          <a:bodyPr wrap="square" rtlCol="0">
            <a:spAutoFit/>
          </a:bodyPr>
          <a:lstStyle/>
          <a:p>
            <a:r>
              <a:rPr lang="en-AU" sz="1200" dirty="0" smtClean="0"/>
              <a:t>Statistics sourced from: Vision </a:t>
            </a:r>
            <a:r>
              <a:rPr lang="en-AU" sz="1200" dirty="0"/>
              <a:t>Australia. (2012). </a:t>
            </a:r>
            <a:r>
              <a:rPr lang="en-AU" sz="1200" i="1" dirty="0"/>
              <a:t>Blindness and vision loss.</a:t>
            </a:r>
            <a:r>
              <a:rPr lang="en-AU" sz="1200" dirty="0"/>
              <a:t> Available: http://www.visionaustralia.org/living-with-low-vision/newly-diagnosed/blindness-and-vision-loss. Last accessed 26th April 2016.</a:t>
            </a:r>
          </a:p>
        </p:txBody>
      </p:sp>
    </p:spTree>
    <p:extLst>
      <p:ext uri="{BB962C8B-B14F-4D97-AF65-F5344CB8AC3E}">
        <p14:creationId xmlns:p14="http://schemas.microsoft.com/office/powerpoint/2010/main" val="1105576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brainstorm</a:t>
            </a:r>
            <a:endParaRPr lang="en-US" dirty="0"/>
          </a:p>
        </p:txBody>
      </p:sp>
      <p:sp>
        <p:nvSpPr>
          <p:cNvPr id="3" name="Content Placeholder 2"/>
          <p:cNvSpPr>
            <a:spLocks noGrp="1"/>
          </p:cNvSpPr>
          <p:nvPr>
            <p:ph idx="1"/>
          </p:nvPr>
        </p:nvSpPr>
        <p:spPr/>
        <p:txBody>
          <a:bodyPr>
            <a:normAutofit/>
          </a:bodyPr>
          <a:lstStyle/>
          <a:p>
            <a:r>
              <a:rPr lang="en-US" sz="2800" dirty="0" smtClean="0"/>
              <a:t>Work in groups to discuss the following questions:</a:t>
            </a:r>
          </a:p>
          <a:p>
            <a:pPr lvl="1"/>
            <a:r>
              <a:rPr lang="en-US" sz="2800" dirty="0" smtClean="0"/>
              <a:t>What do you already know about vision impairment?</a:t>
            </a:r>
          </a:p>
          <a:p>
            <a:pPr lvl="1"/>
            <a:r>
              <a:rPr lang="en-US" sz="2800" dirty="0" smtClean="0"/>
              <a:t>What types of daily activities do you think would be challenging for people with a vision impairment?</a:t>
            </a:r>
          </a:p>
          <a:p>
            <a:pPr marL="457200" lvl="1" indent="0">
              <a:buNone/>
            </a:pPr>
            <a:endParaRPr lang="en-US" sz="2800" dirty="0" smtClean="0"/>
          </a:p>
        </p:txBody>
      </p:sp>
    </p:spTree>
    <p:extLst>
      <p:ext uri="{BB962C8B-B14F-4D97-AF65-F5344CB8AC3E}">
        <p14:creationId xmlns:p14="http://schemas.microsoft.com/office/powerpoint/2010/main" val="2269290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up questions</a:t>
            </a:r>
            <a:endParaRPr lang="en-US" dirty="0"/>
          </a:p>
        </p:txBody>
      </p:sp>
      <p:sp>
        <p:nvSpPr>
          <p:cNvPr id="3" name="Content Placeholder 2"/>
          <p:cNvSpPr>
            <a:spLocks noGrp="1"/>
          </p:cNvSpPr>
          <p:nvPr>
            <p:ph idx="1"/>
          </p:nvPr>
        </p:nvSpPr>
        <p:spPr/>
        <p:txBody>
          <a:bodyPr/>
          <a:lstStyle/>
          <a:p>
            <a:endParaRPr lang="en-US" dirty="0"/>
          </a:p>
          <a:p>
            <a:r>
              <a:rPr lang="en-US" dirty="0"/>
              <a:t>Are </a:t>
            </a:r>
            <a:r>
              <a:rPr lang="en-US" dirty="0" smtClean="0"/>
              <a:t>visual </a:t>
            </a:r>
            <a:r>
              <a:rPr lang="en-US" dirty="0"/>
              <a:t>impairments treatable?</a:t>
            </a:r>
          </a:p>
          <a:p>
            <a:endParaRPr lang="en-US" dirty="0" smtClean="0"/>
          </a:p>
          <a:p>
            <a:r>
              <a:rPr lang="en-US" dirty="0" smtClean="0"/>
              <a:t>How do we assist people with vision impairments to participate in society?</a:t>
            </a:r>
          </a:p>
          <a:p>
            <a:endParaRPr lang="en-US" dirty="0"/>
          </a:p>
          <a:p>
            <a:r>
              <a:rPr lang="en-US" b="1" dirty="0" smtClean="0"/>
              <a:t>What questions do you have now?</a:t>
            </a:r>
          </a:p>
          <a:p>
            <a:endParaRPr lang="en-US" dirty="0"/>
          </a:p>
          <a:p>
            <a:endParaRPr lang="en-US" dirty="0" smtClean="0"/>
          </a:p>
        </p:txBody>
      </p:sp>
    </p:spTree>
    <p:extLst>
      <p:ext uri="{BB962C8B-B14F-4D97-AF65-F5344CB8AC3E}">
        <p14:creationId xmlns:p14="http://schemas.microsoft.com/office/powerpoint/2010/main" val="3194856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TotalTime>
  <Words>300</Words>
  <Application>Microsoft Office PowerPoint</Application>
  <PresentationFormat>On-screen Show (4:3)</PresentationFormat>
  <Paragraphs>38</Paragraphs>
  <Slides>5</Slides>
  <Notes>1</Notes>
  <HiddenSlides>1</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Main</vt:lpstr>
      <vt:lpstr>Living with a Vision Impairment</vt:lpstr>
      <vt:lpstr>Consider these questions, taking a minute to think about your answer to each</vt:lpstr>
      <vt:lpstr>Vision Impairment</vt:lpstr>
      <vt:lpstr>Class brainstorm</vt:lpstr>
      <vt:lpstr>Follow up questions</vt:lpstr>
    </vt:vector>
  </TitlesOfParts>
  <Company>D MAX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Hughes</dc:creator>
  <cp:lastModifiedBy>Timothy Newport</cp:lastModifiedBy>
  <cp:revision>81</cp:revision>
  <dcterms:created xsi:type="dcterms:W3CDTF">2013-11-28T23:17:52Z</dcterms:created>
  <dcterms:modified xsi:type="dcterms:W3CDTF">2016-12-12T03:53:12Z</dcterms:modified>
</cp:coreProperties>
</file>