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6" r:id="rId3"/>
    <p:sldId id="296" r:id="rId4"/>
    <p:sldId id="259" r:id="rId5"/>
    <p:sldId id="270" r:id="rId6"/>
    <p:sldId id="268" r:id="rId7"/>
    <p:sldId id="269" r:id="rId8"/>
    <p:sldId id="281" r:id="rId9"/>
    <p:sldId id="297" r:id="rId10"/>
    <p:sldId id="285" r:id="rId11"/>
    <p:sldId id="280" r:id="rId12"/>
    <p:sldId id="267" r:id="rId13"/>
    <p:sldId id="287" r:id="rId14"/>
    <p:sldId id="288" r:id="rId15"/>
    <p:sldId id="286" r:id="rId16"/>
    <p:sldId id="291" r:id="rId17"/>
    <p:sldId id="289" r:id="rId18"/>
    <p:sldId id="298" r:id="rId19"/>
    <p:sldId id="263" r:id="rId20"/>
    <p:sldId id="292" r:id="rId21"/>
    <p:sldId id="293" r:id="rId22"/>
    <p:sldId id="271" r:id="rId23"/>
    <p:sldId id="282" r:id="rId24"/>
    <p:sldId id="265" r:id="rId25"/>
    <p:sldId id="264" r:id="rId26"/>
    <p:sldId id="306" r:id="rId27"/>
    <p:sldId id="301" r:id="rId28"/>
    <p:sldId id="299" r:id="rId29"/>
    <p:sldId id="304" r:id="rId30"/>
    <p:sldId id="305" r:id="rId31"/>
    <p:sldId id="300" r:id="rId32"/>
    <p:sldId id="262" r:id="rId33"/>
    <p:sldId id="258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3" autoAdjust="0"/>
    <p:restoredTop sz="73653" autoAdjust="0"/>
  </p:normalViewPr>
  <p:slideViewPr>
    <p:cSldViewPr snapToGrid="0">
      <p:cViewPr varScale="1">
        <p:scale>
          <a:sx n="84" d="100"/>
          <a:sy n="84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F5603-F63B-4E28-9867-CE264262F721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C62AC-83DF-419A-9168-1B64DC197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65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From the above observation, In the previous slides shows that HC and SZ exists a gap of N1 suppression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62AC-83DF-419A-9168-1B64DC197E0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81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number of training data is 64, which is less. Thus we use machine learning method to classify.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Random forests are a good way to classify small training samples.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62AC-83DF-419A-9168-1B64DC197E0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75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In the previous slides shows that HC and SZ exists a gap of N1 suppression, so that we can easily classify whether the subject is patient or not.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However, the N1 amplitude values difference shown between HC and SZ is just the average values of all subjects. </a:t>
            </a:r>
          </a:p>
          <a:p>
            <a:r>
              <a:rPr lang="en-US" altLang="zh-TW" sz="1200" dirty="0"/>
              <a:t>That is, not all subjects follow the rule (HC musty suppress responses dramatically, SZ cannot). </a:t>
            </a:r>
          </a:p>
          <a:p>
            <a:r>
              <a:rPr lang="en-US" altLang="zh-TW" sz="1200" dirty="0"/>
              <a:t>Thus, if we just use  N1 suppression and Readiness Potential (RP) to classify is not enough, especially the number of data of each subject is just only 1.</a:t>
            </a:r>
          </a:p>
          <a:p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62AC-83DF-419A-9168-1B64DC197E0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737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above three figures can explain why.</a:t>
            </a:r>
          </a:p>
          <a:p>
            <a:r>
              <a:rPr lang="en-US" altLang="zh-TW" dirty="0"/>
              <a:t>Take channel ‘</a:t>
            </a:r>
            <a:r>
              <a:rPr lang="en-US" altLang="zh-TW" dirty="0" err="1"/>
              <a:t>FCz</a:t>
            </a:r>
            <a:r>
              <a:rPr lang="en-US" altLang="zh-TW" dirty="0"/>
              <a:t>‘ for example, there exists a SZ subject whose data value is represented by two red thick line, and if N1 suppression values of the subject is smaller than standard, the SZ subject will misclassify.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62AC-83DF-419A-9168-1B64DC197E0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35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{'brain': 0.14308776932283462, 'muscle artifact': 0.004490959119496855, 'eye blink': 0.011592589374249547, 'heart beat': 0.00711674248799665, 'line noise': 0.0015625, 'channel noise': 0.015909643918572258, 'other': 0.8162397957768501}</a:t>
            </a:r>
          </a:p>
          <a:p>
            <a:r>
              <a:rPr lang="en-US" altLang="zh-TW" dirty="0"/>
              <a:t>{'brain': 0.22416536031196155, 'muscle artifact': 0.01163553620672368, 'eye blink': 0.01680369680866651, 'heart beat': 0.012275425925280341, 'line noise': 0.002603666555891025, 'channel noise': 0.03750083703339947, 'other': 0.6950154771580775}</a:t>
            </a:r>
          </a:p>
          <a:p>
            <a:r>
              <a:rPr lang="en-US" altLang="zh-TW" dirty="0"/>
              <a:t>{'brain': 0.16928996371427274, 'muscle artifact': 0.006390679594689028, 'eye blink': 0.011986195074071015, 'heart beat': 0.004563557901793195, 'line noise': 0.0009925314465408805, 'channel noise': 0.024144878963418614, 'other': 0.7826321933052147}</a:t>
            </a:r>
          </a:p>
          <a:p>
            <a:r>
              <a:rPr lang="en-US" altLang="zh-TW" dirty="0"/>
              <a:t>{'brain': 0.25310972801827747, 'muscle artifact': 0.012710699605416492, 'eye blink': 0.013591609232821633, 'heart beat': 0.010683317170318136, 'line noise': 0.0025633419736409767, 'channel noise': 0.04924108780656832, 'other': 0.6581002161929572}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62AC-83DF-419A-9168-1B64DC197E0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78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yamsaha/eeg-schizophrenia" TargetMode="External"/><Relationship Id="rId2" Type="http://schemas.openxmlformats.org/officeDocument/2006/relationships/hyperlink" Target="https://www.kaggle.com/code/owaiskhan9654/training-of-eeg-schizophrenia-disorder-using-cn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iGyt/asrpy.git" TargetMode="External"/><Relationship Id="rId3" Type="http://schemas.openxmlformats.org/officeDocument/2006/relationships/hyperlink" Target="https://academic.oup.com/schizophreniabulletin/article/40/4/804/1898326?login=true" TargetMode="External"/><Relationship Id="rId7" Type="http://schemas.openxmlformats.org/officeDocument/2006/relationships/hyperlink" Target="https://mne.tools/stable/index.html" TargetMode="External"/><Relationship Id="rId2" Type="http://schemas.openxmlformats.org/officeDocument/2006/relationships/hyperlink" Target="https://www.kaggle.com/datasets/broach/button-tone-s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yt.github.io/automated_EEG_cleaning_comparison/" TargetMode="External"/><Relationship Id="rId5" Type="http://schemas.openxmlformats.org/officeDocument/2006/relationships/hyperlink" Target="https://github.com/karljaats/EEG-data-from-basic-sensory-task-in-Schizophrenia.git" TargetMode="External"/><Relationship Id="rId10" Type="http://schemas.openxmlformats.org/officeDocument/2006/relationships/hyperlink" Target="https://www.tensorflow.org/tutorials/structured_data/time_series" TargetMode="External"/><Relationship Id="rId4" Type="http://schemas.openxmlformats.org/officeDocument/2006/relationships/hyperlink" Target="https://reporter.nih.gov/project-details/9187052" TargetMode="External"/><Relationship Id="rId9" Type="http://schemas.openxmlformats.org/officeDocument/2006/relationships/hyperlink" Target="https://blog.csdn.net/qq_44930039/article/details/127734713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roach/button-tone-s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Mi-Hsu/BCI_Schizophrenia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BCI Final Project:</a:t>
            </a:r>
            <a:br>
              <a:rPr lang="en-US" altLang="zh-TW" dirty="0"/>
            </a:br>
            <a:r>
              <a:rPr lang="en-US" altLang="zh-TW" sz="4800" dirty="0"/>
              <a:t>Schizophrenia Disorder Detection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108062224 </a:t>
            </a:r>
            <a:r>
              <a:rPr lang="zh-TW" altLang="en-US" dirty="0"/>
              <a:t>廖珞珽</a:t>
            </a:r>
          </a:p>
          <a:p>
            <a:r>
              <a:rPr lang="en-US" altLang="zh-TW" dirty="0"/>
              <a:t>111062574 </a:t>
            </a:r>
            <a:r>
              <a:rPr lang="zh-TW" altLang="en-US" dirty="0"/>
              <a:t>徐瑞憫</a:t>
            </a:r>
          </a:p>
          <a:p>
            <a:r>
              <a:rPr lang="en-US" altLang="zh-TW" dirty="0"/>
              <a:t>111062575 </a:t>
            </a:r>
            <a:r>
              <a:rPr lang="zh-TW" altLang="en-US" dirty="0"/>
              <a:t>許詠晴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6BC88-E0EA-478B-80B0-ED77E15D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Preprocessing: ERP Dataset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66143-A9C4-4312-8090-9514C8206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ERP dataset has preprocessed by the provider, so we use the dataset directly.</a:t>
            </a:r>
          </a:p>
          <a:p>
            <a:r>
              <a:rPr lang="en-US" altLang="zh-TW" dirty="0"/>
              <a:t>The reference paper[2] finds that the schizophrenia patients can’ t distinguish between external and internal stimuli. That is, patients cannot suppress their brains’ responses such as N100. </a:t>
            </a:r>
          </a:p>
          <a:p>
            <a:r>
              <a:rPr lang="en-US" altLang="zh-TW" dirty="0"/>
              <a:t>Thus, we try to visualize the difference of N100 in some channels.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521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E018B-CF48-460B-9471-45BCFB5C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N100 Signals</a:t>
            </a:r>
            <a:endParaRPr lang="zh-TW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2D0C65-1F36-49F5-BBE7-C550A30B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23" y="2036852"/>
            <a:ext cx="28519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6E6C8-803C-48CB-895B-4CAA2FF5F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23" y="4443390"/>
            <a:ext cx="285194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100739B-C5D9-4E1B-A328-F6FB387B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60" y="2037616"/>
            <a:ext cx="285194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417C8893-9611-439C-BF47-476233D3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61" y="4443390"/>
            <a:ext cx="285194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E292D1EF-F876-4E2F-9E04-1EDC1B464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997" y="2036852"/>
            <a:ext cx="285194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EF226161-AA0C-496C-A6C8-50BE0E85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997" y="4443390"/>
            <a:ext cx="285194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4D10462-374C-4F12-BA47-E347DAA56BD7}"/>
              </a:ext>
            </a:extLst>
          </p:cNvPr>
          <p:cNvCxnSpPr>
            <a:cxnSpLocks/>
          </p:cNvCxnSpPr>
          <p:nvPr/>
        </p:nvCxnSpPr>
        <p:spPr>
          <a:xfrm>
            <a:off x="84841" y="4307409"/>
            <a:ext cx="11923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3DF939-BC44-4CAF-A7EC-769F99631AD2}"/>
              </a:ext>
            </a:extLst>
          </p:cNvPr>
          <p:cNvSpPr txBox="1"/>
          <p:nvPr/>
        </p:nvSpPr>
        <p:spPr>
          <a:xfrm>
            <a:off x="84841" y="2655187"/>
            <a:ext cx="1652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average</a:t>
            </a:r>
          </a:p>
          <a:p>
            <a:pPr algn="ctr"/>
            <a:r>
              <a:rPr lang="en-US" altLang="zh-TW" dirty="0"/>
              <a:t>Healthy Control</a:t>
            </a:r>
          </a:p>
          <a:p>
            <a:pPr algn="ctr"/>
            <a:r>
              <a:rPr lang="en-US" altLang="zh-TW" dirty="0"/>
              <a:t>(HC)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71008D-F2CE-4513-984C-C5494E5CB673}"/>
              </a:ext>
            </a:extLst>
          </p:cNvPr>
          <p:cNvSpPr txBox="1"/>
          <p:nvPr/>
        </p:nvSpPr>
        <p:spPr>
          <a:xfrm>
            <a:off x="0" y="5061725"/>
            <a:ext cx="1492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averge</a:t>
            </a:r>
            <a:endParaRPr lang="en-US" altLang="zh-TW" dirty="0"/>
          </a:p>
          <a:p>
            <a:pPr algn="ctr"/>
            <a:r>
              <a:rPr lang="en-US" altLang="zh-TW" dirty="0"/>
              <a:t>Schizophrenia</a:t>
            </a:r>
          </a:p>
          <a:p>
            <a:pPr algn="ctr"/>
            <a:r>
              <a:rPr lang="en-US" altLang="zh-TW" dirty="0"/>
              <a:t>(SZ)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C18750-B1F7-44A5-AE33-752FC9DBBF49}"/>
              </a:ext>
            </a:extLst>
          </p:cNvPr>
          <p:cNvSpPr txBox="1"/>
          <p:nvPr/>
        </p:nvSpPr>
        <p:spPr>
          <a:xfrm>
            <a:off x="2816809" y="150602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Fz</a:t>
            </a:r>
            <a:r>
              <a:rPr lang="en-US" altLang="zh-TW" dirty="0"/>
              <a:t> Channel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AECDEBA-F895-42D2-ABB3-C032869658E8}"/>
              </a:ext>
            </a:extLst>
          </p:cNvPr>
          <p:cNvSpPr txBox="1"/>
          <p:nvPr/>
        </p:nvSpPr>
        <p:spPr>
          <a:xfrm>
            <a:off x="6338058" y="1506022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FCz</a:t>
            </a:r>
            <a:r>
              <a:rPr lang="en-US" altLang="zh-TW" dirty="0"/>
              <a:t> Channel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8CA40EF-33A2-4FF6-98D6-529BE4507AC7}"/>
              </a:ext>
            </a:extLst>
          </p:cNvPr>
          <p:cNvSpPr txBox="1"/>
          <p:nvPr/>
        </p:nvSpPr>
        <p:spPr>
          <a:xfrm>
            <a:off x="9971868" y="150602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Cz</a:t>
            </a:r>
            <a:r>
              <a:rPr lang="en-US" altLang="zh-TW" dirty="0"/>
              <a:t> Channel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697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B5A41-D050-4F13-9DD4-A0181936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Preprocessing: ERP Dataset </a:t>
            </a:r>
            <a:endParaRPr lang="zh-TW" altLang="en-US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28B1F1-76DA-40FC-8B83-A805BB65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shows that HC and SZ exists a gap of N1 suppression, so maybe we can easily use the feature of N1 suppression to classify.</a:t>
            </a:r>
          </a:p>
          <a:p>
            <a:r>
              <a:rPr lang="en-US" altLang="zh-TW" dirty="0"/>
              <a:t>Thus, the shape of </a:t>
            </a:r>
            <a:r>
              <a:rPr lang="en-US" altLang="zh-TW"/>
              <a:t>each data </a:t>
            </a:r>
            <a:r>
              <a:rPr lang="en-US" altLang="zh-TW" dirty="0"/>
              <a:t>is (2, )</a:t>
            </a:r>
          </a:p>
          <a:p>
            <a:pPr lvl="1"/>
            <a:r>
              <a:rPr lang="en-US" altLang="zh-TW" dirty="0"/>
              <a:t>one is </a:t>
            </a:r>
            <a:r>
              <a:rPr lang="en-US" altLang="zh-TW" dirty="0">
                <a:solidFill>
                  <a:srgbClr val="FF0000"/>
                </a:solidFill>
              </a:rPr>
              <a:t>readiness potential (RP)</a:t>
            </a:r>
            <a:r>
              <a:rPr lang="en-US" altLang="zh-TW" dirty="0"/>
              <a:t>, the other is </a:t>
            </a:r>
            <a:r>
              <a:rPr lang="en-US" altLang="zh-TW" dirty="0">
                <a:solidFill>
                  <a:srgbClr val="FF0000"/>
                </a:solidFill>
              </a:rPr>
              <a:t>N1 suppression (N1supp) </a:t>
            </a:r>
          </a:p>
          <a:p>
            <a:r>
              <a:rPr lang="en-US" altLang="zh-TW"/>
              <a:t>However</a:t>
            </a:r>
            <a:r>
              <a:rPr lang="en-US" altLang="zh-TW" dirty="0"/>
              <a:t>, </a:t>
            </a:r>
            <a:r>
              <a:rPr lang="en-US" altLang="zh-TW" i="1" dirty="0"/>
              <a:t>ERP data </a:t>
            </a:r>
            <a:r>
              <a:rPr lang="en-US" altLang="zh-TW" dirty="0"/>
              <a:t>has 81 subjects, and each subject has only 1 trails</a:t>
            </a:r>
          </a:p>
          <a:p>
            <a:r>
              <a:rPr lang="en-US" altLang="zh-TW" dirty="0"/>
              <a:t>That means the number of data in ERP Dataset is only 81.</a:t>
            </a:r>
          </a:p>
          <a:p>
            <a:pPr lvl="1"/>
            <a:r>
              <a:rPr lang="en-US" altLang="zh-TW" dirty="0"/>
              <a:t>64 for training, 17 for testing </a:t>
            </a:r>
          </a:p>
        </p:txBody>
      </p:sp>
    </p:spTree>
    <p:extLst>
      <p:ext uri="{BB962C8B-B14F-4D97-AF65-F5344CB8AC3E}">
        <p14:creationId xmlns:p14="http://schemas.microsoft.com/office/powerpoint/2010/main" val="238871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B5A41-D050-4F13-9DD4-A0181936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i="1" dirty="0"/>
              <a:t>ERP</a:t>
            </a:r>
            <a:r>
              <a:rPr lang="zh-TW" altLang="en-US" i="1" dirty="0"/>
              <a:t> </a:t>
            </a:r>
            <a:r>
              <a:rPr lang="en-US" altLang="zh-TW" i="1" dirty="0"/>
              <a:t>Dataset</a:t>
            </a:r>
            <a:endParaRPr lang="zh-TW" altLang="en-US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28B1F1-76DA-40FC-8B83-A805BB65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number of training data is 64, which is less. Thus we use machine learning method to classify.</a:t>
            </a:r>
          </a:p>
          <a:p>
            <a:r>
              <a:rPr lang="en-US" altLang="zh-TW" dirty="0"/>
              <a:t>Using methods:</a:t>
            </a:r>
          </a:p>
          <a:p>
            <a:pPr lvl="1"/>
            <a:r>
              <a:rPr lang="en-US" altLang="zh-TW" dirty="0"/>
              <a:t>Random forests: good way to classify small training samples.</a:t>
            </a:r>
          </a:p>
          <a:p>
            <a:pPr lvl="1"/>
            <a:r>
              <a:rPr lang="en-US" altLang="zh-TW" dirty="0"/>
              <a:t>SVM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AutoShape 2" descr="什麼是隨機森林？ | TIBCO Software">
            <a:extLst>
              <a:ext uri="{FF2B5EF4-FFF2-40B4-BE49-F238E27FC236}">
                <a16:creationId xmlns:a16="http://schemas.microsoft.com/office/drawing/2014/main" id="{4F6179DF-FF81-48FA-9FCC-BA0E20E8A8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219E3364-1B3D-425D-882A-1AB0B9263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0235" y="4076390"/>
            <a:ext cx="3295693" cy="252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FC14D03-54B3-40DD-9228-333A1827ADCC}"/>
              </a:ext>
            </a:extLst>
          </p:cNvPr>
          <p:cNvSpPr txBox="1"/>
          <p:nvPr/>
        </p:nvSpPr>
        <p:spPr>
          <a:xfrm>
            <a:off x="5905637" y="6586765"/>
            <a:ext cx="5044888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1100" dirty="0"/>
              <a:t>https://www.tibco.com/zh-hant/reference-center/what-is-a-random-forest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76E26EF-B1C5-4080-A4EB-D5D0C2595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27" y="4076390"/>
            <a:ext cx="2589040" cy="252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ADDF04-5C5D-475E-9286-73F405811517}"/>
              </a:ext>
            </a:extLst>
          </p:cNvPr>
          <p:cNvSpPr txBox="1"/>
          <p:nvPr/>
        </p:nvSpPr>
        <p:spPr>
          <a:xfrm>
            <a:off x="2343075" y="6596390"/>
            <a:ext cx="3548343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1100" dirty="0"/>
              <a:t>https://en.wikipedia.org/wiki/Support_vector_machine</a:t>
            </a:r>
          </a:p>
        </p:txBody>
      </p:sp>
    </p:spTree>
    <p:extLst>
      <p:ext uri="{BB962C8B-B14F-4D97-AF65-F5344CB8AC3E}">
        <p14:creationId xmlns:p14="http://schemas.microsoft.com/office/powerpoint/2010/main" val="172347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04F07-3FA6-4398-9C53-98FC15DC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Results For Machine Learning</a:t>
            </a:r>
            <a:r>
              <a:rPr lang="zh-TW" altLang="en-US" dirty="0"/>
              <a:t> 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27A1B3D-4FE5-4AE5-91D1-CE3AFE1CA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529931"/>
              </p:ext>
            </p:extLst>
          </p:nvPr>
        </p:nvGraphicFramePr>
        <p:xfrm>
          <a:off x="527685" y="3074670"/>
          <a:ext cx="11136630" cy="2099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7326">
                  <a:extLst>
                    <a:ext uri="{9D8B030D-6E8A-4147-A177-3AD203B41FA5}">
                      <a16:colId xmlns:a16="http://schemas.microsoft.com/office/drawing/2014/main" val="1483517867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3639499219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2358551658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2607382588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1361538077"/>
                    </a:ext>
                  </a:extLst>
                </a:gridCol>
              </a:tblGrid>
              <a:tr h="699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Methods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Accuracy(%)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Precision(%)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Recall(%)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F1-score(%)</a:t>
                      </a:r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566143"/>
                  </a:ext>
                </a:extLst>
              </a:tr>
              <a:tr h="699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Random Forests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52.94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738646"/>
                  </a:ext>
                </a:extLst>
              </a:tr>
              <a:tr h="699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SVM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33.09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40.72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8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71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C01E1-B104-4E3A-A3F5-1D5421F1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of using N1 with ML in ERP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55E1A5-12E2-4228-82D0-5021D79D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1248" cy="4351338"/>
          </a:xfrm>
        </p:spPr>
        <p:txBody>
          <a:bodyPr/>
          <a:lstStyle/>
          <a:p>
            <a:r>
              <a:rPr lang="en-US" altLang="zh-TW" dirty="0"/>
              <a:t>The images demonstrate the </a:t>
            </a:r>
            <a:r>
              <a:rPr lang="en-US" altLang="zh-TW" dirty="0">
                <a:solidFill>
                  <a:srgbClr val="FF0000"/>
                </a:solidFill>
              </a:rPr>
              <a:t>average</a:t>
            </a:r>
            <a:r>
              <a:rPr lang="en-US" altLang="zh-TW" dirty="0"/>
              <a:t> N1 amplitude values difference between HC and SZ.</a:t>
            </a:r>
          </a:p>
          <a:p>
            <a:r>
              <a:rPr lang="en-US" altLang="zh-TW" dirty="0"/>
              <a:t>Not all subjects exactly follow that rule.</a:t>
            </a:r>
          </a:p>
          <a:p>
            <a:r>
              <a:rPr lang="en-US" altLang="zh-TW" dirty="0"/>
              <a:t>Thus, it is not precise using N1 suppression and Readiness Potential (RP) for classification, especially the number of each subject’s data is just one.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81D289-2DBE-4AD4-8C5F-254753FE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1" y="4438120"/>
            <a:ext cx="28519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9644A-4258-48E6-AA6B-5F2B7996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13" y="4438120"/>
            <a:ext cx="285194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3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ADE626-17C7-4FD6-91FF-A01BBDC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02128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Visualize the Box plot for EEG signal for HC and SZ</a:t>
            </a:r>
          </a:p>
          <a:p>
            <a:r>
              <a:rPr lang="en-US" altLang="zh-TW" sz="2400" dirty="0"/>
              <a:t>For Example, </a:t>
            </a:r>
            <a:r>
              <a:rPr lang="en-US" altLang="zh-TW" sz="2400" dirty="0" err="1"/>
              <a:t>FCz</a:t>
            </a:r>
            <a:r>
              <a:rPr lang="en-US" altLang="zh-TW" sz="2400" dirty="0"/>
              <a:t> channel. If N1 suppression values of a SZ subject is smaller than the standard, this subject will be misclassified </a:t>
            </a:r>
            <a:endParaRPr lang="zh-TW" alt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02F520-7A0E-4815-BC55-FA77D67F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of using N1 with ML in ERP dataset</a:t>
            </a:r>
            <a:endParaRPr lang="zh-TW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AB4260-F484-497B-98C9-12A12ECC5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467" y="2482568"/>
            <a:ext cx="4047002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140264F-9790-4C6D-9665-7E273652A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89" y="3957331"/>
            <a:ext cx="269777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A80A2116-B797-4FC9-8EA1-235DB745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9" y="3957331"/>
            <a:ext cx="269777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EF5F9AD-A971-4F46-B53E-A4769D952793}"/>
              </a:ext>
            </a:extLst>
          </p:cNvPr>
          <p:cNvGrpSpPr/>
          <p:nvPr/>
        </p:nvGrpSpPr>
        <p:grpSpPr>
          <a:xfrm>
            <a:off x="8495992" y="1277755"/>
            <a:ext cx="2857807" cy="1095740"/>
            <a:chOff x="9018210" y="1654039"/>
            <a:chExt cx="2857807" cy="1095740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1C099965-D36B-4799-9773-085DA41FC56C}"/>
                </a:ext>
              </a:extLst>
            </p:cNvPr>
            <p:cNvCxnSpPr>
              <a:cxnSpLocks/>
            </p:cNvCxnSpPr>
            <p:nvPr/>
          </p:nvCxnSpPr>
          <p:spPr>
            <a:xfrm>
              <a:off x="11580725" y="2143281"/>
              <a:ext cx="0" cy="60225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0C6330B-8614-4FEF-A38C-ED6CA15FC981}"/>
                </a:ext>
              </a:extLst>
            </p:cNvPr>
            <p:cNvCxnSpPr>
              <a:cxnSpLocks/>
            </p:cNvCxnSpPr>
            <p:nvPr/>
          </p:nvCxnSpPr>
          <p:spPr>
            <a:xfrm>
              <a:off x="10899930" y="2060118"/>
              <a:ext cx="0" cy="685415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F9061A9-B73F-45EE-83F8-22F98644798C}"/>
                </a:ext>
              </a:extLst>
            </p:cNvPr>
            <p:cNvSpPr txBox="1"/>
            <p:nvPr/>
          </p:nvSpPr>
          <p:spPr>
            <a:xfrm>
              <a:off x="11373050" y="1654039"/>
              <a:ext cx="427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SZ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F6DC5A9-AD8A-432C-AA77-487651D198A5}"/>
                </a:ext>
              </a:extLst>
            </p:cNvPr>
            <p:cNvCxnSpPr/>
            <p:nvPr/>
          </p:nvCxnSpPr>
          <p:spPr>
            <a:xfrm>
              <a:off x="10632166" y="2749779"/>
              <a:ext cx="12438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FABF71C-562A-4F71-B699-6547931167A6}"/>
                </a:ext>
              </a:extLst>
            </p:cNvPr>
            <p:cNvCxnSpPr/>
            <p:nvPr/>
          </p:nvCxnSpPr>
          <p:spPr>
            <a:xfrm>
              <a:off x="10632166" y="2060118"/>
              <a:ext cx="12438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EAA3582-6445-4600-AF15-87BE1A1ED50F}"/>
                </a:ext>
              </a:extLst>
            </p:cNvPr>
            <p:cNvSpPr txBox="1"/>
            <p:nvPr/>
          </p:nvSpPr>
          <p:spPr>
            <a:xfrm>
              <a:off x="10380786" y="1654039"/>
              <a:ext cx="1038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4">
                      <a:lumMod val="50000"/>
                    </a:schemeClr>
                  </a:solidFill>
                </a:rPr>
                <a:t>standard</a:t>
              </a:r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0B60162-6779-499D-B486-D9CC4B1AADDE}"/>
                </a:ext>
              </a:extLst>
            </p:cNvPr>
            <p:cNvSpPr txBox="1"/>
            <p:nvPr/>
          </p:nvSpPr>
          <p:spPr>
            <a:xfrm>
              <a:off x="9018210" y="2218159"/>
              <a:ext cx="16139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N1 suppression </a:t>
              </a:r>
              <a:endParaRPr lang="zh-TW" altLang="en-US" dirty="0"/>
            </a:p>
          </p:txBody>
        </p:sp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37192D1-0D1F-4B55-9CA0-E8B280B0B6D5}"/>
              </a:ext>
            </a:extLst>
          </p:cNvPr>
          <p:cNvCxnSpPr>
            <a:cxnSpLocks/>
          </p:cNvCxnSpPr>
          <p:nvPr/>
        </p:nvCxnSpPr>
        <p:spPr>
          <a:xfrm flipH="1">
            <a:off x="8679496" y="4485860"/>
            <a:ext cx="591670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98C1CEC-5A02-44F8-9A30-22EFA61B24B9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41392" y="4805736"/>
            <a:ext cx="567017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F48754B-5B5E-4645-8016-26EAA09B6C39}"/>
              </a:ext>
            </a:extLst>
          </p:cNvPr>
          <p:cNvCxnSpPr>
            <a:cxnSpLocks/>
          </p:cNvCxnSpPr>
          <p:nvPr/>
        </p:nvCxnSpPr>
        <p:spPr>
          <a:xfrm flipH="1">
            <a:off x="8963111" y="4485860"/>
            <a:ext cx="12220" cy="319876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A82BE-03F0-476A-AE03-8541DDD97729}"/>
              </a:ext>
            </a:extLst>
          </p:cNvPr>
          <p:cNvCxnSpPr>
            <a:cxnSpLocks/>
          </p:cNvCxnSpPr>
          <p:nvPr/>
        </p:nvCxnSpPr>
        <p:spPr>
          <a:xfrm flipH="1">
            <a:off x="10602031" y="4311014"/>
            <a:ext cx="591670" cy="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583A7A4-482C-4FD4-8817-F03D267C390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646348" y="4602040"/>
            <a:ext cx="567017" cy="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097286C-45CC-49AC-B7B3-5BC2E4BC8398}"/>
              </a:ext>
            </a:extLst>
          </p:cNvPr>
          <p:cNvCxnSpPr/>
          <p:nvPr/>
        </p:nvCxnSpPr>
        <p:spPr>
          <a:xfrm>
            <a:off x="10896856" y="4299481"/>
            <a:ext cx="0" cy="30255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2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E6441-A2CB-4FCB-A6AE-46FFCB57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Problem of using DL in </a:t>
            </a:r>
            <a:r>
              <a:rPr lang="en-US" altLang="zh-TW" sz="4400" i="1" dirty="0"/>
              <a:t>ERP Dataset</a:t>
            </a:r>
            <a:endParaRPr lang="zh-TW" altLang="en-US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FFA930-DB9D-4D4D-A483-3D63A151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recent years, Deep learning is a good and widely used way in classification problem. Many SOTAs are using deep learning method.</a:t>
            </a:r>
          </a:p>
          <a:p>
            <a:r>
              <a:rPr lang="en-US" altLang="zh-TW" dirty="0"/>
              <a:t>However, our ERP dataset has only 81 trails (each subject has 1).</a:t>
            </a:r>
          </a:p>
          <a:p>
            <a:r>
              <a:rPr lang="en-US" altLang="zh-TW" dirty="0"/>
              <a:t>The dataset is </a:t>
            </a:r>
            <a:r>
              <a:rPr lang="en-US" altLang="zh-TW" dirty="0" err="1"/>
              <a:t>is</a:t>
            </a:r>
            <a:r>
              <a:rPr lang="en-US" altLang="zh-TW" dirty="0"/>
              <a:t> too small to use DL, unless we augment the data. </a:t>
            </a:r>
          </a:p>
          <a:p>
            <a:r>
              <a:rPr lang="en-US" altLang="zh-TW" dirty="0"/>
              <a:t>It just so happens that we have a dataset- Raw dataset with a large number of dataset</a:t>
            </a:r>
          </a:p>
          <a:p>
            <a:r>
              <a:rPr lang="en-US" altLang="zh-TW" dirty="0"/>
              <a:t>So next, we use this dataset to improve our performance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31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1CA42-64D1-459A-BE9B-7918701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DFAAF-AEC8-4D4F-BBF4-353F9F40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Motivation</a:t>
            </a:r>
          </a:p>
          <a:p>
            <a:pPr lvl="1"/>
            <a:r>
              <a:rPr lang="en-US" altLang="zh-TW" dirty="0"/>
              <a:t>Dataset Description</a:t>
            </a:r>
          </a:p>
          <a:p>
            <a:pPr lvl="1"/>
            <a:r>
              <a:rPr lang="en-US" altLang="zh-TW" dirty="0"/>
              <a:t>Program Description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Methods</a:t>
            </a:r>
          </a:p>
          <a:p>
            <a:pPr lvl="1"/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Machine Learning on </a:t>
            </a:r>
            <a:r>
              <a:rPr lang="en-US" altLang="zh-TW" i="1" dirty="0"/>
              <a:t>ERP</a:t>
            </a:r>
            <a:r>
              <a:rPr lang="en-US" altLang="zh-TW" dirty="0"/>
              <a:t> Dataset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Raw Dataset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Data Preprocessing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Deep Learning on </a:t>
            </a:r>
            <a:r>
              <a:rPr lang="en-US" altLang="zh-TW" i="1" dirty="0">
                <a:solidFill>
                  <a:srgbClr val="FF0000"/>
                </a:solidFill>
              </a:rPr>
              <a:t>Raw</a:t>
            </a:r>
            <a:r>
              <a:rPr lang="en-US" altLang="zh-TW" dirty="0">
                <a:solidFill>
                  <a:srgbClr val="FF0000"/>
                </a:solidFill>
              </a:rPr>
              <a:t> Dataset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27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D47A7-FA7F-4661-BC87-AD364363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Preprocessing: </a:t>
            </a:r>
            <a:r>
              <a:rPr lang="en-US" altLang="zh-TW" i="1" dirty="0"/>
              <a:t>Raw Dataset  </a:t>
            </a:r>
            <a:endParaRPr lang="zh-TW" altLang="en-US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C4AE2-BCF6-4A9C-88DA-6267AE00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Load CSV Files</a:t>
            </a:r>
          </a:p>
          <a:p>
            <a:r>
              <a:rPr lang="en-US" altLang="zh-TW" dirty="0"/>
              <a:t>Change to </a:t>
            </a:r>
            <a:r>
              <a:rPr lang="en-US" altLang="zh-TW" dirty="0" err="1"/>
              <a:t>mne.io.RawArray</a:t>
            </a:r>
            <a:r>
              <a:rPr lang="en-US" altLang="zh-TW" dirty="0"/>
              <a:t> type for preprocessing</a:t>
            </a:r>
          </a:p>
          <a:p>
            <a:r>
              <a:rPr lang="en-US" altLang="zh-TW" dirty="0"/>
              <a:t>Apply ASR</a:t>
            </a:r>
          </a:p>
          <a:p>
            <a:r>
              <a:rPr lang="en-US" altLang="zh-TW" dirty="0"/>
              <a:t>Apply ICA</a:t>
            </a:r>
          </a:p>
          <a:p>
            <a:r>
              <a:rPr lang="en-US" altLang="zh-TW" dirty="0"/>
              <a:t>Reconstruct EEG data </a:t>
            </a:r>
          </a:p>
          <a:p>
            <a:r>
              <a:rPr lang="en-US" altLang="zh-TW" dirty="0"/>
              <a:t>Save preprocessed data to </a:t>
            </a:r>
            <a:r>
              <a:rPr lang="en-US" altLang="zh-TW" dirty="0" err="1"/>
              <a:t>npy</a:t>
            </a:r>
            <a:r>
              <a:rPr lang="en-US" altLang="zh-TW" dirty="0"/>
              <a:t> format and </a:t>
            </a:r>
            <a:r>
              <a:rPr lang="en-US" altLang="zh-TW" dirty="0" err="1"/>
              <a:t>fif</a:t>
            </a:r>
            <a:r>
              <a:rPr lang="en-US" altLang="zh-TW" dirty="0"/>
              <a:t> format</a:t>
            </a:r>
          </a:p>
          <a:p>
            <a:r>
              <a:rPr lang="en-US" altLang="zh-TW" dirty="0"/>
              <a:t>Save </a:t>
            </a:r>
            <a:r>
              <a:rPr lang="en-US" altLang="zh-TW" dirty="0" err="1"/>
              <a:t>ICLabel</a:t>
            </a:r>
            <a:r>
              <a:rPr lang="en-US" altLang="zh-TW" dirty="0"/>
              <a:t>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635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1CA42-64D1-459A-BE9B-7918701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DFAAF-AEC8-4D4F-BBF4-353F9F40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Motivation</a:t>
            </a:r>
          </a:p>
          <a:p>
            <a:pPr lvl="1"/>
            <a:r>
              <a:rPr lang="en-US" altLang="zh-TW" dirty="0"/>
              <a:t>Dataset Description</a:t>
            </a:r>
          </a:p>
          <a:p>
            <a:pPr lvl="1"/>
            <a:r>
              <a:rPr lang="en-US" altLang="zh-TW" dirty="0"/>
              <a:t>Program Description</a:t>
            </a:r>
          </a:p>
          <a:p>
            <a:r>
              <a:rPr lang="en-US" altLang="zh-TW" dirty="0"/>
              <a:t>Methods</a:t>
            </a:r>
          </a:p>
          <a:p>
            <a:pPr lvl="1"/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Machine Learning on </a:t>
            </a:r>
            <a:r>
              <a:rPr lang="en-US" altLang="zh-TW" i="1" dirty="0"/>
              <a:t>ERP</a:t>
            </a:r>
            <a:r>
              <a:rPr lang="en-US" altLang="zh-TW" dirty="0"/>
              <a:t> Dataset</a:t>
            </a:r>
          </a:p>
          <a:p>
            <a:pPr lvl="1"/>
            <a:r>
              <a:rPr lang="en-US" altLang="zh-TW" i="1" dirty="0"/>
              <a:t>Raw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Deep Learning on </a:t>
            </a:r>
            <a:r>
              <a:rPr lang="en-US" altLang="zh-TW" i="1" dirty="0"/>
              <a:t>Raw</a:t>
            </a:r>
            <a:r>
              <a:rPr lang="en-US" altLang="zh-TW" dirty="0"/>
              <a:t> Dataset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26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D47A7-FA7F-4661-BC87-AD364363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Preprocessing: </a:t>
            </a:r>
            <a:r>
              <a:rPr lang="en-US" altLang="zh-TW" i="1" dirty="0"/>
              <a:t>Raw Dataset  </a:t>
            </a:r>
            <a:endParaRPr lang="zh-TW" altLang="en-US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C4AE2-BCF6-4A9C-88DA-6267AE006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418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 total number of data is 3571 </a:t>
            </a:r>
          </a:p>
          <a:p>
            <a:pPr lvl="1"/>
            <a:r>
              <a:rPr lang="en-US" altLang="zh-TW" dirty="0"/>
              <a:t>3391 for training, 180 for testing </a:t>
            </a:r>
          </a:p>
          <a:p>
            <a:r>
              <a:rPr lang="en-US" altLang="zh-TW" dirty="0"/>
              <a:t>The shape of each data is (9216, 65)</a:t>
            </a:r>
          </a:p>
          <a:p>
            <a:r>
              <a:rPr lang="en-US" altLang="zh-TW" dirty="0"/>
              <a:t>65 channels:</a:t>
            </a:r>
          </a:p>
          <a:p>
            <a:pPr lvl="1"/>
            <a:r>
              <a:rPr lang="en-US" altLang="zh-TW" sz="2000" i="1" dirty="0"/>
              <a:t>Fp1, AF7, AF3, F1, F3, F5, F7, FT7, FC5, FC3, FC1, C1, C3, C5, T7, TP7, CP5, CP3, CP1, P1, P3, P5, P7, P9, PO7, PO3, O1, </a:t>
            </a:r>
            <a:r>
              <a:rPr lang="en-US" altLang="zh-TW" sz="2000" i="1" dirty="0" err="1"/>
              <a:t>Iz</a:t>
            </a:r>
            <a:r>
              <a:rPr lang="en-US" altLang="zh-TW" sz="2000" i="1" dirty="0"/>
              <a:t>, Oz, </a:t>
            </a:r>
            <a:r>
              <a:rPr lang="en-US" altLang="zh-TW" sz="2000" i="1" dirty="0" err="1"/>
              <a:t>POz</a:t>
            </a:r>
            <a:r>
              <a:rPr lang="en-US" altLang="zh-TW" sz="2000" i="1" dirty="0"/>
              <a:t>, </a:t>
            </a:r>
            <a:r>
              <a:rPr lang="en-US" altLang="zh-TW" sz="2000" i="1" dirty="0" err="1"/>
              <a:t>Pz</a:t>
            </a:r>
            <a:r>
              <a:rPr lang="en-US" altLang="zh-TW" sz="2000" i="1" dirty="0"/>
              <a:t>, </a:t>
            </a:r>
            <a:r>
              <a:rPr lang="en-US" altLang="zh-TW" sz="2000" i="1" dirty="0" err="1"/>
              <a:t>CPz</a:t>
            </a:r>
            <a:r>
              <a:rPr lang="en-US" altLang="zh-TW" sz="2000" i="1" dirty="0"/>
              <a:t>, </a:t>
            </a:r>
            <a:r>
              <a:rPr lang="en-US" altLang="zh-TW" sz="2000" i="1" dirty="0" err="1"/>
              <a:t>Fpz</a:t>
            </a:r>
            <a:r>
              <a:rPr lang="en-US" altLang="zh-TW" sz="2000" i="1" dirty="0"/>
              <a:t>, Fp2, AF8, AF4, </a:t>
            </a:r>
            <a:r>
              <a:rPr lang="en-US" altLang="zh-TW" sz="2000" i="1" dirty="0" err="1"/>
              <a:t>AFz</a:t>
            </a:r>
            <a:r>
              <a:rPr lang="en-US" altLang="zh-TW" sz="2000" i="1" dirty="0"/>
              <a:t>, </a:t>
            </a:r>
            <a:r>
              <a:rPr lang="en-US" altLang="zh-TW" sz="2000" i="1" dirty="0" err="1"/>
              <a:t>Fz</a:t>
            </a:r>
            <a:r>
              <a:rPr lang="en-US" altLang="zh-TW" sz="2000" i="1" dirty="0"/>
              <a:t>, F2, F4, F6, F8, FT8, FC6, FC4, FC2, </a:t>
            </a:r>
            <a:r>
              <a:rPr lang="en-US" altLang="zh-TW" sz="2000" i="1" dirty="0" err="1"/>
              <a:t>FCz</a:t>
            </a:r>
            <a:r>
              <a:rPr lang="en-US" altLang="zh-TW" sz="2000" i="1" dirty="0"/>
              <a:t>, </a:t>
            </a:r>
            <a:r>
              <a:rPr lang="en-US" altLang="zh-TW" sz="2000" i="1" dirty="0" err="1"/>
              <a:t>Cz</a:t>
            </a:r>
            <a:r>
              <a:rPr lang="en-US" altLang="zh-TW" sz="2000" i="1" dirty="0"/>
              <a:t>, C2, C4, C6, T8, TP8, CP6, CP4, CP2, P2, P4, P6, P8, P10, PO8, PO4, O2, TP10</a:t>
            </a: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72F905-BAE6-4732-B840-BBCE1182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374" y="220129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8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1BC45-CB3F-49D6-A73F-1FDB2F2C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ICLabels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855E4EB-4EFC-4149-B6BB-2ED1C73D9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66583"/>
              </p:ext>
            </p:extLst>
          </p:nvPr>
        </p:nvGraphicFramePr>
        <p:xfrm>
          <a:off x="249891" y="2697392"/>
          <a:ext cx="11692217" cy="30708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364">
                  <a:extLst>
                    <a:ext uri="{9D8B030D-6E8A-4147-A177-3AD203B41FA5}">
                      <a16:colId xmlns:a16="http://schemas.microsoft.com/office/drawing/2014/main" val="1075683781"/>
                    </a:ext>
                  </a:extLst>
                </a:gridCol>
                <a:gridCol w="1501364">
                  <a:extLst>
                    <a:ext uri="{9D8B030D-6E8A-4147-A177-3AD203B41FA5}">
                      <a16:colId xmlns:a16="http://schemas.microsoft.com/office/drawing/2014/main" val="1621163949"/>
                    </a:ext>
                  </a:extLst>
                </a:gridCol>
                <a:gridCol w="1501364">
                  <a:extLst>
                    <a:ext uri="{9D8B030D-6E8A-4147-A177-3AD203B41FA5}">
                      <a16:colId xmlns:a16="http://schemas.microsoft.com/office/drawing/2014/main" val="1582660732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3351282383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380246493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3420225463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3120394985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1151417809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4003280661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945320792"/>
                    </a:ext>
                  </a:extLst>
                </a:gridCol>
              </a:tblGrid>
              <a:tr h="48005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Pre-processing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Average percent of Ics classified by ICLabel (%)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69694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EEG</a:t>
                      </a:r>
                    </a:p>
                    <a:p>
                      <a:pPr algn="ctr"/>
                      <a:r>
                        <a:rPr lang="en-US" altLang="zh-TW" sz="2000" dirty="0"/>
                        <a:t>(65Channel, Raw Dataset)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Bandpass</a:t>
                      </a:r>
                    </a:p>
                    <a:p>
                      <a:pPr algn="ctr"/>
                      <a:r>
                        <a:rPr lang="en-US" altLang="zh-TW" sz="2000" dirty="0"/>
                        <a:t>filter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ASR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Brain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Muscle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Eye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Heart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Line</a:t>
                      </a:r>
                    </a:p>
                    <a:p>
                      <a:pPr algn="ctr"/>
                      <a:r>
                        <a:rPr lang="en-US" altLang="zh-TW" sz="2000" dirty="0"/>
                        <a:t>Noise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Channel</a:t>
                      </a:r>
                    </a:p>
                    <a:p>
                      <a:pPr algn="ctr"/>
                      <a:r>
                        <a:rPr lang="en-US" altLang="zh-TW" sz="2000" dirty="0"/>
                        <a:t>Noise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Other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132639"/>
                  </a:ext>
                </a:extLst>
              </a:tr>
              <a:tr h="2723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Raw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14.31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0.45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1.16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0.72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0.16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1.59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81.62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467114"/>
                  </a:ext>
                </a:extLst>
              </a:tr>
              <a:tr h="2723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filtered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ym typeface="Symbol" panose="05050102010706020507" pitchFamily="18" charset="2"/>
                        </a:rPr>
                        <a:t>v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22.42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1.16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1.68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1.23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0.26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3.75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69.50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929415"/>
                  </a:ext>
                </a:extLst>
              </a:tr>
              <a:tr h="2723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ASR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ym typeface="Symbol" panose="05050102010706020507" pitchFamily="18" charset="2"/>
                        </a:rPr>
                        <a:t>v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16.93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6.39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1.20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0.46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0.10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2.41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78.26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102065"/>
                  </a:ext>
                </a:extLst>
              </a:tr>
              <a:tr h="2723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Filtered-ASR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ym typeface="Symbol" panose="05050102010706020507" pitchFamily="18" charset="2"/>
                        </a:rPr>
                        <a:t>v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ym typeface="Symbol" panose="05050102010706020507" pitchFamily="18" charset="2"/>
                        </a:rPr>
                        <a:t>v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25.31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1.27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1.36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1.07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0.26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4.92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65.81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6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61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E5367-8154-4731-957B-E124B487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Learning on </a:t>
            </a:r>
            <a:r>
              <a:rPr lang="en-US" altLang="zh-TW" i="1" dirty="0"/>
              <a:t>Raw</a:t>
            </a:r>
            <a:r>
              <a:rPr lang="en-US" altLang="zh-TW" dirty="0"/>
              <a:t>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F8C85-3CE8-4494-9DE5-C5A5E66CD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Load Data</a:t>
            </a:r>
          </a:p>
          <a:p>
            <a:pPr lvl="1"/>
            <a:r>
              <a:rPr lang="en-US" altLang="zh-TW" dirty="0"/>
              <a:t>Split Dataset Train: Val = 8:2</a:t>
            </a:r>
          </a:p>
          <a:p>
            <a:r>
              <a:rPr lang="en-US" altLang="zh-TW" dirty="0"/>
              <a:t>Model Structure</a:t>
            </a:r>
          </a:p>
          <a:p>
            <a:pPr lvl="1"/>
            <a:r>
              <a:rPr lang="en-US" altLang="zh-TW" dirty="0"/>
              <a:t>1D</a:t>
            </a:r>
            <a:r>
              <a:rPr lang="zh-TW" altLang="en-US" dirty="0"/>
              <a:t> </a:t>
            </a:r>
            <a:r>
              <a:rPr lang="en-US" altLang="zh-TW" dirty="0"/>
              <a:t>CNN</a:t>
            </a:r>
          </a:p>
          <a:p>
            <a:pPr lvl="1"/>
            <a:r>
              <a:rPr lang="en-US" altLang="zh-TW" dirty="0"/>
              <a:t>LSTM</a:t>
            </a:r>
          </a:p>
          <a:p>
            <a:r>
              <a:rPr lang="en-US" altLang="zh-TW" dirty="0"/>
              <a:t>Training Process</a:t>
            </a:r>
          </a:p>
          <a:p>
            <a:r>
              <a:rPr lang="en-US" altLang="zh-TW" dirty="0"/>
              <a:t>Testing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49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4FACF-3CE2-4967-B893-57E3B14E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91C16-6D93-474B-9991-7A3E1FDBE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132" y="1481786"/>
            <a:ext cx="1937192" cy="703369"/>
          </a:xfrm>
        </p:spPr>
        <p:txBody>
          <a:bodyPr/>
          <a:lstStyle/>
          <a:p>
            <a:r>
              <a:rPr lang="en-US" altLang="zh-TW" dirty="0"/>
              <a:t>1D CNN</a:t>
            </a:r>
          </a:p>
          <a:p>
            <a:endParaRPr lang="zh-TW" altLang="en-US" dirty="0"/>
          </a:p>
        </p:txBody>
      </p: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A8B7C5B-38B3-420E-944A-D42A30FB1F6B}"/>
              </a:ext>
            </a:extLst>
          </p:cNvPr>
          <p:cNvGrpSpPr/>
          <p:nvPr/>
        </p:nvGrpSpPr>
        <p:grpSpPr>
          <a:xfrm>
            <a:off x="6205175" y="2312994"/>
            <a:ext cx="5902206" cy="2472881"/>
            <a:chOff x="1040412" y="3418538"/>
            <a:chExt cx="5902206" cy="247288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07545E1-43E9-4E4E-90E2-B8C274C87168}"/>
                </a:ext>
              </a:extLst>
            </p:cNvPr>
            <p:cNvSpPr>
              <a:spLocks/>
            </p:cNvSpPr>
            <p:nvPr/>
          </p:nvSpPr>
          <p:spPr>
            <a:xfrm>
              <a:off x="1159422" y="3418538"/>
              <a:ext cx="180000" cy="2160000"/>
            </a:xfrm>
            <a:prstGeom prst="roundRect">
              <a:avLst>
                <a:gd name="adj" fmla="val 2272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7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2195D3EF-CEE5-470A-A4CB-DB9C33CC8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8482" y="3418538"/>
              <a:ext cx="70490" cy="2160000"/>
            </a:xfrm>
            <a:prstGeom prst="roundRect">
              <a:avLst>
                <a:gd name="adj" fmla="val 22727"/>
              </a:avLst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E959A06-567D-4C13-B95B-37F7357D00F6}"/>
                </a:ext>
              </a:extLst>
            </p:cNvPr>
            <p:cNvSpPr>
              <a:spLocks/>
            </p:cNvSpPr>
            <p:nvPr/>
          </p:nvSpPr>
          <p:spPr>
            <a:xfrm>
              <a:off x="1985736" y="3634538"/>
              <a:ext cx="180000" cy="1728000"/>
            </a:xfrm>
            <a:prstGeom prst="roundRect">
              <a:avLst>
                <a:gd name="adj" fmla="val 2272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79B14AC-5137-462E-BEB1-BC033B5940BC}"/>
                </a:ext>
              </a:extLst>
            </p:cNvPr>
            <p:cNvSpPr>
              <a:spLocks/>
            </p:cNvSpPr>
            <p:nvPr/>
          </p:nvSpPr>
          <p:spPr>
            <a:xfrm>
              <a:off x="2411026" y="3958538"/>
              <a:ext cx="360000" cy="1080000"/>
            </a:xfrm>
            <a:prstGeom prst="roundRect">
              <a:avLst>
                <a:gd name="adj" fmla="val 2272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4DAB969-E65A-452F-80A2-6636A12CF035}"/>
                </a:ext>
              </a:extLst>
            </p:cNvPr>
            <p:cNvSpPr>
              <a:spLocks/>
            </p:cNvSpPr>
            <p:nvPr/>
          </p:nvSpPr>
          <p:spPr>
            <a:xfrm>
              <a:off x="2813932" y="3958538"/>
              <a:ext cx="72000" cy="1080000"/>
            </a:xfrm>
            <a:prstGeom prst="roundRect">
              <a:avLst>
                <a:gd name="adj" fmla="val 22727"/>
              </a:avLst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9DEE7B8D-C918-4A9A-A38F-C8C007123548}"/>
                </a:ext>
              </a:extLst>
            </p:cNvPr>
            <p:cNvSpPr>
              <a:spLocks/>
            </p:cNvSpPr>
            <p:nvPr/>
          </p:nvSpPr>
          <p:spPr>
            <a:xfrm>
              <a:off x="1574694" y="3418538"/>
              <a:ext cx="180000" cy="2160000"/>
            </a:xfrm>
            <a:prstGeom prst="roundRect">
              <a:avLst>
                <a:gd name="adj" fmla="val 2272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7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53D4AF-912E-4519-A3CE-BA889F30DA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3754" y="3418538"/>
              <a:ext cx="70490" cy="2160000"/>
            </a:xfrm>
            <a:prstGeom prst="roundRect">
              <a:avLst>
                <a:gd name="adj" fmla="val 22727"/>
              </a:avLst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C495267C-FF34-4062-9FA0-ABB0798EC3BB}"/>
                </a:ext>
              </a:extLst>
            </p:cNvPr>
            <p:cNvSpPr>
              <a:spLocks/>
            </p:cNvSpPr>
            <p:nvPr/>
          </p:nvSpPr>
          <p:spPr>
            <a:xfrm>
              <a:off x="3016316" y="3958538"/>
              <a:ext cx="360000" cy="1080000"/>
            </a:xfrm>
            <a:prstGeom prst="roundRect">
              <a:avLst>
                <a:gd name="adj" fmla="val 2272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C66ECA6B-4798-4C97-809F-230379F8F2E5}"/>
                </a:ext>
              </a:extLst>
            </p:cNvPr>
            <p:cNvSpPr>
              <a:spLocks/>
            </p:cNvSpPr>
            <p:nvPr/>
          </p:nvSpPr>
          <p:spPr>
            <a:xfrm>
              <a:off x="3419222" y="3958538"/>
              <a:ext cx="72000" cy="1080000"/>
            </a:xfrm>
            <a:prstGeom prst="roundRect">
              <a:avLst>
                <a:gd name="adj" fmla="val 22727"/>
              </a:avLst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127EE6BB-2F06-4095-A8BA-86938B4DF9BE}"/>
                </a:ext>
              </a:extLst>
            </p:cNvPr>
            <p:cNvSpPr>
              <a:spLocks/>
            </p:cNvSpPr>
            <p:nvPr/>
          </p:nvSpPr>
          <p:spPr>
            <a:xfrm>
              <a:off x="3617932" y="4066538"/>
              <a:ext cx="180000" cy="864000"/>
            </a:xfrm>
            <a:prstGeom prst="roundRect">
              <a:avLst>
                <a:gd name="adj" fmla="val 2272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EDABBF03-8D4C-4157-8E43-D73436FFDC42}"/>
                </a:ext>
              </a:extLst>
            </p:cNvPr>
            <p:cNvSpPr>
              <a:spLocks/>
            </p:cNvSpPr>
            <p:nvPr/>
          </p:nvSpPr>
          <p:spPr>
            <a:xfrm>
              <a:off x="4033013" y="4228538"/>
              <a:ext cx="720000" cy="540000"/>
            </a:xfrm>
            <a:prstGeom prst="roundRect">
              <a:avLst>
                <a:gd name="adj" fmla="val 2272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8BE8CD3A-DEC9-49DB-8A97-A207465E272B}"/>
                </a:ext>
              </a:extLst>
            </p:cNvPr>
            <p:cNvSpPr>
              <a:spLocks/>
            </p:cNvSpPr>
            <p:nvPr/>
          </p:nvSpPr>
          <p:spPr>
            <a:xfrm>
              <a:off x="4797045" y="4228538"/>
              <a:ext cx="72000" cy="540000"/>
            </a:xfrm>
            <a:prstGeom prst="roundRect">
              <a:avLst>
                <a:gd name="adj" fmla="val 22727"/>
              </a:avLst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B312278A-02EF-469F-9FA6-73530CD606C2}"/>
                </a:ext>
              </a:extLst>
            </p:cNvPr>
            <p:cNvSpPr>
              <a:spLocks/>
            </p:cNvSpPr>
            <p:nvPr/>
          </p:nvSpPr>
          <p:spPr>
            <a:xfrm>
              <a:off x="4995067" y="4228538"/>
              <a:ext cx="720000" cy="540000"/>
            </a:xfrm>
            <a:prstGeom prst="roundRect">
              <a:avLst>
                <a:gd name="adj" fmla="val 2272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9BE0827B-0640-4B28-9C0E-6950CE66CE06}"/>
                </a:ext>
              </a:extLst>
            </p:cNvPr>
            <p:cNvSpPr>
              <a:spLocks/>
            </p:cNvSpPr>
            <p:nvPr/>
          </p:nvSpPr>
          <p:spPr>
            <a:xfrm>
              <a:off x="5759099" y="4228538"/>
              <a:ext cx="72000" cy="540000"/>
            </a:xfrm>
            <a:prstGeom prst="roundRect">
              <a:avLst>
                <a:gd name="adj" fmla="val 22727"/>
              </a:avLst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36541D1D-AC35-4179-8FA7-12FFA18D5FC7}"/>
                </a:ext>
              </a:extLst>
            </p:cNvPr>
            <p:cNvSpPr>
              <a:spLocks/>
            </p:cNvSpPr>
            <p:nvPr/>
          </p:nvSpPr>
          <p:spPr>
            <a:xfrm flipH="1">
              <a:off x="6066901" y="3958538"/>
              <a:ext cx="72000" cy="10800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: 圓角 108">
              <a:extLst>
                <a:ext uri="{FF2B5EF4-FFF2-40B4-BE49-F238E27FC236}">
                  <a16:creationId xmlns:a16="http://schemas.microsoft.com/office/drawing/2014/main" id="{6700D397-80B8-4C8C-966E-AD2D354B1D7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82667" y="4177699"/>
              <a:ext cx="72000" cy="64167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: 圓角 109">
              <a:extLst>
                <a:ext uri="{FF2B5EF4-FFF2-40B4-BE49-F238E27FC236}">
                  <a16:creationId xmlns:a16="http://schemas.microsoft.com/office/drawing/2014/main" id="{14A10737-00D5-476F-9793-1CBCCBC3FBC5}"/>
                </a:ext>
              </a:extLst>
            </p:cNvPr>
            <p:cNvSpPr>
              <a:spLocks/>
            </p:cNvSpPr>
            <p:nvPr/>
          </p:nvSpPr>
          <p:spPr>
            <a:xfrm flipH="1">
              <a:off x="6698982" y="4318538"/>
              <a:ext cx="72000" cy="36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A050099E-A3FE-4774-8287-0284DD804660}"/>
                </a:ext>
              </a:extLst>
            </p:cNvPr>
            <p:cNvSpPr txBox="1"/>
            <p:nvPr/>
          </p:nvSpPr>
          <p:spPr>
            <a:xfrm>
              <a:off x="1040412" y="5576808"/>
              <a:ext cx="415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32</a:t>
              </a:r>
              <a:endParaRPr lang="zh-TW" altLang="en-US" sz="1400" dirty="0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9E3F3809-E718-44E2-87D0-717573754B37}"/>
                </a:ext>
              </a:extLst>
            </p:cNvPr>
            <p:cNvSpPr txBox="1"/>
            <p:nvPr/>
          </p:nvSpPr>
          <p:spPr>
            <a:xfrm>
              <a:off x="1462091" y="5583642"/>
              <a:ext cx="415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32</a:t>
              </a:r>
              <a:endParaRPr lang="zh-TW" altLang="en-US" sz="1400" dirty="0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3AA798FA-AB23-48B1-BC56-DEEA24D54AA1}"/>
                </a:ext>
              </a:extLst>
            </p:cNvPr>
            <p:cNvSpPr txBox="1"/>
            <p:nvPr/>
          </p:nvSpPr>
          <p:spPr>
            <a:xfrm>
              <a:off x="2382641" y="5035965"/>
              <a:ext cx="415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64</a:t>
              </a:r>
              <a:endParaRPr lang="zh-TW" altLang="en-US" sz="1400" dirty="0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8AFD62-BDA9-42C7-A21A-BCB8D02D61FC}"/>
                </a:ext>
              </a:extLst>
            </p:cNvPr>
            <p:cNvSpPr txBox="1"/>
            <p:nvPr/>
          </p:nvSpPr>
          <p:spPr>
            <a:xfrm>
              <a:off x="2983230" y="5029931"/>
              <a:ext cx="415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64</a:t>
              </a:r>
              <a:endParaRPr lang="zh-TW" altLang="en-US" sz="1400" dirty="0"/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F6F05216-1B6A-42AE-9489-5526433EA236}"/>
                </a:ext>
              </a:extLst>
            </p:cNvPr>
            <p:cNvSpPr txBox="1"/>
            <p:nvPr/>
          </p:nvSpPr>
          <p:spPr>
            <a:xfrm>
              <a:off x="4152083" y="4768538"/>
              <a:ext cx="472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128</a:t>
              </a:r>
              <a:endParaRPr lang="zh-TW" altLang="en-US" sz="1400" dirty="0"/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C5A13358-3C01-4913-AD75-2F811B81BE14}"/>
                </a:ext>
              </a:extLst>
            </p:cNvPr>
            <p:cNvSpPr txBox="1"/>
            <p:nvPr/>
          </p:nvSpPr>
          <p:spPr>
            <a:xfrm>
              <a:off x="5114641" y="4768538"/>
              <a:ext cx="472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128</a:t>
              </a:r>
              <a:endParaRPr lang="zh-TW" altLang="en-US" sz="1400" dirty="0"/>
            </a:p>
          </p:txBody>
        </p: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13B52496-AA88-4448-9661-ABB837A5A597}"/>
                </a:ext>
              </a:extLst>
            </p:cNvPr>
            <p:cNvSpPr txBox="1"/>
            <p:nvPr/>
          </p:nvSpPr>
          <p:spPr>
            <a:xfrm>
              <a:off x="6215707" y="4800426"/>
              <a:ext cx="415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32</a:t>
              </a:r>
              <a:endParaRPr lang="zh-TW" altLang="en-US" sz="1400" dirty="0"/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FCBDCFA9-94AE-453E-A369-8302093FDD8D}"/>
                </a:ext>
              </a:extLst>
            </p:cNvPr>
            <p:cNvSpPr txBox="1"/>
            <p:nvPr/>
          </p:nvSpPr>
          <p:spPr>
            <a:xfrm>
              <a:off x="6527346" y="4650159"/>
              <a:ext cx="415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652520DE-5D8F-49F5-996E-1DC5AD1E75F4}"/>
                </a:ext>
              </a:extLst>
            </p:cNvPr>
            <p:cNvSpPr txBox="1"/>
            <p:nvPr/>
          </p:nvSpPr>
          <p:spPr>
            <a:xfrm>
              <a:off x="5871365" y="5010159"/>
              <a:ext cx="472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128</a:t>
              </a:r>
              <a:endParaRPr lang="zh-TW" altLang="en-US" sz="1400" dirty="0"/>
            </a:p>
          </p:txBody>
        </p:sp>
      </p:grp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044F771-F4E3-4681-93D6-5F2AE69BDC66}"/>
              </a:ext>
            </a:extLst>
          </p:cNvPr>
          <p:cNvSpPr txBox="1"/>
          <p:nvPr/>
        </p:nvSpPr>
        <p:spPr>
          <a:xfrm>
            <a:off x="7440013" y="2586074"/>
            <a:ext cx="9000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stride = 2</a:t>
            </a:r>
            <a:endParaRPr lang="zh-TW" altLang="en-US" sz="105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3D5A1FE-26BB-466B-9F19-5352DA13A121}"/>
              </a:ext>
            </a:extLst>
          </p:cNvPr>
          <p:cNvSpPr txBox="1"/>
          <p:nvPr/>
        </p:nvSpPr>
        <p:spPr>
          <a:xfrm>
            <a:off x="9215711" y="2865085"/>
            <a:ext cx="9000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stride = 2</a:t>
            </a:r>
            <a:endParaRPr lang="zh-TW" altLang="en-US" sz="1050" dirty="0"/>
          </a:p>
        </p:txBody>
      </p:sp>
      <p:sp>
        <p:nvSpPr>
          <p:cNvPr id="89" name="內容版面配置區 2">
            <a:extLst>
              <a:ext uri="{FF2B5EF4-FFF2-40B4-BE49-F238E27FC236}">
                <a16:creationId xmlns:a16="http://schemas.microsoft.com/office/drawing/2014/main" id="{871C16E0-4483-4CCE-A9A0-6FF184B5AD36}"/>
              </a:ext>
            </a:extLst>
          </p:cNvPr>
          <p:cNvSpPr txBox="1">
            <a:spLocks/>
          </p:cNvSpPr>
          <p:nvPr/>
        </p:nvSpPr>
        <p:spPr>
          <a:xfrm>
            <a:off x="2213260" y="1535007"/>
            <a:ext cx="1937192" cy="70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LSTM</a:t>
            </a:r>
            <a:endParaRPr lang="en-US" altLang="zh-TW"/>
          </a:p>
          <a:p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771169C-3321-4BF0-8765-A18857F87286}"/>
              </a:ext>
            </a:extLst>
          </p:cNvPr>
          <p:cNvSpPr txBox="1"/>
          <p:nvPr/>
        </p:nvSpPr>
        <p:spPr>
          <a:xfrm>
            <a:off x="7184294" y="3239105"/>
            <a:ext cx="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2BEE3CA1-B39F-4BFD-BC7C-BE9D02567550}"/>
              </a:ext>
            </a:extLst>
          </p:cNvPr>
          <p:cNvSpPr txBox="1"/>
          <p:nvPr/>
        </p:nvSpPr>
        <p:spPr>
          <a:xfrm>
            <a:off x="8814057" y="3252954"/>
            <a:ext cx="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BC016F55-B56C-4C78-839D-1BC702D72217}"/>
              </a:ext>
            </a:extLst>
          </p:cNvPr>
          <p:cNvGrpSpPr/>
          <p:nvPr/>
        </p:nvGrpSpPr>
        <p:grpSpPr>
          <a:xfrm>
            <a:off x="7556644" y="5039580"/>
            <a:ext cx="4348848" cy="1698865"/>
            <a:chOff x="3694938" y="4967105"/>
            <a:chExt cx="4348848" cy="1698865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1EB1FA7C-0783-4CDA-886C-4C35E11269D9}"/>
                </a:ext>
              </a:extLst>
            </p:cNvPr>
            <p:cNvGrpSpPr/>
            <p:nvPr/>
          </p:nvGrpSpPr>
          <p:grpSpPr>
            <a:xfrm>
              <a:off x="3694938" y="4967105"/>
              <a:ext cx="4348848" cy="1698865"/>
              <a:chOff x="7765175" y="5114631"/>
              <a:chExt cx="4348848" cy="1698865"/>
            </a:xfrm>
          </p:grpSpPr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0E2083D9-C6CB-44FF-9CE2-9FAA5F3FA1A7}"/>
                  </a:ext>
                </a:extLst>
              </p:cNvPr>
              <p:cNvGrpSpPr/>
              <p:nvPr/>
            </p:nvGrpSpPr>
            <p:grpSpPr>
              <a:xfrm>
                <a:off x="8834959" y="5114631"/>
                <a:ext cx="3279064" cy="1698865"/>
                <a:chOff x="7222595" y="4908148"/>
                <a:chExt cx="3279064" cy="1698865"/>
              </a:xfrm>
            </p:grpSpPr>
            <p:sp>
              <p:nvSpPr>
                <p:cNvPr id="43" name="矩形: 圓角 42">
                  <a:extLst>
                    <a:ext uri="{FF2B5EF4-FFF2-40B4-BE49-F238E27FC236}">
                      <a16:creationId xmlns:a16="http://schemas.microsoft.com/office/drawing/2014/main" id="{0D949439-9913-47E8-87E4-6DDC4200AB85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10145700" y="5211249"/>
                  <a:ext cx="72000" cy="108000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3" name="矩形: 圓角 122">
                  <a:extLst>
                    <a:ext uri="{FF2B5EF4-FFF2-40B4-BE49-F238E27FC236}">
                      <a16:creationId xmlns:a16="http://schemas.microsoft.com/office/drawing/2014/main" id="{5FE7A984-4C5F-43AD-94B1-B67218473B9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469155" y="5211249"/>
                  <a:ext cx="360000" cy="1080000"/>
                </a:xfrm>
                <a:prstGeom prst="roundRect">
                  <a:avLst>
                    <a:gd name="adj" fmla="val 22727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tx1"/>
                      </a:solidFill>
                    </a:rPr>
                    <a:t>Kernel Size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文字方塊 123">
                  <a:extLst>
                    <a:ext uri="{FF2B5EF4-FFF2-40B4-BE49-F238E27FC236}">
                      <a16:creationId xmlns:a16="http://schemas.microsoft.com/office/drawing/2014/main" id="{74E1EAFD-D10E-40A1-BA2B-17484B5CF5AC}"/>
                    </a:ext>
                  </a:extLst>
                </p:cNvPr>
                <p:cNvSpPr txBox="1"/>
                <p:nvPr/>
              </p:nvSpPr>
              <p:spPr>
                <a:xfrm>
                  <a:off x="7281042" y="4908148"/>
                  <a:ext cx="7347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Conv1d</a:t>
                  </a:r>
                  <a:endParaRPr lang="zh-TW" altLang="en-US" sz="1400" dirty="0"/>
                </a:p>
              </p:txBody>
            </p:sp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86148F52-6D27-47B4-9430-B3F6E649D0FB}"/>
                    </a:ext>
                  </a:extLst>
                </p:cNvPr>
                <p:cNvSpPr txBox="1"/>
                <p:nvPr/>
              </p:nvSpPr>
              <p:spPr>
                <a:xfrm>
                  <a:off x="7222595" y="6299236"/>
                  <a:ext cx="8531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Channels</a:t>
                  </a:r>
                  <a:endParaRPr lang="zh-TW" altLang="en-US" sz="1400" dirty="0"/>
                </a:p>
              </p:txBody>
            </p:sp>
            <p:sp>
              <p:nvSpPr>
                <p:cNvPr id="127" name="矩形: 圓角 126">
                  <a:extLst>
                    <a:ext uri="{FF2B5EF4-FFF2-40B4-BE49-F238E27FC236}">
                      <a16:creationId xmlns:a16="http://schemas.microsoft.com/office/drawing/2014/main" id="{5C33B695-2F72-40D3-9870-B8593BE5381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543991" y="5211249"/>
                  <a:ext cx="72000" cy="1080000"/>
                </a:xfrm>
                <a:prstGeom prst="roundRect">
                  <a:avLst>
                    <a:gd name="adj" fmla="val 22727"/>
                  </a:avLst>
                </a:prstGeom>
                <a:ln w="19050"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A1C14356-794F-481C-B2DF-AF4E46943C91}"/>
                    </a:ext>
                  </a:extLst>
                </p:cNvPr>
                <p:cNvSpPr txBox="1"/>
                <p:nvPr/>
              </p:nvSpPr>
              <p:spPr>
                <a:xfrm>
                  <a:off x="8327325" y="4925400"/>
                  <a:ext cx="5053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err="1"/>
                    <a:t>Relu</a:t>
                  </a:r>
                  <a:endParaRPr lang="zh-TW" altLang="en-US" sz="1400" dirty="0"/>
                </a:p>
              </p:txBody>
            </p:sp>
            <p:sp>
              <p:nvSpPr>
                <p:cNvPr id="129" name="矩形: 圓角 128">
                  <a:extLst>
                    <a:ext uri="{FF2B5EF4-FFF2-40B4-BE49-F238E27FC236}">
                      <a16:creationId xmlns:a16="http://schemas.microsoft.com/office/drawing/2014/main" id="{E2772DA8-B873-45EC-9CBD-ADC6D9895F8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338868" y="5211249"/>
                  <a:ext cx="180000" cy="1080000"/>
                </a:xfrm>
                <a:prstGeom prst="roundRect">
                  <a:avLst>
                    <a:gd name="adj" fmla="val 22727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id="{99ADFF7D-550C-4E89-8CF4-970FB07FFF67}"/>
                    </a:ext>
                  </a:extLst>
                </p:cNvPr>
                <p:cNvSpPr txBox="1"/>
                <p:nvPr/>
              </p:nvSpPr>
              <p:spPr>
                <a:xfrm>
                  <a:off x="8934512" y="4916514"/>
                  <a:ext cx="10021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maxpool1d</a:t>
                  </a:r>
                  <a:endParaRPr lang="zh-TW" altLang="en-US" sz="1400" dirty="0"/>
                </a:p>
              </p:txBody>
            </p:sp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AE32FC21-A807-4FC8-AD56-882495DBDC58}"/>
                    </a:ext>
                  </a:extLst>
                </p:cNvPr>
                <p:cNvSpPr txBox="1"/>
                <p:nvPr/>
              </p:nvSpPr>
              <p:spPr>
                <a:xfrm>
                  <a:off x="9861740" y="4925400"/>
                  <a:ext cx="6399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Dense</a:t>
                  </a:r>
                  <a:endParaRPr lang="zh-TW" altLang="en-US" sz="1400" dirty="0"/>
                </a:p>
              </p:txBody>
            </p:sp>
          </p:grpSp>
          <p:sp>
            <p:nvSpPr>
              <p:cNvPr id="56" name="矩形: 圓角 55">
                <a:extLst>
                  <a:ext uri="{FF2B5EF4-FFF2-40B4-BE49-F238E27FC236}">
                    <a16:creationId xmlns:a16="http://schemas.microsoft.com/office/drawing/2014/main" id="{E32CF062-D4DB-455F-9953-68C0045BDBE7}"/>
                  </a:ext>
                </a:extLst>
              </p:cNvPr>
              <p:cNvSpPr/>
              <p:nvPr/>
            </p:nvSpPr>
            <p:spPr>
              <a:xfrm>
                <a:off x="7800716" y="5699845"/>
                <a:ext cx="734753" cy="65612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86EDB676-9BBC-4A81-B7CB-6C35D87138FC}"/>
                  </a:ext>
                </a:extLst>
              </p:cNvPr>
              <p:cNvSpPr txBox="1"/>
              <p:nvPr/>
            </p:nvSpPr>
            <p:spPr>
              <a:xfrm>
                <a:off x="7873390" y="5355947"/>
                <a:ext cx="5825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LSTM</a:t>
                </a:r>
                <a:endParaRPr lang="zh-TW" altLang="en-US" sz="1400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4AF21BCC-9E49-4A28-842F-34256E6EB987}"/>
                  </a:ext>
                </a:extLst>
              </p:cNvPr>
              <p:cNvSpPr txBox="1"/>
              <p:nvPr/>
            </p:nvSpPr>
            <p:spPr>
              <a:xfrm>
                <a:off x="7765175" y="6355970"/>
                <a:ext cx="8531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Channels</a:t>
                </a:r>
                <a:endParaRPr lang="zh-TW" altLang="en-US" sz="1400" dirty="0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03FA636-7720-41C5-8A5C-7BBB6EDAEC9C}"/>
                </a:ext>
              </a:extLst>
            </p:cNvPr>
            <p:cNvSpPr txBox="1"/>
            <p:nvPr/>
          </p:nvSpPr>
          <p:spPr>
            <a:xfrm>
              <a:off x="6774246" y="5441709"/>
              <a:ext cx="400110" cy="9164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400" dirty="0"/>
                <a:t>Pool Size</a:t>
              </a:r>
              <a:endParaRPr lang="zh-TW" altLang="en-US" sz="1400" dirty="0"/>
            </a:p>
          </p:txBody>
        </p:sp>
      </p:grp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087180F7-DC6D-478A-9E9B-67B8822A3845}"/>
              </a:ext>
            </a:extLst>
          </p:cNvPr>
          <p:cNvSpPr/>
          <p:nvPr/>
        </p:nvSpPr>
        <p:spPr>
          <a:xfrm>
            <a:off x="694956" y="2637618"/>
            <a:ext cx="240606" cy="1552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15B7CDE-37F6-4E0A-B552-1EF895937A7E}"/>
              </a:ext>
            </a:extLst>
          </p:cNvPr>
          <p:cNvSpPr txBox="1"/>
          <p:nvPr/>
        </p:nvSpPr>
        <p:spPr>
          <a:xfrm>
            <a:off x="649847" y="4161520"/>
            <a:ext cx="4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32</a:t>
            </a:r>
            <a:endParaRPr lang="zh-TW" altLang="en-US" sz="1400" dirty="0"/>
          </a:p>
        </p:txBody>
      </p:sp>
      <p:sp>
        <p:nvSpPr>
          <p:cNvPr id="159" name="矩形: 圓角 158">
            <a:extLst>
              <a:ext uri="{FF2B5EF4-FFF2-40B4-BE49-F238E27FC236}">
                <a16:creationId xmlns:a16="http://schemas.microsoft.com/office/drawing/2014/main" id="{2B5DCFCC-C489-4C66-84BB-57F293670D59}"/>
              </a:ext>
            </a:extLst>
          </p:cNvPr>
          <p:cNvSpPr>
            <a:spLocks/>
          </p:cNvSpPr>
          <p:nvPr/>
        </p:nvSpPr>
        <p:spPr>
          <a:xfrm>
            <a:off x="442277" y="2635862"/>
            <a:ext cx="171173" cy="1553830"/>
          </a:xfrm>
          <a:prstGeom prst="roundRect">
            <a:avLst>
              <a:gd name="adj" fmla="val 22727"/>
            </a:avLst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AF4DA8AE-48DD-40D5-A14E-FE505748AF28}"/>
              </a:ext>
            </a:extLst>
          </p:cNvPr>
          <p:cNvSpPr txBox="1"/>
          <p:nvPr/>
        </p:nvSpPr>
        <p:spPr>
          <a:xfrm>
            <a:off x="398736" y="3266028"/>
            <a:ext cx="24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61" name="矩形: 圓角 160">
            <a:extLst>
              <a:ext uri="{FF2B5EF4-FFF2-40B4-BE49-F238E27FC236}">
                <a16:creationId xmlns:a16="http://schemas.microsoft.com/office/drawing/2014/main" id="{75DBC616-F14D-442B-86B3-4E98F89FFAC6}"/>
              </a:ext>
            </a:extLst>
          </p:cNvPr>
          <p:cNvSpPr/>
          <p:nvPr/>
        </p:nvSpPr>
        <p:spPr>
          <a:xfrm>
            <a:off x="1397929" y="2914908"/>
            <a:ext cx="545437" cy="10626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9CD1F23E-0A7A-4336-AE44-C1FDBF5EA84B}"/>
              </a:ext>
            </a:extLst>
          </p:cNvPr>
          <p:cNvSpPr txBox="1"/>
          <p:nvPr/>
        </p:nvSpPr>
        <p:spPr>
          <a:xfrm>
            <a:off x="1518176" y="3949412"/>
            <a:ext cx="4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64</a:t>
            </a:r>
            <a:endParaRPr lang="zh-TW" altLang="en-US" sz="1400" dirty="0"/>
          </a:p>
        </p:txBody>
      </p:sp>
      <p:sp>
        <p:nvSpPr>
          <p:cNvPr id="163" name="矩形: 圓角 162">
            <a:extLst>
              <a:ext uri="{FF2B5EF4-FFF2-40B4-BE49-F238E27FC236}">
                <a16:creationId xmlns:a16="http://schemas.microsoft.com/office/drawing/2014/main" id="{9CD31BD6-56A0-4D34-AD77-913CA4C664A5}"/>
              </a:ext>
            </a:extLst>
          </p:cNvPr>
          <p:cNvSpPr>
            <a:spLocks/>
          </p:cNvSpPr>
          <p:nvPr/>
        </p:nvSpPr>
        <p:spPr>
          <a:xfrm>
            <a:off x="1145250" y="2913706"/>
            <a:ext cx="162033" cy="1063878"/>
          </a:xfrm>
          <a:prstGeom prst="roundRect">
            <a:avLst>
              <a:gd name="adj" fmla="val 22727"/>
            </a:avLst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6CE5C867-D6FB-41BF-B637-A26152B956CA}"/>
              </a:ext>
            </a:extLst>
          </p:cNvPr>
          <p:cNvSpPr txBox="1"/>
          <p:nvPr/>
        </p:nvSpPr>
        <p:spPr>
          <a:xfrm>
            <a:off x="1088207" y="3298401"/>
            <a:ext cx="24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65" name="矩形: 圓角 164">
            <a:extLst>
              <a:ext uri="{FF2B5EF4-FFF2-40B4-BE49-F238E27FC236}">
                <a16:creationId xmlns:a16="http://schemas.microsoft.com/office/drawing/2014/main" id="{929AD277-57DE-441C-96D5-412053095B27}"/>
              </a:ext>
            </a:extLst>
          </p:cNvPr>
          <p:cNvSpPr/>
          <p:nvPr/>
        </p:nvSpPr>
        <p:spPr>
          <a:xfrm>
            <a:off x="2394972" y="3088306"/>
            <a:ext cx="832300" cy="7512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F6EF7CC6-3C1D-4AC1-B9CE-0A6AB7FE29ED}"/>
              </a:ext>
            </a:extLst>
          </p:cNvPr>
          <p:cNvSpPr txBox="1"/>
          <p:nvPr/>
        </p:nvSpPr>
        <p:spPr>
          <a:xfrm>
            <a:off x="2666735" y="3949412"/>
            <a:ext cx="50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128</a:t>
            </a:r>
            <a:endParaRPr lang="zh-TW" altLang="en-US" sz="1400" dirty="0"/>
          </a:p>
        </p:txBody>
      </p:sp>
      <p:sp>
        <p:nvSpPr>
          <p:cNvPr id="167" name="矩形: 圓角 166">
            <a:extLst>
              <a:ext uri="{FF2B5EF4-FFF2-40B4-BE49-F238E27FC236}">
                <a16:creationId xmlns:a16="http://schemas.microsoft.com/office/drawing/2014/main" id="{AB80F6F8-8062-4649-A235-C93EB269EA38}"/>
              </a:ext>
            </a:extLst>
          </p:cNvPr>
          <p:cNvSpPr>
            <a:spLocks/>
          </p:cNvSpPr>
          <p:nvPr/>
        </p:nvSpPr>
        <p:spPr>
          <a:xfrm>
            <a:off x="2142293" y="3087456"/>
            <a:ext cx="175013" cy="752123"/>
          </a:xfrm>
          <a:prstGeom prst="roundRect">
            <a:avLst>
              <a:gd name="adj" fmla="val 22727"/>
            </a:avLst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9" name="矩形: 圓角 168">
            <a:extLst>
              <a:ext uri="{FF2B5EF4-FFF2-40B4-BE49-F238E27FC236}">
                <a16:creationId xmlns:a16="http://schemas.microsoft.com/office/drawing/2014/main" id="{48DE372F-4838-4E8D-9A3D-9DFBB51280AD}"/>
              </a:ext>
            </a:extLst>
          </p:cNvPr>
          <p:cNvSpPr/>
          <p:nvPr/>
        </p:nvSpPr>
        <p:spPr>
          <a:xfrm>
            <a:off x="3700655" y="3232221"/>
            <a:ext cx="1056734" cy="4071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927A5F60-8A4B-49CA-9654-AEB06735EF2F}"/>
              </a:ext>
            </a:extLst>
          </p:cNvPr>
          <p:cNvSpPr txBox="1"/>
          <p:nvPr/>
        </p:nvSpPr>
        <p:spPr>
          <a:xfrm>
            <a:off x="4115949" y="3685690"/>
            <a:ext cx="64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256</a:t>
            </a:r>
            <a:endParaRPr lang="zh-TW" altLang="en-US" sz="1400" dirty="0"/>
          </a:p>
        </p:txBody>
      </p:sp>
      <p:sp>
        <p:nvSpPr>
          <p:cNvPr id="171" name="矩形: 圓角 170">
            <a:extLst>
              <a:ext uri="{FF2B5EF4-FFF2-40B4-BE49-F238E27FC236}">
                <a16:creationId xmlns:a16="http://schemas.microsoft.com/office/drawing/2014/main" id="{FF2E5957-C3C1-49D6-9526-48404FE34D68}"/>
              </a:ext>
            </a:extLst>
          </p:cNvPr>
          <p:cNvSpPr>
            <a:spLocks/>
          </p:cNvSpPr>
          <p:nvPr/>
        </p:nvSpPr>
        <p:spPr>
          <a:xfrm>
            <a:off x="3447976" y="3231760"/>
            <a:ext cx="221548" cy="407644"/>
          </a:xfrm>
          <a:prstGeom prst="roundRect">
            <a:avLst>
              <a:gd name="adj" fmla="val 22727"/>
            </a:avLst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2" name="矩形: 圓角 171">
            <a:extLst>
              <a:ext uri="{FF2B5EF4-FFF2-40B4-BE49-F238E27FC236}">
                <a16:creationId xmlns:a16="http://schemas.microsoft.com/office/drawing/2014/main" id="{FCD95325-44A9-4D3F-934A-FBFDE71EBA22}"/>
              </a:ext>
            </a:extLst>
          </p:cNvPr>
          <p:cNvSpPr>
            <a:spLocks noChangeAspect="1"/>
          </p:cNvSpPr>
          <p:nvPr/>
        </p:nvSpPr>
        <p:spPr>
          <a:xfrm flipH="1">
            <a:off x="5346603" y="3103091"/>
            <a:ext cx="72000" cy="64167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: 圓角 172">
            <a:extLst>
              <a:ext uri="{FF2B5EF4-FFF2-40B4-BE49-F238E27FC236}">
                <a16:creationId xmlns:a16="http://schemas.microsoft.com/office/drawing/2014/main" id="{42DAFE37-A139-486C-B65A-527F4C7FFE33}"/>
              </a:ext>
            </a:extLst>
          </p:cNvPr>
          <p:cNvSpPr>
            <a:spLocks/>
          </p:cNvSpPr>
          <p:nvPr/>
        </p:nvSpPr>
        <p:spPr>
          <a:xfrm flipH="1">
            <a:off x="5662918" y="3243930"/>
            <a:ext cx="72000" cy="360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996B746A-0174-4C2B-86B4-9615094AE511}"/>
              </a:ext>
            </a:extLst>
          </p:cNvPr>
          <p:cNvSpPr txBox="1"/>
          <p:nvPr/>
        </p:nvSpPr>
        <p:spPr>
          <a:xfrm>
            <a:off x="5139299" y="3725818"/>
            <a:ext cx="41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32</a:t>
            </a:r>
            <a:endParaRPr lang="zh-TW" altLang="en-US" sz="1400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2C1612F5-0F74-4FA0-8081-25D1CE989BF8}"/>
              </a:ext>
            </a:extLst>
          </p:cNvPr>
          <p:cNvSpPr txBox="1"/>
          <p:nvPr/>
        </p:nvSpPr>
        <p:spPr>
          <a:xfrm>
            <a:off x="5491282" y="3575551"/>
            <a:ext cx="41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3EF55786-CEE1-4DB0-9A98-41E47CB45123}"/>
              </a:ext>
            </a:extLst>
          </p:cNvPr>
          <p:cNvCxnSpPr>
            <a:cxnSpLocks/>
          </p:cNvCxnSpPr>
          <p:nvPr/>
        </p:nvCxnSpPr>
        <p:spPr>
          <a:xfrm>
            <a:off x="5970494" y="1102659"/>
            <a:ext cx="0" cy="38324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F47B9935-B387-4F2D-A44C-595664D7920E}"/>
              </a:ext>
            </a:extLst>
          </p:cNvPr>
          <p:cNvSpPr txBox="1"/>
          <p:nvPr/>
        </p:nvSpPr>
        <p:spPr>
          <a:xfrm>
            <a:off x="2109437" y="3316735"/>
            <a:ext cx="24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3B1A4FBE-E8AE-4C67-86FE-1F2FC17675B0}"/>
              </a:ext>
            </a:extLst>
          </p:cNvPr>
          <p:cNvSpPr txBox="1"/>
          <p:nvPr/>
        </p:nvSpPr>
        <p:spPr>
          <a:xfrm>
            <a:off x="3416015" y="3284314"/>
            <a:ext cx="24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3F1ACE3-505F-41AB-89E9-683EEDACF41B}"/>
              </a:ext>
            </a:extLst>
          </p:cNvPr>
          <p:cNvSpPr txBox="1"/>
          <p:nvPr/>
        </p:nvSpPr>
        <p:spPr>
          <a:xfrm>
            <a:off x="87559" y="5034108"/>
            <a:ext cx="7182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input shape of each data is (</a:t>
            </a:r>
            <a:r>
              <a:rPr lang="en-US" altLang="zh-TW" dirty="0" err="1"/>
              <a:t>time_steps</a:t>
            </a:r>
            <a:r>
              <a:rPr lang="en-US" altLang="zh-TW" dirty="0"/>
              <a:t>= 9216, channels = 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each data is a time serial data, so it is suitable for 1D CNN and 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However, the time steps is 9216, which may results the overload of memory when training especially in stack of 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Thus, we </a:t>
            </a:r>
            <a:r>
              <a:rPr lang="en-US" altLang="zh-TW"/>
              <a:t>have to do </a:t>
            </a:r>
            <a:r>
              <a:rPr lang="en-US" altLang="zh-TW" dirty="0" err="1"/>
              <a:t>downsample</a:t>
            </a:r>
            <a:r>
              <a:rPr lang="en-US" altLang="zh-TW" dirty="0"/>
              <a:t> through maxpool1d or </a:t>
            </a:r>
            <a:r>
              <a:rPr lang="en-US" altLang="zh-TW"/>
              <a:t>set stride to 2.</a:t>
            </a:r>
            <a:endParaRPr lang="en-US" altLang="zh-TW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3147FE5-62BD-4A66-948F-5BF14585D03B}"/>
              </a:ext>
            </a:extLst>
          </p:cNvPr>
          <p:cNvCxnSpPr/>
          <p:nvPr/>
        </p:nvCxnSpPr>
        <p:spPr>
          <a:xfrm flipV="1">
            <a:off x="450689" y="4874559"/>
            <a:ext cx="11329584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: 圓角 177">
            <a:extLst>
              <a:ext uri="{FF2B5EF4-FFF2-40B4-BE49-F238E27FC236}">
                <a16:creationId xmlns:a16="http://schemas.microsoft.com/office/drawing/2014/main" id="{3B5DD27C-DA3C-4AC3-8389-F0D577B66824}"/>
              </a:ext>
            </a:extLst>
          </p:cNvPr>
          <p:cNvSpPr>
            <a:spLocks/>
          </p:cNvSpPr>
          <p:nvPr/>
        </p:nvSpPr>
        <p:spPr>
          <a:xfrm flipH="1">
            <a:off x="5014402" y="2933362"/>
            <a:ext cx="72000" cy="108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E2F2EA2A-DA57-45DA-A8DE-91F8B6FD15C5}"/>
              </a:ext>
            </a:extLst>
          </p:cNvPr>
          <p:cNvSpPr txBox="1"/>
          <p:nvPr/>
        </p:nvSpPr>
        <p:spPr>
          <a:xfrm>
            <a:off x="4818579" y="3999573"/>
            <a:ext cx="64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256</a:t>
            </a:r>
            <a:endParaRPr lang="zh-TW" altLang="en-US" sz="1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4E8DBEA-2318-49F6-97E7-A23D541CCEE6}"/>
              </a:ext>
            </a:extLst>
          </p:cNvPr>
          <p:cNvSpPr txBox="1"/>
          <p:nvPr/>
        </p:nvSpPr>
        <p:spPr>
          <a:xfrm>
            <a:off x="4613870" y="2499899"/>
            <a:ext cx="81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features </a:t>
            </a:r>
          </a:p>
          <a:p>
            <a:pPr algn="ctr"/>
            <a:r>
              <a:rPr lang="en-US" altLang="zh-TW" sz="1200" dirty="0"/>
              <a:t>vector</a:t>
            </a:r>
            <a:endParaRPr lang="zh-TW" altLang="en-US" sz="1200" dirty="0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E0CC0050-D903-465C-AF2E-25A377842F0C}"/>
              </a:ext>
            </a:extLst>
          </p:cNvPr>
          <p:cNvSpPr txBox="1"/>
          <p:nvPr/>
        </p:nvSpPr>
        <p:spPr>
          <a:xfrm>
            <a:off x="10872933" y="2430482"/>
            <a:ext cx="81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features </a:t>
            </a:r>
          </a:p>
          <a:p>
            <a:pPr algn="ctr"/>
            <a:r>
              <a:rPr lang="en-US" altLang="zh-TW" sz="1200" dirty="0"/>
              <a:t>vector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9550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B16E2-6C62-451C-9E26-05CF70CD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Loss and Accuracy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2989DB-3C1B-493E-915C-E3FC3F4A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1D</a:t>
            </a:r>
            <a:r>
              <a:rPr lang="zh-TW" altLang="en-US" dirty="0"/>
              <a:t> </a:t>
            </a:r>
            <a:r>
              <a:rPr lang="en-US" altLang="zh-TW" dirty="0"/>
              <a:t>CNN</a:t>
            </a:r>
          </a:p>
          <a:p>
            <a:r>
              <a:rPr lang="en-US" altLang="zh-TW" dirty="0"/>
              <a:t>Preprocessing: filter + ASR</a:t>
            </a:r>
          </a:p>
          <a:p>
            <a:r>
              <a:rPr lang="en-US" altLang="zh-TW" dirty="0"/>
              <a:t>Dataset: 65 Channels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19266ED-1C1B-421A-9024-6210EA86E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19" y="3438427"/>
            <a:ext cx="4320000" cy="32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1A42361-92F7-4A76-93F3-D6E0BA72C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83" y="3438427"/>
            <a:ext cx="4320000" cy="3240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3B6E7C3-38CF-4386-8E8B-6D1FF1C5D469}"/>
              </a:ext>
            </a:extLst>
          </p:cNvPr>
          <p:cNvSpPr txBox="1"/>
          <p:nvPr/>
        </p:nvSpPr>
        <p:spPr>
          <a:xfrm>
            <a:off x="8731983" y="3531870"/>
            <a:ext cx="1047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/>
              <a:t>model loss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479C26-FA15-4920-9AE9-001B08943000}"/>
              </a:ext>
            </a:extLst>
          </p:cNvPr>
          <p:cNvSpPr txBox="1"/>
          <p:nvPr/>
        </p:nvSpPr>
        <p:spPr>
          <a:xfrm rot="-5400000">
            <a:off x="6918423" y="4919927"/>
            <a:ext cx="6319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/>
              <a:t>loss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CA37D5-1C46-4880-BF74-45250A8EF135}"/>
              </a:ext>
            </a:extLst>
          </p:cNvPr>
          <p:cNvSpPr txBox="1"/>
          <p:nvPr/>
        </p:nvSpPr>
        <p:spPr>
          <a:xfrm rot="-5400000">
            <a:off x="598656" y="4919926"/>
            <a:ext cx="6319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/>
              <a:t>acc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746C2F7-7F2A-4D29-99C3-4FE321B3DB7D}"/>
              </a:ext>
            </a:extLst>
          </p:cNvPr>
          <p:cNvSpPr txBox="1"/>
          <p:nvPr/>
        </p:nvSpPr>
        <p:spPr>
          <a:xfrm>
            <a:off x="2324857" y="3531870"/>
            <a:ext cx="12225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/>
              <a:t>model accuracy</a:t>
            </a:r>
          </a:p>
        </p:txBody>
      </p:sp>
    </p:spTree>
    <p:extLst>
      <p:ext uri="{BB962C8B-B14F-4D97-AF65-F5344CB8AC3E}">
        <p14:creationId xmlns:p14="http://schemas.microsoft.com/office/powerpoint/2010/main" val="401495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D8D2D-FF16-4CCD-A2F7-FFCF8C4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Dataset Accuracy &amp; Loss</a:t>
            </a:r>
            <a:endParaRPr lang="zh-TW" altLang="en-US" dirty="0"/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5641DEB3-DB11-4766-9C66-B32F5B4E6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692099"/>
              </p:ext>
            </p:extLst>
          </p:nvPr>
        </p:nvGraphicFramePr>
        <p:xfrm>
          <a:off x="727710" y="2925128"/>
          <a:ext cx="10736580" cy="221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58">
                  <a:extLst>
                    <a:ext uri="{9D8B030D-6E8A-4147-A177-3AD203B41FA5}">
                      <a16:colId xmlns:a16="http://schemas.microsoft.com/office/drawing/2014/main" val="4282525359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190157128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2463866721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233891498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3331274526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2142478196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808739134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3206359277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1907580875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1011318287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 of Channels</a:t>
                      </a:r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raw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filter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asr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filter+asr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43157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Loss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414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1D CNN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92.78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0.359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67.22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0.643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92.78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96.67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0.092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14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81.11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86.66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86.11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0.356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91.67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0.195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63897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LSTM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62.78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0.672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70.00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71.67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0.563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71.11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0.603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7752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70.00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0.667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62.78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68.89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65.56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0.749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10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1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D8D2D-FF16-4CCD-A2F7-FFCF8C4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Classification Results-1</a:t>
            </a:r>
            <a:endParaRPr lang="zh-TW" altLang="en-US" sz="40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D4E044A-1A34-4E70-AC1D-AA318700A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88400"/>
              </p:ext>
            </p:extLst>
          </p:nvPr>
        </p:nvGraphicFramePr>
        <p:xfrm>
          <a:off x="2018346" y="4307841"/>
          <a:ext cx="814387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1483517867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43205623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3639499219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35855165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60738258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1361538077"/>
                    </a:ext>
                  </a:extLst>
                </a:gridCol>
              </a:tblGrid>
              <a:tr h="19638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Bandpass Filter</a:t>
                      </a:r>
                      <a:endParaRPr lang="zh-TW" alt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70052"/>
                  </a:ext>
                </a:extLst>
              </a:tr>
              <a:tr h="343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Model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# of Channels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Accuracy(%)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Precision(%)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Recall(%)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F1-score(%)</a:t>
                      </a:r>
                      <a:endParaRPr lang="zh-TW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56614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1D CNN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67.22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100.00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65.71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79.30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738646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89.67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88.57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4770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LSTM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70.00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84.96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72.18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78.05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84910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62.78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84.07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65.97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73.93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3563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5C602D2-638A-4C27-B538-465A258C06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043477"/>
              </p:ext>
            </p:extLst>
          </p:nvPr>
        </p:nvGraphicFramePr>
        <p:xfrm>
          <a:off x="2018346" y="1450658"/>
          <a:ext cx="814387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1483517867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43205623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3639499219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35855165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60738258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1361538077"/>
                    </a:ext>
                  </a:extLst>
                </a:gridCol>
              </a:tblGrid>
              <a:tr h="19638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Raw</a:t>
                      </a:r>
                      <a:endParaRPr lang="zh-TW" alt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70052"/>
                  </a:ext>
                </a:extLst>
              </a:tr>
              <a:tr h="343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Model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# of Channels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Accuracy(%)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Precision(%)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Recall(%)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F1-score(%)</a:t>
                      </a:r>
                      <a:endParaRPr lang="zh-TW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56614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1D CNN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92.78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97.35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91.67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94.42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738646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81.11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84.96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84.96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84.96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4770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LSTM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62.78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100.00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62.78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77.13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84910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70.00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90.27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70.34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79.07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3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307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D8D2D-FF16-4CCD-A2F7-FFCF8C4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Classification Results-2</a:t>
            </a:r>
            <a:endParaRPr lang="zh-TW" altLang="en-US" sz="40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D4E044A-1A34-4E70-AC1D-AA318700A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045277"/>
              </p:ext>
            </p:extLst>
          </p:nvPr>
        </p:nvGraphicFramePr>
        <p:xfrm>
          <a:off x="2018346" y="4307841"/>
          <a:ext cx="814387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1483517867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43205623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3639499219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35855165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60738258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1361538077"/>
                    </a:ext>
                  </a:extLst>
                </a:gridCol>
              </a:tblGrid>
              <a:tr h="19638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Bandpass Filter</a:t>
                      </a:r>
                      <a:r>
                        <a:rPr lang="zh-TW" altLang="en-US" sz="1800" b="1" dirty="0"/>
                        <a:t> </a:t>
                      </a:r>
                      <a:r>
                        <a:rPr lang="en-US" altLang="zh-TW" sz="1800" b="1" dirty="0"/>
                        <a:t>+</a:t>
                      </a:r>
                      <a:r>
                        <a:rPr lang="zh-TW" altLang="en-US" sz="1800" b="1" dirty="0"/>
                        <a:t> </a:t>
                      </a:r>
                      <a:r>
                        <a:rPr lang="en-US" altLang="zh-TW" sz="1800" b="1" dirty="0"/>
                        <a:t>ASR</a:t>
                      </a:r>
                      <a:endParaRPr lang="zh-TW" alt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70052"/>
                  </a:ext>
                </a:extLst>
              </a:tr>
              <a:tr h="343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Model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# of Channels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Accuracy(%)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Precision(%)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Recall(%)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F1-score(%)</a:t>
                      </a:r>
                      <a:endParaRPr lang="zh-TW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56614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1D CNN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96.67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97.35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97.35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97.35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738646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91.67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97.35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93.62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4770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LSTM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62.78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100.00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67.78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77.13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84910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59.00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69.17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69.17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69.17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3563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5C602D2-638A-4C27-B538-465A258C06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279808"/>
              </p:ext>
            </p:extLst>
          </p:nvPr>
        </p:nvGraphicFramePr>
        <p:xfrm>
          <a:off x="2018346" y="1456299"/>
          <a:ext cx="814387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1483517867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43205623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3639499219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35855165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60738258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1361538077"/>
                    </a:ext>
                  </a:extLst>
                </a:gridCol>
              </a:tblGrid>
              <a:tr h="19638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ASR</a:t>
                      </a:r>
                      <a:endParaRPr lang="zh-TW" alt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70052"/>
                  </a:ext>
                </a:extLst>
              </a:tr>
              <a:tr h="343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Model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# of Channels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Accuracy(%)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Precision(%)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Recall(%)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F1-score(%)</a:t>
                      </a:r>
                      <a:endParaRPr lang="zh-TW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56614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1D CNN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92.78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95.78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93.10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94.32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738646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86.11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81.42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95.83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88.04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4770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LSTM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71.67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88.50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72.46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79.68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84910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68.89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96.46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67.7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79.56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3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937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1CA42-64D1-459A-BE9B-7918701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DFAAF-AEC8-4D4F-BBF4-353F9F40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Motivation</a:t>
            </a:r>
          </a:p>
          <a:p>
            <a:pPr lvl="1"/>
            <a:r>
              <a:rPr lang="en-US" altLang="zh-TW" dirty="0"/>
              <a:t>Dataset Description</a:t>
            </a:r>
          </a:p>
          <a:p>
            <a:pPr lvl="1"/>
            <a:r>
              <a:rPr lang="en-US" altLang="zh-TW" dirty="0"/>
              <a:t>Program Description</a:t>
            </a:r>
          </a:p>
          <a:p>
            <a:r>
              <a:rPr lang="en-US" altLang="zh-TW" dirty="0"/>
              <a:t>Methods</a:t>
            </a:r>
          </a:p>
          <a:p>
            <a:pPr lvl="1"/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Machine Learning on </a:t>
            </a:r>
            <a:r>
              <a:rPr lang="en-US" altLang="zh-TW" i="1" dirty="0"/>
              <a:t>ERP</a:t>
            </a:r>
            <a:r>
              <a:rPr lang="en-US" altLang="zh-TW" dirty="0"/>
              <a:t> Dataset</a:t>
            </a:r>
          </a:p>
          <a:p>
            <a:pPr lvl="1"/>
            <a:r>
              <a:rPr lang="en-US" altLang="zh-TW" i="1" dirty="0"/>
              <a:t>Raw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Deep Learning on </a:t>
            </a:r>
            <a:r>
              <a:rPr lang="en-US" altLang="zh-TW" i="1" dirty="0"/>
              <a:t>Raw</a:t>
            </a:r>
            <a:r>
              <a:rPr lang="en-US" altLang="zh-TW" dirty="0"/>
              <a:t> Dataset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Result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37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F2D48-885B-473C-9A8C-DF7C4AF8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Compare with 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C60EFB-7D2E-4974-9DD7-A7895D2C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compare our results with others whose has higher like in Kaggle</a:t>
            </a:r>
          </a:p>
          <a:p>
            <a:pPr lvl="1"/>
            <a:endParaRPr lang="en-US" altLang="zh-TW" sz="16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zh-TW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Other1</a:t>
            </a:r>
            <a:r>
              <a:rPr lang="en-US" altLang="zh-TW" sz="16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zh-TW" altLang="en-US" sz="16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https://www.kaggle.com/code/owaiskhan9654/training-of-eeg-schizophrenia-disorder-using-cnn</a:t>
            </a: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>
              <a:hlinkClick r:id="rId3"/>
            </a:endParaRPr>
          </a:p>
          <a:p>
            <a:pPr lvl="1"/>
            <a:r>
              <a:rPr lang="en-US" altLang="zh-TW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Other2: </a:t>
            </a:r>
            <a:r>
              <a:rPr lang="en-US" altLang="zh-TW" sz="1600" dirty="0">
                <a:hlinkClick r:id="rId3"/>
              </a:rPr>
              <a:t>https://www.kaggle.com/code/naubergois/training-of-eeg-schizophrenia-disorder-using-cnn</a:t>
            </a:r>
          </a:p>
          <a:p>
            <a:pPr lvl="1"/>
            <a:endParaRPr lang="en-US" altLang="zh-TW" sz="1600" dirty="0">
              <a:hlinkClick r:id="rId3"/>
            </a:endParaRPr>
          </a:p>
          <a:p>
            <a:pPr lvl="1"/>
            <a:endParaRPr lang="en-US" altLang="zh-TW" sz="1600" dirty="0">
              <a:hlinkClick r:id="rId3"/>
            </a:endParaRPr>
          </a:p>
          <a:p>
            <a:pPr lvl="1"/>
            <a:endParaRPr lang="en-US" altLang="zh-TW" sz="1600" dirty="0">
              <a:hlinkClick r:id="rId3"/>
            </a:endParaRPr>
          </a:p>
          <a:p>
            <a:pPr lvl="1"/>
            <a:r>
              <a:rPr lang="en-US" altLang="zh-TW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Other3: </a:t>
            </a:r>
            <a:r>
              <a:rPr lang="en-US" altLang="zh-TW" sz="1600" dirty="0">
                <a:hlinkClick r:id="rId3"/>
              </a:rPr>
              <a:t>https://www.kaggle.com/code/satyamsaha/eeg-schizophrenia</a:t>
            </a:r>
            <a:r>
              <a:rPr lang="en-US" altLang="zh-TW" sz="1600" dirty="0"/>
              <a:t> </a:t>
            </a:r>
            <a:endParaRPr lang="zh-TW" altLang="en-US" sz="16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AD4D01-D424-4BAE-86D7-0B104794B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299" y="2970541"/>
            <a:ext cx="7938288" cy="578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4F79894-E7CB-4103-B619-D04AB3F95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299" y="5292784"/>
            <a:ext cx="7938287" cy="6746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97CD991-822C-437D-875A-CEC72E0D1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299" y="4133149"/>
            <a:ext cx="7938287" cy="586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792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1CA42-64D1-459A-BE9B-7918701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DFAAF-AEC8-4D4F-BBF4-353F9F40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Introduction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Motivation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Dataset Description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Program Description</a:t>
            </a:r>
          </a:p>
          <a:p>
            <a:r>
              <a:rPr lang="en-US" altLang="zh-TW" dirty="0"/>
              <a:t>Methods</a:t>
            </a:r>
          </a:p>
          <a:p>
            <a:pPr lvl="1"/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Machine Learning on </a:t>
            </a:r>
            <a:r>
              <a:rPr lang="en-US" altLang="zh-TW" i="1" dirty="0"/>
              <a:t>ERP</a:t>
            </a:r>
            <a:r>
              <a:rPr lang="en-US" altLang="zh-TW" dirty="0"/>
              <a:t> Dataset</a:t>
            </a:r>
          </a:p>
          <a:p>
            <a:pPr lvl="1"/>
            <a:r>
              <a:rPr lang="en-US" altLang="zh-TW" i="1" dirty="0"/>
              <a:t>Raw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Deep Learning on </a:t>
            </a:r>
            <a:r>
              <a:rPr lang="en-US" altLang="zh-TW" i="1" dirty="0"/>
              <a:t>Raw</a:t>
            </a:r>
            <a:r>
              <a:rPr lang="en-US" altLang="zh-TW" dirty="0"/>
              <a:t> Dataset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81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61976AF-75EE-4CA0-8695-6F197E2A9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167755"/>
              </p:ext>
            </p:extLst>
          </p:nvPr>
        </p:nvGraphicFramePr>
        <p:xfrm>
          <a:off x="527685" y="2160270"/>
          <a:ext cx="11136630" cy="3940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7326">
                  <a:extLst>
                    <a:ext uri="{9D8B030D-6E8A-4147-A177-3AD203B41FA5}">
                      <a16:colId xmlns:a16="http://schemas.microsoft.com/office/drawing/2014/main" val="1483517867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3639499219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2358551658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2607382588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1361538077"/>
                    </a:ext>
                  </a:extLst>
                </a:gridCol>
              </a:tblGrid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Methods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Accuracy(%)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Precision(%)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Recall(%)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F1-score(%)</a:t>
                      </a:r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566143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Random Forests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52.94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738646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SVM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33.09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40.72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84910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1D CNN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96.67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97.35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effectLst/>
                        </a:rPr>
                        <a:t>97.35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effectLst/>
                        </a:rPr>
                        <a:t>97.35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338956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u="sng" dirty="0"/>
                        <a:t>LSTM</a:t>
                      </a:r>
                      <a:endParaRPr lang="zh-TW" altLang="en-US" sz="2400" u="sng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u="sng" dirty="0"/>
                        <a:t>71.67</a:t>
                      </a:r>
                      <a:endParaRPr lang="zh-TW" altLang="en-US" sz="2400" u="sng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u="sng" dirty="0"/>
                        <a:t>88.50</a:t>
                      </a:r>
                      <a:endParaRPr lang="zh-TW" altLang="en-US" sz="2400" u="sng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u="sng" dirty="0"/>
                        <a:t>72.46</a:t>
                      </a:r>
                      <a:endParaRPr lang="zh-TW" altLang="en-US" sz="2400" u="sng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u="sng" dirty="0"/>
                        <a:t>79.68</a:t>
                      </a:r>
                      <a:endParaRPr lang="zh-TW" altLang="en-US" sz="2400" u="sng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714765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Other 1</a:t>
                      </a:r>
                      <a:endParaRPr lang="zh-TW" altLang="en-US" sz="2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58.91</a:t>
                      </a:r>
                      <a:endParaRPr lang="zh-TW" altLang="en-US" sz="2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NaN</a:t>
                      </a:r>
                      <a:endParaRPr lang="zh-TW" altLang="en-US" sz="2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0258899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Other 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69.06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55.36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63.87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59.31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894298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Other 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67.94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55.54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61.85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58.52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8333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DFC7B8CE-BA1D-41D7-B9B4-1AA30DBC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Compare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468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1CA42-64D1-459A-BE9B-7918701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DFAAF-AEC8-4D4F-BBF4-353F9F40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Motivation</a:t>
            </a:r>
          </a:p>
          <a:p>
            <a:pPr lvl="1"/>
            <a:r>
              <a:rPr lang="en-US" altLang="zh-TW" dirty="0"/>
              <a:t>Dataset Description</a:t>
            </a:r>
          </a:p>
          <a:p>
            <a:pPr lvl="1"/>
            <a:r>
              <a:rPr lang="en-US" altLang="zh-TW" dirty="0"/>
              <a:t>Program Description</a:t>
            </a:r>
          </a:p>
          <a:p>
            <a:r>
              <a:rPr lang="en-US" altLang="zh-TW" dirty="0"/>
              <a:t>Methods</a:t>
            </a:r>
          </a:p>
          <a:p>
            <a:pPr lvl="1"/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Machine Learning on </a:t>
            </a:r>
            <a:r>
              <a:rPr lang="en-US" altLang="zh-TW" i="1" dirty="0"/>
              <a:t>ERP</a:t>
            </a:r>
            <a:r>
              <a:rPr lang="en-US" altLang="zh-TW" dirty="0"/>
              <a:t> Dataset</a:t>
            </a:r>
          </a:p>
          <a:p>
            <a:pPr lvl="1"/>
            <a:r>
              <a:rPr lang="en-US" altLang="zh-TW" i="1" dirty="0"/>
              <a:t>Raw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Deep Learning on </a:t>
            </a:r>
            <a:r>
              <a:rPr lang="en-US" altLang="zh-TW" i="1" dirty="0"/>
              <a:t>Raw</a:t>
            </a:r>
            <a:r>
              <a:rPr lang="en-US" altLang="zh-TW" dirty="0"/>
              <a:t> Dataset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Reference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8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5C55E-D2D6-4BEF-A880-6657D91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7074F4-BF46-4A63-9AA0-FAACFAC4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100" dirty="0"/>
              <a:t>[1] Kaggle: EEG data from basic sensory task in Schizophrenia, </a:t>
            </a:r>
            <a:r>
              <a:rPr lang="en-US" altLang="zh-TW" sz="1100" dirty="0">
                <a:hlinkClick r:id="rId2"/>
              </a:rPr>
              <a:t>https://www.kaggle.com/datasets/broach/button-tone-sz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[2] FORD, Judith M., et al. Did I do that? Abnormal predictive processes in schizophrenia when button pressing to deliver a tone. Schizophrenia bulletin, 2014, 40.4: 804-812. </a:t>
            </a:r>
            <a:r>
              <a:rPr lang="en-US" altLang="zh-TW" sz="1100" dirty="0">
                <a:hlinkClick r:id="rId3"/>
              </a:rPr>
              <a:t>https://academic.oup.com/schizophreniabulletin/article/40/4/804/1898326?login=true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[3] Project Details: Predictive Coding Abnormalities in Psychosis: EEG and fMRI, </a:t>
            </a:r>
            <a:r>
              <a:rPr lang="en-US" altLang="zh-TW" sz="1100" dirty="0">
                <a:hlinkClick r:id="rId4"/>
              </a:rPr>
              <a:t>https://reporter.nih.gov/project-details/9187052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[4] GitHub: EEG-data-from-basic-sensory-task-in-Schizophrenia, </a:t>
            </a:r>
            <a:r>
              <a:rPr lang="en-US" altLang="zh-TW" sz="1100" dirty="0">
                <a:hlinkClick r:id="rId5"/>
              </a:rPr>
              <a:t>https://github.com/karljaats/EEG-data-from-basic-sensory-task-in-Schizophrenia.git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[5] Automated EEG Cleaning - A Comparison, </a:t>
            </a:r>
            <a:r>
              <a:rPr lang="en-US" altLang="zh-TW" sz="1100" dirty="0">
                <a:hlinkClick r:id="rId6"/>
              </a:rPr>
              <a:t>https://digyt.github.io/automated_EEG_cleaning_comparison/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[6] MNE, </a:t>
            </a:r>
            <a:r>
              <a:rPr lang="en-US" altLang="zh-TW" sz="1100" dirty="0">
                <a:hlinkClick r:id="rId7"/>
              </a:rPr>
              <a:t>https://mne.tools/stable/index.html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[7] GitHub: </a:t>
            </a:r>
            <a:r>
              <a:rPr lang="en-US" altLang="zh-TW" sz="1100" dirty="0" err="1"/>
              <a:t>asrpy</a:t>
            </a:r>
            <a:r>
              <a:rPr lang="en-US" altLang="zh-TW" sz="1100" dirty="0"/>
              <a:t> </a:t>
            </a:r>
            <a:r>
              <a:rPr lang="en-US" altLang="zh-TW" sz="1100" dirty="0">
                <a:hlinkClick r:id="rId8"/>
              </a:rPr>
              <a:t>https://github.com/DiGyt/asrpy.git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[8] CSDN: MNE-Python | </a:t>
            </a:r>
            <a:r>
              <a:rPr lang="zh-TW" altLang="en-US" sz="1100" dirty="0"/>
              <a:t>使用 </a:t>
            </a:r>
            <a:r>
              <a:rPr lang="en-US" altLang="zh-TW" sz="1100" dirty="0" err="1"/>
              <a:t>ICLabel</a:t>
            </a:r>
            <a:r>
              <a:rPr lang="en-US" altLang="zh-TW" sz="1100" dirty="0"/>
              <a:t> </a:t>
            </a:r>
            <a:r>
              <a:rPr lang="zh-TW" altLang="en-US" sz="1100" dirty="0"/>
              <a:t>模型进行 </a:t>
            </a:r>
            <a:r>
              <a:rPr lang="en-US" altLang="zh-TW" sz="1100" dirty="0"/>
              <a:t>ICA </a:t>
            </a:r>
            <a:r>
              <a:rPr lang="zh-TW" altLang="en-US" sz="1100" dirty="0"/>
              <a:t>并自动修复样本</a:t>
            </a:r>
            <a:r>
              <a:rPr lang="en-US" altLang="zh-TW" sz="1100" dirty="0"/>
              <a:t>, </a:t>
            </a:r>
            <a:r>
              <a:rPr lang="en-US" altLang="zh-TW" sz="1100" dirty="0">
                <a:hlinkClick r:id="rId9"/>
              </a:rPr>
              <a:t>https://blog.csdn.net/qq_44930039/article/details/127734713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[9] TensorFlow: Time series forecasting, </a:t>
            </a:r>
            <a:r>
              <a:rPr lang="en-US" altLang="zh-TW" sz="1100" dirty="0">
                <a:hlinkClick r:id="rId10"/>
              </a:rPr>
              <a:t>https://www.tensorflow.org/tutorials/structured_data/time_series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274797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07F4DB0-D040-4759-9A15-0B73575A2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TW" dirty="0"/>
              <a:t>Thanks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52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22F29-C1CA-4528-AB10-E744FBEA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1B18C-50E4-4BC6-9170-9D1423AB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Schizophrenia is a disease which is hardly identified from healthy individuals as they act like normal ones.</a:t>
            </a:r>
          </a:p>
          <a:p>
            <a:r>
              <a:rPr lang="en-US" altLang="zh-TW" dirty="0"/>
              <a:t>Traditionally, diagnosis requires much time or resources, including  consulting a psychologist, not to mention that some of patients lack insight.</a:t>
            </a:r>
          </a:p>
          <a:p>
            <a:r>
              <a:rPr lang="en-US" altLang="zh-TW" dirty="0"/>
              <a:t>However, with the help of EEG, we can propose a more efficient alternative to distinguish them.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61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B99A3-4AD9-40FB-B8FC-E99BAB7A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F00F6-4A48-44B3-A38F-B9BC4F26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/>
          <a:lstStyle/>
          <a:p>
            <a:r>
              <a:rPr lang="en-US" altLang="zh-TW" dirty="0"/>
              <a:t>Dataset source</a:t>
            </a:r>
          </a:p>
          <a:p>
            <a:pPr lvl="1"/>
            <a:r>
              <a:rPr lang="en-US" altLang="zh-TW" dirty="0"/>
              <a:t>Kaggle: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EEG data from basic sensory task in Schizophrenia</a:t>
            </a:r>
            <a:endParaRPr lang="en-US" altLang="zh-TW" dirty="0"/>
          </a:p>
          <a:p>
            <a:pPr lvl="1"/>
            <a:r>
              <a:rPr lang="en-US" altLang="zh-TW" dirty="0"/>
              <a:t>By Northern California Institute for Research and Education</a:t>
            </a:r>
          </a:p>
          <a:p>
            <a:r>
              <a:rPr lang="en-US" altLang="zh-TW" dirty="0"/>
              <a:t>Three tasks</a:t>
            </a:r>
          </a:p>
          <a:p>
            <a:pPr lvl="1"/>
            <a:r>
              <a:rPr lang="en-US" altLang="zh-TW" dirty="0"/>
              <a:t>Button Tone (active play tone)</a:t>
            </a:r>
          </a:p>
          <a:p>
            <a:pPr lvl="1"/>
            <a:r>
              <a:rPr lang="en-US" altLang="zh-TW" dirty="0"/>
              <a:t>Play Tone (passive playback)</a:t>
            </a:r>
          </a:p>
          <a:p>
            <a:pPr lvl="1"/>
            <a:r>
              <a:rPr lang="en-US" altLang="zh-TW" dirty="0"/>
              <a:t>Button Alone (baseline)</a:t>
            </a:r>
          </a:p>
          <a:p>
            <a:r>
              <a:rPr lang="en-US" altLang="zh-TW" dirty="0"/>
              <a:t>Two datasets</a:t>
            </a:r>
          </a:p>
          <a:p>
            <a:pPr lvl="1"/>
            <a:r>
              <a:rPr lang="en-US" altLang="zh-TW" dirty="0"/>
              <a:t>ERP dataset</a:t>
            </a:r>
          </a:p>
          <a:p>
            <a:pPr lvl="1"/>
            <a:r>
              <a:rPr lang="en-US" altLang="zh-TW" dirty="0"/>
              <a:t>Raw dataset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59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50A22-D9B9-4BE5-BFF5-B245825F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ERP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3398B-C420-4A18-A389-0D098402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Size: 114MB</a:t>
            </a:r>
          </a:p>
          <a:p>
            <a:r>
              <a:rPr lang="en-US" altLang="zh-TW" dirty="0"/>
              <a:t>9 channels:  </a:t>
            </a:r>
            <a:r>
              <a:rPr lang="en-US" altLang="zh-TW" dirty="0" err="1"/>
              <a:t>Fz</a:t>
            </a:r>
            <a:r>
              <a:rPr lang="en-US" altLang="zh-TW" dirty="0"/>
              <a:t>, </a:t>
            </a:r>
            <a:r>
              <a:rPr lang="en-US" altLang="zh-TW" dirty="0" err="1"/>
              <a:t>FCz</a:t>
            </a:r>
            <a:r>
              <a:rPr lang="en-US" altLang="zh-TW" dirty="0"/>
              <a:t>, </a:t>
            </a:r>
            <a:r>
              <a:rPr lang="en-US" altLang="zh-TW" dirty="0" err="1"/>
              <a:t>Cz</a:t>
            </a:r>
            <a:r>
              <a:rPr lang="en-US" altLang="zh-TW" dirty="0"/>
              <a:t>, FC3, FC4, C3, C4, CP3, CP4</a:t>
            </a:r>
          </a:p>
          <a:p>
            <a:r>
              <a:rPr lang="en-US" altLang="zh-TW" dirty="0"/>
              <a:t>81 subjects</a:t>
            </a:r>
          </a:p>
          <a:p>
            <a:pPr lvl="1"/>
            <a:r>
              <a:rPr lang="en-US" altLang="zh-TW" dirty="0"/>
              <a:t>32 Healthy Controls (HC)</a:t>
            </a:r>
          </a:p>
          <a:p>
            <a:pPr lvl="1"/>
            <a:r>
              <a:rPr lang="en-US" altLang="zh-TW" dirty="0"/>
              <a:t>49 Schizophrenia (SZ)</a:t>
            </a:r>
          </a:p>
          <a:p>
            <a:r>
              <a:rPr lang="en-US" altLang="zh-TW" dirty="0"/>
              <a:t>1 trail/subject</a:t>
            </a:r>
          </a:p>
          <a:p>
            <a:r>
              <a:rPr lang="en-US" altLang="zh-TW" dirty="0"/>
              <a:t>sample rate: 1024</a:t>
            </a:r>
          </a:p>
        </p:txBody>
      </p:sp>
    </p:spTree>
    <p:extLst>
      <p:ext uri="{BB962C8B-B14F-4D97-AF65-F5344CB8AC3E}">
        <p14:creationId xmlns:p14="http://schemas.microsoft.com/office/powerpoint/2010/main" val="7259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E3CEE-6BC8-49C0-B257-B9B2D73B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Raw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DD52ED-4CC7-4E52-A0F7-0C2C3B5FF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Size: 19.2GB</a:t>
            </a:r>
          </a:p>
          <a:p>
            <a:r>
              <a:rPr lang="en-US" altLang="zh-TW" dirty="0"/>
              <a:t>70 channels: 65 EEG channels + 5 others</a:t>
            </a:r>
          </a:p>
          <a:p>
            <a:r>
              <a:rPr lang="en-US" altLang="zh-TW" dirty="0"/>
              <a:t>40 subjects</a:t>
            </a:r>
          </a:p>
          <a:p>
            <a:pPr lvl="1"/>
            <a:r>
              <a:rPr lang="en-US" altLang="zh-TW" dirty="0"/>
              <a:t>25 Healthy Controls (HC)</a:t>
            </a:r>
          </a:p>
          <a:p>
            <a:pPr lvl="1"/>
            <a:r>
              <a:rPr lang="en-US" altLang="zh-TW" dirty="0"/>
              <a:t>15 Schizophrenia (SZ)</a:t>
            </a:r>
          </a:p>
          <a:p>
            <a:r>
              <a:rPr lang="en-US" altLang="zh-TW" dirty="0"/>
              <a:t>100 trails/subject</a:t>
            </a:r>
          </a:p>
          <a:p>
            <a:r>
              <a:rPr lang="en-US" altLang="zh-TW" dirty="0"/>
              <a:t>sample rate: 1024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04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E6912-10B5-4824-A361-6D79E530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42A8C-3732-4811-89F9-F1D68529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47342" cy="4876833"/>
          </a:xfrm>
        </p:spPr>
        <p:txBody>
          <a:bodyPr>
            <a:normAutofit/>
          </a:bodyPr>
          <a:lstStyle/>
          <a:p>
            <a:r>
              <a:rPr lang="en-US" altLang="zh-TW" dirty="0"/>
              <a:t>Program GitHub link: </a:t>
            </a:r>
            <a:r>
              <a:rPr lang="en-US" altLang="zh-TW" dirty="0" err="1">
                <a:hlinkClick r:id="rId2"/>
              </a:rPr>
              <a:t>BCI_Schizophrenia</a:t>
            </a:r>
            <a:endParaRPr lang="en-US" altLang="zh-TW" dirty="0"/>
          </a:p>
          <a:p>
            <a:r>
              <a:rPr lang="en-US" altLang="zh-TW" dirty="0"/>
              <a:t>Three parts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Preprocessing</a:t>
            </a:r>
            <a:r>
              <a:rPr lang="en-US" altLang="zh-TW" dirty="0"/>
              <a:t>: data preprocessing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Preprocessing.py</a:t>
            </a:r>
            <a:r>
              <a:rPr lang="en-US" altLang="zh-TW" dirty="0"/>
              <a:t>: </a:t>
            </a:r>
            <a:r>
              <a:rPr lang="en-US" altLang="zh-TW" dirty="0" err="1"/>
              <a:t>ICLabel</a:t>
            </a:r>
            <a:r>
              <a:rPr lang="en-US" altLang="zh-TW" dirty="0"/>
              <a:t> and Artifact subspace reconstruction (ASR)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data_split.py</a:t>
            </a:r>
            <a:r>
              <a:rPr lang="en-US" altLang="zh-TW" dirty="0"/>
              <a:t>: split data to train set and test set for Deep Learning</a:t>
            </a:r>
            <a:r>
              <a:rPr lang="zh-TW" altLang="en-US" dirty="0"/>
              <a:t> </a:t>
            </a:r>
            <a:r>
              <a:rPr lang="en-US" altLang="zh-TW" dirty="0"/>
              <a:t>(DL)</a:t>
            </a:r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MLWithERPdata</a:t>
            </a:r>
            <a:r>
              <a:rPr lang="en-US" altLang="zh-TW" dirty="0"/>
              <a:t>: Machine Learning on </a:t>
            </a:r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 err="1">
                <a:latin typeface="Consolas" panose="020B0609020204030204" pitchFamily="49" charset="0"/>
              </a:rPr>
              <a:t>statistic_ERPdata.ipynb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visualize </a:t>
            </a:r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 err="1">
                <a:latin typeface="Consolas" panose="020B0609020204030204" pitchFamily="49" charset="0"/>
              </a:rPr>
              <a:t>randomforest_forERPdata.ipynb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classify </a:t>
            </a:r>
            <a:r>
              <a:rPr lang="en-US" altLang="zh-TW" i="1" dirty="0"/>
              <a:t>ERP dataset </a:t>
            </a:r>
            <a:r>
              <a:rPr lang="en-US" altLang="zh-TW" dirty="0"/>
              <a:t>using </a:t>
            </a:r>
            <a:r>
              <a:rPr lang="en-US" altLang="zh-TW" b="1" dirty="0"/>
              <a:t>random forest method</a:t>
            </a:r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DeepLeaning</a:t>
            </a:r>
            <a:r>
              <a:rPr lang="en-US" altLang="zh-TW" dirty="0"/>
              <a:t>: Deep Learning on </a:t>
            </a:r>
            <a:r>
              <a:rPr lang="en-US" altLang="zh-TW" i="1" dirty="0"/>
              <a:t>Raw Dataset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loaddata.py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load preprocessed </a:t>
            </a:r>
            <a:r>
              <a:rPr lang="en-US" altLang="zh-TW" i="1" dirty="0"/>
              <a:t>raw dataset</a:t>
            </a:r>
            <a:r>
              <a:rPr lang="en-US" altLang="zh-TW" dirty="0"/>
              <a:t> for training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model.py</a:t>
            </a:r>
            <a:r>
              <a:rPr lang="en-US" altLang="zh-TW" dirty="0"/>
              <a:t>: build </a:t>
            </a:r>
            <a:r>
              <a:rPr lang="en-US" altLang="zh-TW" b="1" dirty="0"/>
              <a:t>1D CNN </a:t>
            </a:r>
            <a:r>
              <a:rPr lang="en-US" altLang="zh-TW" dirty="0"/>
              <a:t>and </a:t>
            </a:r>
            <a:r>
              <a:rPr lang="en-US" altLang="zh-TW" b="1" dirty="0"/>
              <a:t>LSTM</a:t>
            </a:r>
            <a:r>
              <a:rPr lang="en-US" altLang="zh-TW" dirty="0"/>
              <a:t> model structure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train.py</a:t>
            </a:r>
            <a:r>
              <a:rPr lang="en-US" altLang="zh-TW" dirty="0"/>
              <a:t>: train and test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120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1CA42-64D1-459A-BE9B-7918701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DFAAF-AEC8-4D4F-BBF4-353F9F40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Motivation</a:t>
            </a:r>
          </a:p>
          <a:p>
            <a:pPr lvl="1"/>
            <a:r>
              <a:rPr lang="en-US" altLang="zh-TW" dirty="0"/>
              <a:t>Dataset Description</a:t>
            </a:r>
          </a:p>
          <a:p>
            <a:pPr lvl="1"/>
            <a:r>
              <a:rPr lang="en-US" altLang="zh-TW" dirty="0"/>
              <a:t>Program Description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Methods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ERP Dataset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Data Preprocessing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Machine Learning on </a:t>
            </a:r>
            <a:r>
              <a:rPr lang="en-US" altLang="zh-TW" i="1" dirty="0">
                <a:solidFill>
                  <a:srgbClr val="FF0000"/>
                </a:solidFill>
              </a:rPr>
              <a:t>ERP</a:t>
            </a:r>
            <a:r>
              <a:rPr lang="en-US" altLang="zh-TW" dirty="0">
                <a:solidFill>
                  <a:srgbClr val="FF0000"/>
                </a:solidFill>
              </a:rPr>
              <a:t> Dataset</a:t>
            </a:r>
          </a:p>
          <a:p>
            <a:pPr lvl="1"/>
            <a:r>
              <a:rPr lang="en-US" altLang="zh-TW" i="1" dirty="0"/>
              <a:t>Raw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Deep Learning on </a:t>
            </a:r>
            <a:r>
              <a:rPr lang="en-US" altLang="zh-TW" i="1" dirty="0"/>
              <a:t>Raw</a:t>
            </a:r>
            <a:r>
              <a:rPr lang="en-US" altLang="zh-TW" dirty="0"/>
              <a:t> Dataset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596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2459</Words>
  <Application>Microsoft Office PowerPoint</Application>
  <PresentationFormat>寬螢幕</PresentationFormat>
  <Paragraphs>583</Paragraphs>
  <Slides>33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Consolas</vt:lpstr>
      <vt:lpstr>Symbol</vt:lpstr>
      <vt:lpstr>Office 佈景主題</vt:lpstr>
      <vt:lpstr>BCI Final Project: Schizophrenia Disorder Detection</vt:lpstr>
      <vt:lpstr>Outline</vt:lpstr>
      <vt:lpstr>Outline</vt:lpstr>
      <vt:lpstr>Motivation</vt:lpstr>
      <vt:lpstr>Dataset Description</vt:lpstr>
      <vt:lpstr>ERP Dataset</vt:lpstr>
      <vt:lpstr>Raw Dataset</vt:lpstr>
      <vt:lpstr>Program Description</vt:lpstr>
      <vt:lpstr>Outline</vt:lpstr>
      <vt:lpstr>Preprocessing: ERP Dataset </vt:lpstr>
      <vt:lpstr>Visualize N100 Signals</vt:lpstr>
      <vt:lpstr>Preprocessing: ERP Dataset </vt:lpstr>
      <vt:lpstr>Machine Learning on ERP Dataset</vt:lpstr>
      <vt:lpstr>Classification Results For Machine Learning </vt:lpstr>
      <vt:lpstr>Problem of using N1 with ML in ERP dataset</vt:lpstr>
      <vt:lpstr>Problem of using N1 with ML in ERP dataset</vt:lpstr>
      <vt:lpstr>Problem of using DL in ERP Dataset</vt:lpstr>
      <vt:lpstr>Outline</vt:lpstr>
      <vt:lpstr>Preprocessing: Raw Dataset  </vt:lpstr>
      <vt:lpstr>Preprocessing: Raw Dataset  </vt:lpstr>
      <vt:lpstr>ICLabels</vt:lpstr>
      <vt:lpstr>Deep Learning on Raw Dataset</vt:lpstr>
      <vt:lpstr>Model Structure</vt:lpstr>
      <vt:lpstr>Training Loss and Accuracy</vt:lpstr>
      <vt:lpstr>Testing Dataset Accuracy &amp; Loss</vt:lpstr>
      <vt:lpstr>Classification Results-1</vt:lpstr>
      <vt:lpstr>Classification Results-2</vt:lpstr>
      <vt:lpstr>Outline</vt:lpstr>
      <vt:lpstr>Compare with others</vt:lpstr>
      <vt:lpstr>Compare Results</vt:lpstr>
      <vt:lpstr>Outline</vt:lpstr>
      <vt:lpstr>Reference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tina Hsu</dc:creator>
  <cp:lastModifiedBy>徐瑞憫</cp:lastModifiedBy>
  <cp:revision>61</cp:revision>
  <dcterms:created xsi:type="dcterms:W3CDTF">2023-06-08T07:59:24Z</dcterms:created>
  <dcterms:modified xsi:type="dcterms:W3CDTF">2023-06-08T20:32:52Z</dcterms:modified>
</cp:coreProperties>
</file>