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7"/>
  </p:notesMasterIdLst>
  <p:sldIdLst>
    <p:sldId id="256" r:id="rId2"/>
    <p:sldId id="259" r:id="rId3"/>
    <p:sldId id="258" r:id="rId4"/>
    <p:sldId id="257" r:id="rId5"/>
    <p:sldId id="303" r:id="rId6"/>
    <p:sldId id="304" r:id="rId7"/>
    <p:sldId id="305" r:id="rId8"/>
    <p:sldId id="306" r:id="rId9"/>
    <p:sldId id="307" r:id="rId10"/>
    <p:sldId id="308" r:id="rId11"/>
    <p:sldId id="309" r:id="rId12"/>
    <p:sldId id="310" r:id="rId13"/>
    <p:sldId id="311" r:id="rId14"/>
    <p:sldId id="312" r:id="rId15"/>
    <p:sldId id="31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7A88"/>
    <a:srgbClr val="FFE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8D4A62-7D30-4FC4-B436-D368CF58E7C3}">
  <a:tblStyle styleId="{B38D4A62-7D30-4FC4-B436-D368CF58E7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47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89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05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119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0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4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76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69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30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72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46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3"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www.programiz.com/python-programming/online-compiler/" TargetMode="External"/><Relationship Id="rId4" Type="http://schemas.openxmlformats.org/officeDocument/2006/relationships/hyperlink" Target="https://www.tutorialspoint.com/python/index.htm"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slidesgo_contents_of_this_template&amp;utm_term=storyset&amp;utm_content=storyset" TargetMode="External"/><Relationship Id="rId3" Type="http://schemas.openxmlformats.org/officeDocument/2006/relationships/slide" Target="slide1.xml"/><Relationship Id="rId7"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bit.ly/33VAFh3" TargetMode="External"/><Relationship Id="rId5" Type="http://schemas.openxmlformats.org/officeDocument/2006/relationships/hyperlink" Target="http://bit.ly/30B07Gq" TargetMode="External"/><Relationship Id="rId4" Type="http://schemas.openxmlformats.org/officeDocument/2006/relationships/hyperlink" Target="http://bit.ly/2Tynxth" TargetMode="External"/><Relationship Id="rId9"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8" name="Google Shape;398;p31"/>
          <p:cNvSpPr txBox="1">
            <a:spLocks noGrp="1"/>
          </p:cNvSpPr>
          <p:nvPr>
            <p:ph type="subTitle" idx="1"/>
          </p:nvPr>
        </p:nvSpPr>
        <p:spPr>
          <a:xfrm>
            <a:off x="796200" y="109800"/>
            <a:ext cx="10662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9" name="Google Shape;399;p31"/>
          <p:cNvSpPr txBox="1">
            <a:spLocks noGrp="1"/>
          </p:cNvSpPr>
          <p:nvPr>
            <p:ph type="ctrTitle"/>
          </p:nvPr>
        </p:nvSpPr>
        <p:spPr>
          <a:xfrm>
            <a:off x="907089" y="1660962"/>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/LEARNING PYTHON</a:t>
            </a:r>
            <a:endParaRPr sz="6000" b="0" dirty="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528432" y="3052849"/>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610449" y="3126075"/>
                <a:ext cx="3168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050097" y="3439264"/>
            <a:ext cx="2475186" cy="307777"/>
          </a:xfrm>
          <a:prstGeom prst="rect">
            <a:avLst/>
          </a:prstGeom>
          <a:no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4110E231 </a:t>
            </a:r>
            <a:r>
              <a:rPr lang="ja-JP" altLang="en-US" b="1" dirty="0">
                <a:solidFill>
                  <a:schemeClr val="bg1"/>
                </a:solidFill>
                <a:latin typeface="Fira Code" panose="020B0809050000020004" pitchFamily="49" charset="0"/>
                <a:cs typeface="Fira Code" panose="020B0809050000020004" pitchFamily="49" charset="0"/>
              </a:rPr>
              <a:t>柯立丹</a:t>
            </a:r>
            <a:endPar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TO LEARN PYTHON</a:t>
            </a:r>
            <a:endParaRPr dirty="0"/>
          </a:p>
        </p:txBody>
      </p:sp>
      <p:sp>
        <p:nvSpPr>
          <p:cNvPr id="481" name="Google Shape;481;p32"/>
          <p:cNvSpPr txBox="1">
            <a:spLocks noGrp="1"/>
          </p:cNvSpPr>
          <p:nvPr>
            <p:ph type="body" idx="1"/>
          </p:nvPr>
        </p:nvSpPr>
        <p:spPr>
          <a:xfrm>
            <a:off x="895778" y="1388065"/>
            <a:ext cx="7380621" cy="2879920"/>
          </a:xfrm>
          <a:prstGeom prst="rect">
            <a:avLst/>
          </a:prstGeom>
        </p:spPr>
        <p:txBody>
          <a:bodyPr spcFirstLastPara="1" wrap="square" lIns="91425" tIns="91425" rIns="91425" bIns="91425" anchor="ctr" anchorCtr="0">
            <a:noAutofit/>
          </a:bodyPr>
          <a:lstStyle/>
          <a:p>
            <a:pPr marL="0" lvl="0" indent="0">
              <a:buNone/>
            </a:pPr>
            <a:r>
              <a:rPr lang="en-US" sz="1300" b="1" dirty="0"/>
              <a:t>Python</a:t>
            </a:r>
            <a:r>
              <a:rPr lang="en-US" sz="1300" dirty="0"/>
              <a:t> is a very popular general-purpose interpreted, interactive, </a:t>
            </a:r>
            <a:r>
              <a:rPr lang="en-US" sz="1300" dirty="0"/>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a:t>
            </a:r>
            <a:r>
              <a:rPr lang="en-US" sz="1300" dirty="0" smtClean="0"/>
              <a:t>choice </a:t>
            </a:r>
            <a:r>
              <a:rPr lang="en-US" sz="1300" dirty="0"/>
              <a:t>of any programmer</a:t>
            </a:r>
            <a:r>
              <a:rPr lang="en-US" sz="1300" dirty="0" smtClean="0"/>
              <a:t>:</a:t>
            </a:r>
          </a:p>
          <a:p>
            <a:pPr marL="0" lvl="0" indent="0">
              <a:buNone/>
            </a:pPr>
            <a:endParaRPr lang="en-US" sz="1300" dirty="0" smtClean="0"/>
          </a:p>
          <a:p>
            <a:pPr marL="628650" lvl="1" indent="-171450">
              <a:buFont typeface="Wingdings" panose="05000000000000000000" pitchFamily="2" charset="2"/>
              <a:buChar char="§"/>
            </a:pPr>
            <a:r>
              <a:rPr lang="en-US" sz="1300" dirty="0" smtClean="0"/>
              <a:t>Python </a:t>
            </a:r>
            <a:r>
              <a:rPr lang="en-US" sz="1300" dirty="0"/>
              <a:t>is Open Source which means its available free of cost.</a:t>
            </a:r>
          </a:p>
          <a:p>
            <a:pPr marL="628650" lvl="1" indent="-171450">
              <a:buFont typeface="Wingdings" panose="05000000000000000000" pitchFamily="2" charset="2"/>
              <a:buChar char="§"/>
            </a:pPr>
            <a:r>
              <a:rPr lang="en-US" sz="1300" dirty="0"/>
              <a:t>Python is simple and so easy to learn</a:t>
            </a:r>
          </a:p>
          <a:p>
            <a:pPr marL="628650" lvl="1" indent="-171450">
              <a:buFont typeface="Wingdings" panose="05000000000000000000" pitchFamily="2" charset="2"/>
              <a:buChar char="§"/>
            </a:pPr>
            <a:r>
              <a:rPr lang="en-US" sz="1300" dirty="0"/>
              <a:t>Python is versatile and can be used to create many different things.</a:t>
            </a:r>
          </a:p>
          <a:p>
            <a:pPr marL="628650" lvl="1" indent="-171450">
              <a:buFont typeface="Wingdings" panose="05000000000000000000" pitchFamily="2" charset="2"/>
              <a:buChar char="§"/>
            </a:pPr>
            <a:r>
              <a:rPr lang="en-US" sz="1300" dirty="0"/>
              <a:t>Python has powerful development libraries include AI, ML etc.</a:t>
            </a:r>
          </a:p>
          <a:p>
            <a:pPr marL="628650" lvl="1" indent="-171450">
              <a:buFont typeface="Wingdings" panose="05000000000000000000" pitchFamily="2" charset="2"/>
              <a:buChar char="§"/>
            </a:pPr>
            <a:r>
              <a:rPr lang="en-US" sz="1300" dirty="0"/>
              <a:t>Python is much in demand and ensures high salary</a:t>
            </a:r>
            <a:endParaRPr lang="en-US" sz="1300"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21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TO LEARN PYTHON</a:t>
            </a:r>
            <a:endParaRPr dirty="0"/>
          </a:p>
        </p:txBody>
      </p:sp>
      <p:sp>
        <p:nvSpPr>
          <p:cNvPr id="481" name="Google Shape;481;p32"/>
          <p:cNvSpPr txBox="1">
            <a:spLocks noGrp="1"/>
          </p:cNvSpPr>
          <p:nvPr>
            <p:ph type="body" idx="1"/>
          </p:nvPr>
        </p:nvSpPr>
        <p:spPr>
          <a:xfrm>
            <a:off x="895778" y="1494340"/>
            <a:ext cx="7380621" cy="2879920"/>
          </a:xfrm>
          <a:prstGeom prst="rect">
            <a:avLst/>
          </a:prstGeom>
        </p:spPr>
        <p:txBody>
          <a:bodyPr spcFirstLastPara="1" wrap="square" lIns="91425" tIns="91425" rIns="91425" bIns="91425" anchor="ctr" anchorCtr="0">
            <a:noAutofit/>
          </a:bodyPr>
          <a:lstStyle/>
          <a:p>
            <a:pPr marL="0" lvl="0" indent="0">
              <a:lnSpc>
                <a:spcPts val="1700"/>
              </a:lnSpc>
              <a:buNone/>
            </a:pPr>
            <a:r>
              <a:rPr lang="en-US" sz="1300" b="1" dirty="0"/>
              <a:t>Python</a:t>
            </a:r>
            <a:r>
              <a:rPr lang="en-US" sz="1300" dirty="0"/>
              <a:t> is a MUST for students and working professionals to become a great Software Engineer specially when they are working in Web Development Domain. I will list down some of the key advantages of learning Python:</a:t>
            </a:r>
          </a:p>
          <a:p>
            <a:pPr marL="0" lvl="0" indent="0">
              <a:lnSpc>
                <a:spcPts val="1700"/>
              </a:lnSpc>
              <a:buNone/>
            </a:pPr>
            <a:endParaRPr lang="en-US" sz="1300" dirty="0"/>
          </a:p>
          <a:p>
            <a:pPr marL="285750" lvl="0" indent="-285750">
              <a:lnSpc>
                <a:spcPts val="1700"/>
              </a:lnSpc>
              <a:buFont typeface="Wingdings" panose="05000000000000000000" pitchFamily="2" charset="2"/>
              <a:buChar char="§"/>
            </a:pPr>
            <a:r>
              <a:rPr lang="en-US" sz="1300" b="1" dirty="0"/>
              <a:t>Python is Interpreted </a:t>
            </a:r>
            <a:r>
              <a:rPr lang="en-US" sz="1300" dirty="0"/>
              <a:t>− Python is processed at runtime by the </a:t>
            </a:r>
            <a:r>
              <a:rPr lang="en-US" sz="1300" dirty="0" smtClean="0"/>
              <a:t>	interpreter</a:t>
            </a:r>
            <a:r>
              <a:rPr lang="en-US" sz="1300" dirty="0"/>
              <a:t>. You do not need to compile your program before </a:t>
            </a:r>
            <a:r>
              <a:rPr lang="en-US" sz="1300" dirty="0" smtClean="0"/>
              <a:t>	executing </a:t>
            </a:r>
            <a:r>
              <a:rPr lang="en-US" sz="1300" dirty="0"/>
              <a:t>it. This is similar to PERL and PHP.</a:t>
            </a:r>
          </a:p>
          <a:p>
            <a:pPr marL="285750" lvl="0" indent="-285750">
              <a:lnSpc>
                <a:spcPts val="1700"/>
              </a:lnSpc>
              <a:buFont typeface="Wingdings" panose="05000000000000000000" pitchFamily="2" charset="2"/>
              <a:buChar char="§"/>
            </a:pPr>
            <a:r>
              <a:rPr lang="en-US" sz="1300" b="1" dirty="0"/>
              <a:t>Python is Interactive </a:t>
            </a:r>
            <a:r>
              <a:rPr lang="en-US" sz="1300" dirty="0"/>
              <a:t>− You can actually sit at a Python prompt and </a:t>
            </a:r>
            <a:r>
              <a:rPr lang="en-US" sz="1300" dirty="0" smtClean="0"/>
              <a:t>	interact </a:t>
            </a:r>
            <a:r>
              <a:rPr lang="en-US" sz="1300" dirty="0"/>
              <a:t>with the interpreter directly to write your programs.</a:t>
            </a:r>
          </a:p>
          <a:p>
            <a:pPr marL="285750" lvl="0" indent="-285750">
              <a:lnSpc>
                <a:spcPts val="1700"/>
              </a:lnSpc>
              <a:buFont typeface="Wingdings" panose="05000000000000000000" pitchFamily="2" charset="2"/>
              <a:buChar char="§"/>
            </a:pPr>
            <a:r>
              <a:rPr lang="en-US" sz="1300" b="1" dirty="0"/>
              <a:t>Python is Object-Oriented </a:t>
            </a:r>
            <a:r>
              <a:rPr lang="en-US" sz="1300" dirty="0"/>
              <a:t>− Python supports Object-Oriented style or </a:t>
            </a:r>
            <a:r>
              <a:rPr lang="en-US" sz="1300" dirty="0" smtClean="0"/>
              <a:t>	technique </a:t>
            </a:r>
            <a:r>
              <a:rPr lang="en-US" sz="1300" dirty="0"/>
              <a:t>of programming that encapsulates code within objects.</a:t>
            </a:r>
          </a:p>
          <a:p>
            <a:pPr marL="285750" lvl="0" indent="-285750">
              <a:lnSpc>
                <a:spcPts val="1700"/>
              </a:lnSpc>
              <a:buFont typeface="Wingdings" panose="05000000000000000000" pitchFamily="2" charset="2"/>
              <a:buChar char="§"/>
            </a:pPr>
            <a:r>
              <a:rPr lang="en-US" sz="1300" b="1" dirty="0"/>
              <a:t>Python is a Beginner's Language </a:t>
            </a:r>
            <a:r>
              <a:rPr lang="en-US" sz="1300" dirty="0"/>
              <a:t>− Python is a great language for the </a:t>
            </a:r>
            <a:r>
              <a:rPr lang="en-US" sz="1300" dirty="0" smtClean="0"/>
              <a:t>	beginner-level </a:t>
            </a:r>
            <a:r>
              <a:rPr lang="en-US" sz="1300" dirty="0"/>
              <a:t>programmers and supports the development of a </a:t>
            </a:r>
            <a:r>
              <a:rPr lang="en-US" sz="1300" dirty="0" smtClean="0"/>
              <a:t>	wide </a:t>
            </a:r>
            <a:r>
              <a:rPr lang="en-US" sz="1300" dirty="0"/>
              <a:t>range of applications from simple text processing to WWW </a:t>
            </a:r>
            <a:r>
              <a:rPr lang="en-US" sz="1300" dirty="0" smtClean="0"/>
              <a:t>	browsers </a:t>
            </a:r>
            <a:r>
              <a:rPr lang="en-US" sz="1300" dirty="0"/>
              <a:t>to games.</a:t>
            </a:r>
            <a:endParaRPr lang="en-US" sz="1300"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1673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089213" y="1920300"/>
            <a:ext cx="6965550" cy="1302900"/>
          </a:xfrm>
          <a:prstGeom prst="rect">
            <a:avLst/>
          </a:prstGeom>
        </p:spPr>
        <p:txBody>
          <a:bodyPr spcFirstLastPara="1" wrap="square" lIns="91425" tIns="91425" rIns="91425" bIns="91425" anchor="ctr" anchorCtr="0">
            <a:noAutofit/>
          </a:bodyPr>
          <a:lstStyle/>
          <a:p>
            <a:pPr lvl="0"/>
            <a:r>
              <a:rPr lang="en" sz="5400" dirty="0" smtClean="0"/>
              <a:t>&lt;</a:t>
            </a:r>
            <a:r>
              <a:rPr lang="en-US" sz="5400" dirty="0"/>
              <a:t>Python Online Compiler/Interpreter</a:t>
            </a:r>
            <a:r>
              <a:rPr lang="en" sz="5400" dirty="0" smtClean="0"/>
              <a:t>&gt;</a:t>
            </a:r>
            <a:endParaRPr sz="5400"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5"/>
          <a:stretch>
            <a:fillRect/>
          </a:stretch>
        </p:blipFill>
        <p:spPr>
          <a:xfrm>
            <a:off x="465186" y="248697"/>
            <a:ext cx="1914310" cy="1341236"/>
          </a:xfrm>
          <a:prstGeom prst="rect">
            <a:avLst/>
          </a:prstGeom>
        </p:spPr>
      </p:pic>
    </p:spTree>
    <p:extLst>
      <p:ext uri="{BB962C8B-B14F-4D97-AF65-F5344CB8AC3E}">
        <p14:creationId xmlns:p14="http://schemas.microsoft.com/office/powerpoint/2010/main" val="2308844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/ONLINE COMPILER/INTERPRETER </a:t>
            </a:r>
            <a:endParaRPr dirty="0"/>
          </a:p>
        </p:txBody>
      </p:sp>
      <p:sp>
        <p:nvSpPr>
          <p:cNvPr id="481" name="Google Shape;481;p32"/>
          <p:cNvSpPr txBox="1">
            <a:spLocks noGrp="1"/>
          </p:cNvSpPr>
          <p:nvPr>
            <p:ph type="body" idx="1"/>
          </p:nvPr>
        </p:nvSpPr>
        <p:spPr>
          <a:xfrm>
            <a:off x="895778" y="1388065"/>
            <a:ext cx="7380621" cy="2879920"/>
          </a:xfrm>
          <a:prstGeom prst="rect">
            <a:avLst/>
          </a:prstGeom>
        </p:spPr>
        <p:txBody>
          <a:bodyPr spcFirstLastPara="1" wrap="square" lIns="91425" tIns="91425" rIns="91425" bIns="91425" anchor="ctr" anchorCtr="0">
            <a:noAutofit/>
          </a:bodyPr>
          <a:lstStyle/>
          <a:p>
            <a:pPr marL="0" lvl="0" indent="0">
              <a:buNone/>
            </a:pPr>
            <a:r>
              <a:rPr lang="en-US" sz="2000" dirty="0"/>
              <a:t>We have provided </a:t>
            </a:r>
            <a:r>
              <a:rPr lang="en-US" sz="2000" b="1" dirty="0"/>
              <a:t>Python Online Compiler/Interpreter</a:t>
            </a:r>
            <a:r>
              <a:rPr lang="en-US" sz="2000" dirty="0"/>
              <a:t> which helps you to </a:t>
            </a:r>
            <a:r>
              <a:rPr lang="en-US" sz="2000" b="1" dirty="0"/>
              <a:t>Edit</a:t>
            </a:r>
            <a:r>
              <a:rPr lang="en-US" sz="2000" dirty="0"/>
              <a:t> and </a:t>
            </a:r>
            <a:r>
              <a:rPr lang="en-US" sz="2000" b="1" dirty="0"/>
              <a:t>Execute</a:t>
            </a:r>
            <a:r>
              <a:rPr lang="en-US" sz="2000" dirty="0"/>
              <a:t> the code directly from your browser</a:t>
            </a:r>
            <a:r>
              <a:rPr lang="en-US" sz="2000" dirty="0" smtClean="0"/>
              <a:t>.</a:t>
            </a:r>
            <a:br>
              <a:rPr lang="en-US" sz="2000" dirty="0" smtClean="0"/>
            </a:br>
            <a:r>
              <a:rPr lang="en-US" sz="2000" dirty="0" smtClean="0"/>
              <a:t/>
            </a:r>
            <a:br>
              <a:rPr lang="en-US" sz="2000" dirty="0" smtClean="0"/>
            </a:br>
            <a:r>
              <a:rPr lang="en-US" sz="2000" dirty="0" smtClean="0"/>
              <a:t>JUST CLICK HERE:</a:t>
            </a:r>
            <a:br>
              <a:rPr lang="en-US" sz="2000" dirty="0" smtClean="0"/>
            </a:br>
            <a:r>
              <a:rPr lang="en-US" sz="2000" dirty="0" smtClean="0"/>
              <a:t>1. </a:t>
            </a:r>
            <a:r>
              <a:rPr lang="en-US" sz="2000" dirty="0" smtClean="0">
                <a:hlinkClick r:id="rId4"/>
              </a:rPr>
              <a:t>Choice One </a:t>
            </a:r>
            <a:endParaRPr lang="en-US" sz="2000" dirty="0" smtClean="0"/>
          </a:p>
          <a:p>
            <a:pPr marL="0" lvl="0" indent="0">
              <a:buNone/>
            </a:pPr>
            <a:r>
              <a:rPr lang="en-US" sz="2000" dirty="0" smtClean="0"/>
              <a:t>2. </a:t>
            </a:r>
            <a:r>
              <a:rPr lang="en-US" sz="2000" dirty="0" smtClean="0">
                <a:hlinkClick r:id="rId5"/>
              </a:rPr>
              <a:t>Choice Two</a:t>
            </a:r>
            <a:endParaRPr lang="en-US" sz="3200" dirty="0"/>
          </a:p>
        </p:txBody>
      </p:sp>
      <p:sp>
        <p:nvSpPr>
          <p:cNvPr id="482" name="Google Shape;482;p32">
            <a:hlinkClick r:id="rId6"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6"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3067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089213" y="1920300"/>
            <a:ext cx="6965550" cy="1302900"/>
          </a:xfrm>
          <a:prstGeom prst="rect">
            <a:avLst/>
          </a:prstGeom>
        </p:spPr>
        <p:txBody>
          <a:bodyPr spcFirstLastPara="1" wrap="square" lIns="91425" tIns="91425" rIns="91425" bIns="91425" anchor="ctr" anchorCtr="0">
            <a:noAutofit/>
          </a:bodyPr>
          <a:lstStyle/>
          <a:p>
            <a:pPr lvl="0"/>
            <a:r>
              <a:rPr lang="en" sz="5400" dirty="0" smtClean="0"/>
              <a:t>&lt;</a:t>
            </a:r>
            <a:r>
              <a:rPr lang="en-US" sz="5400" dirty="0" smtClean="0"/>
              <a:t>GOOGLE COLLAB</a:t>
            </a:r>
            <a:r>
              <a:rPr lang="en" sz="5400" dirty="0" smtClean="0"/>
              <a:t>&gt;</a:t>
            </a:r>
            <a:endParaRPr sz="5400"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5"/>
          <a:stretch>
            <a:fillRect/>
          </a:stretch>
        </p:blipFill>
        <p:spPr>
          <a:xfrm>
            <a:off x="502108" y="308369"/>
            <a:ext cx="1914310" cy="1341236"/>
          </a:xfrm>
          <a:prstGeom prst="rect">
            <a:avLst/>
          </a:prstGeom>
        </p:spPr>
      </p:pic>
    </p:spTree>
    <p:extLst>
      <p:ext uri="{BB962C8B-B14F-4D97-AF65-F5344CB8AC3E}">
        <p14:creationId xmlns:p14="http://schemas.microsoft.com/office/powerpoint/2010/main" val="1217869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089213" y="1920300"/>
            <a:ext cx="6965550" cy="1302900"/>
          </a:xfrm>
          <a:prstGeom prst="rect">
            <a:avLst/>
          </a:prstGeom>
        </p:spPr>
        <p:txBody>
          <a:bodyPr spcFirstLastPara="1" wrap="square" lIns="91425" tIns="91425" rIns="91425" bIns="91425" anchor="ctr" anchorCtr="0">
            <a:noAutofit/>
          </a:bodyPr>
          <a:lstStyle/>
          <a:p>
            <a:pPr lvl="0"/>
            <a:r>
              <a:rPr lang="en" sz="5400" dirty="0" smtClean="0"/>
              <a:t>&lt;</a:t>
            </a:r>
            <a:r>
              <a:rPr lang="en-US" sz="5400" dirty="0" smtClean="0"/>
              <a:t>PYTHON CODE</a:t>
            </a:r>
            <a:r>
              <a:rPr lang="en" sz="5400" dirty="0" smtClean="0"/>
              <a:t>&gt;</a:t>
            </a:r>
            <a:endParaRPr sz="5400"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5"/>
          <a:stretch>
            <a:fillRect/>
          </a:stretch>
        </p:blipFill>
        <p:spPr>
          <a:xfrm>
            <a:off x="502108" y="252146"/>
            <a:ext cx="1914310" cy="1341236"/>
          </a:xfrm>
          <a:prstGeom prst="rect">
            <a:avLst/>
          </a:prstGeom>
        </p:spPr>
      </p:pic>
    </p:spTree>
    <p:extLst>
      <p:ext uri="{BB962C8B-B14F-4D97-AF65-F5344CB8AC3E}">
        <p14:creationId xmlns:p14="http://schemas.microsoft.com/office/powerpoint/2010/main" val="860134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p>
            <a:pPr lvl="0"/>
            <a:r>
              <a:rPr lang="en-US" dirty="0" smtClean="0"/>
              <a:t>/WHAT IS PYTHON</a:t>
            </a:r>
            <a:endParaRPr lang="en-US" dirty="0"/>
          </a:p>
        </p:txBody>
      </p:sp>
      <p:sp>
        <p:nvSpPr>
          <p:cNvPr id="530" name="Google Shape;530;p34"/>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32" name="Google Shape;532;p34"/>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p>
            <a:pPr lvl="0"/>
            <a:r>
              <a:rPr lang="en-US" dirty="0" smtClean="0"/>
              <a:t>/PYTHON JOBS</a:t>
            </a:r>
            <a:endParaRPr lang="en-US" dirty="0"/>
          </a:p>
        </p:txBody>
      </p:sp>
      <p:sp>
        <p:nvSpPr>
          <p:cNvPr id="533" name="Google Shape;533;p34"/>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EA7D"/>
                </a:solidFill>
              </a:rPr>
              <a:t>/02</a:t>
            </a:r>
            <a:endParaRPr dirty="0">
              <a:solidFill>
                <a:srgbClr val="FFEA7D"/>
              </a:solidFill>
            </a:endParaRPr>
          </a:p>
        </p:txBody>
      </p:sp>
      <p:sp>
        <p:nvSpPr>
          <p:cNvPr id="535" name="Google Shape;535;p34"/>
          <p:cNvSpPr txBox="1">
            <a:spLocks noGrp="1"/>
          </p:cNvSpPr>
          <p:nvPr>
            <p:ph type="title" idx="6"/>
          </p:nvPr>
        </p:nvSpPr>
        <p:spPr>
          <a:xfrm>
            <a:off x="2138625" y="2407830"/>
            <a:ext cx="2336400" cy="510300"/>
          </a:xfrm>
          <a:prstGeom prst="rect">
            <a:avLst/>
          </a:prstGeom>
        </p:spPr>
        <p:txBody>
          <a:bodyPr spcFirstLastPara="1" wrap="square" lIns="91425" tIns="91425" rIns="91425" bIns="91425" anchor="ctr" anchorCtr="0">
            <a:noAutofit/>
          </a:bodyPr>
          <a:lstStyle/>
          <a:p>
            <a:pPr lvl="0"/>
            <a:r>
              <a:rPr lang="en-US" dirty="0" smtClean="0"/>
              <a:t>/WHY TO LEARN PYTHON?</a:t>
            </a:r>
            <a:endParaRPr lang="en-US" dirty="0"/>
          </a:p>
        </p:txBody>
      </p:sp>
      <p:sp>
        <p:nvSpPr>
          <p:cNvPr id="536" name="Google Shape;536;p34"/>
          <p:cNvSpPr txBox="1">
            <a:spLocks noGrp="1"/>
          </p:cNvSpPr>
          <p:nvPr>
            <p:ph type="title" idx="7"/>
          </p:nvPr>
        </p:nvSpPr>
        <p:spPr>
          <a:xfrm>
            <a:off x="1235625" y="2407817"/>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38" name="Google Shape;538;p34"/>
          <p:cNvSpPr txBox="1">
            <a:spLocks noGrp="1"/>
          </p:cNvSpPr>
          <p:nvPr>
            <p:ph type="title" idx="9"/>
          </p:nvPr>
        </p:nvSpPr>
        <p:spPr>
          <a:xfrm>
            <a:off x="5571975" y="2407830"/>
            <a:ext cx="2336400" cy="510300"/>
          </a:xfrm>
          <a:prstGeom prst="rect">
            <a:avLst/>
          </a:prstGeom>
        </p:spPr>
        <p:txBody>
          <a:bodyPr spcFirstLastPara="1" wrap="square" lIns="91425" tIns="91425" rIns="91425" bIns="91425" anchor="ctr" anchorCtr="0">
            <a:noAutofit/>
          </a:bodyPr>
          <a:lstStyle/>
          <a:p>
            <a:pPr lvl="0"/>
            <a:r>
              <a:rPr lang="en-US" dirty="0" smtClean="0"/>
              <a:t>/PYTHON ONLINE</a:t>
            </a:r>
            <a:endParaRPr lang="en-US" dirty="0"/>
          </a:p>
        </p:txBody>
      </p:sp>
      <p:sp>
        <p:nvSpPr>
          <p:cNvPr id="539" name="Google Shape;539;p34"/>
          <p:cNvSpPr txBox="1">
            <a:spLocks noGrp="1"/>
          </p:cNvSpPr>
          <p:nvPr>
            <p:ph type="title" idx="13"/>
          </p:nvPr>
        </p:nvSpPr>
        <p:spPr>
          <a:xfrm>
            <a:off x="4735575" y="2407817"/>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07A88"/>
                </a:solidFill>
              </a:rPr>
              <a:t>/04</a:t>
            </a:r>
            <a:endParaRPr dirty="0">
              <a:solidFill>
                <a:srgbClr val="E07A88"/>
              </a:solidFill>
            </a:endParaRPr>
          </a:p>
        </p:txBody>
      </p:sp>
      <p:sp>
        <p:nvSpPr>
          <p:cNvPr id="541" name="Google Shape;541;p3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/CONTENTS</a:t>
            </a:r>
            <a:endParaRPr dirty="0"/>
          </a:p>
        </p:txBody>
      </p:sp>
      <p:sp>
        <p:nvSpPr>
          <p:cNvPr id="542" name="Google Shape;542;p34"/>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43" name="Google Shape;543;p34"/>
          <p:cNvGrpSpPr/>
          <p:nvPr/>
        </p:nvGrpSpPr>
        <p:grpSpPr>
          <a:xfrm>
            <a:off x="299286" y="189025"/>
            <a:ext cx="133205" cy="119344"/>
            <a:chOff x="222150" y="185025"/>
            <a:chExt cx="170100" cy="152400"/>
          </a:xfrm>
        </p:grpSpPr>
        <p:cxnSp>
          <p:nvCxnSpPr>
            <p:cNvPr id="544" name="Google Shape;544;p3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5" name="Google Shape;545;p3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6" name="Google Shape;546;p3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47" name="Google Shape;547;p34"/>
          <p:cNvGrpSpPr/>
          <p:nvPr/>
        </p:nvGrpSpPr>
        <p:grpSpPr>
          <a:xfrm>
            <a:off x="286625" y="3999999"/>
            <a:ext cx="145867" cy="958251"/>
            <a:chOff x="286625" y="3923799"/>
            <a:chExt cx="145867" cy="958251"/>
          </a:xfrm>
        </p:grpSpPr>
        <p:sp>
          <p:nvSpPr>
            <p:cNvPr id="548" name="Google Shape;548;p3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298112" y="4342643"/>
              <a:ext cx="110182" cy="126862"/>
              <a:chOff x="281100" y="2027800"/>
              <a:chExt cx="140700" cy="162000"/>
            </a:xfrm>
          </p:grpSpPr>
          <p:sp>
            <p:nvSpPr>
              <p:cNvPr id="550" name="Google Shape;550;p3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4"/>
              <p:cNvGrpSpPr/>
              <p:nvPr/>
            </p:nvGrpSpPr>
            <p:grpSpPr>
              <a:xfrm>
                <a:off x="308875" y="2088450"/>
                <a:ext cx="85200" cy="40700"/>
                <a:chOff x="308875" y="2087000"/>
                <a:chExt cx="85200" cy="40700"/>
              </a:xfrm>
            </p:grpSpPr>
            <p:cxnSp>
              <p:nvCxnSpPr>
                <p:cNvPr id="552" name="Google Shape;552;p3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3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54" name="Google Shape;554;p34"/>
            <p:cNvGrpSpPr/>
            <p:nvPr/>
          </p:nvGrpSpPr>
          <p:grpSpPr>
            <a:xfrm>
              <a:off x="286625" y="3923799"/>
              <a:ext cx="133200" cy="133200"/>
              <a:chOff x="286625" y="3648899"/>
              <a:chExt cx="133200" cy="133200"/>
            </a:xfrm>
          </p:grpSpPr>
          <p:sp>
            <p:nvSpPr>
              <p:cNvPr id="555" name="Google Shape;555;p3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7" name="Google Shape;557;p34">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cxnSp>
        <p:nvCxnSpPr>
          <p:cNvPr id="558" name="Google Shape;558;p34"/>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563" name="Google Shape;563;p3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4"/>
          <p:cNvGrpSpPr/>
          <p:nvPr/>
        </p:nvGrpSpPr>
        <p:grpSpPr>
          <a:xfrm>
            <a:off x="7819199" y="752550"/>
            <a:ext cx="604800" cy="147600"/>
            <a:chOff x="7688649" y="828750"/>
            <a:chExt cx="604800" cy="147600"/>
          </a:xfrm>
        </p:grpSpPr>
        <p:sp>
          <p:nvSpPr>
            <p:cNvPr id="568" name="Google Shape;568;p3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529;p34"/>
          <p:cNvSpPr txBox="1">
            <a:spLocks/>
          </p:cNvSpPr>
          <p:nvPr/>
        </p:nvSpPr>
        <p:spPr>
          <a:xfrm>
            <a:off x="2138625" y="3356247"/>
            <a:ext cx="23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Oswald"/>
              <a:buNone/>
              <a:defRPr sz="2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9pPr>
          </a:lstStyle>
          <a:p>
            <a:r>
              <a:rPr lang="en-US" dirty="0" smtClean="0"/>
              <a:t>/GOOGLE COLAB</a:t>
            </a:r>
            <a:endParaRPr lang="en-US" dirty="0"/>
          </a:p>
        </p:txBody>
      </p:sp>
      <p:sp>
        <p:nvSpPr>
          <p:cNvPr id="45" name="Google Shape;530;p34"/>
          <p:cNvSpPr txBox="1">
            <a:spLocks/>
          </p:cNvSpPr>
          <p:nvPr/>
        </p:nvSpPr>
        <p:spPr>
          <a:xfrm>
            <a:off x="1235625" y="3356235"/>
            <a:ext cx="8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 dirty="0" smtClean="0">
                <a:solidFill>
                  <a:schemeClr val="accent3">
                    <a:lumMod val="60000"/>
                    <a:lumOff val="40000"/>
                  </a:schemeClr>
                </a:solidFill>
              </a:rPr>
              <a:t>/05</a:t>
            </a:r>
            <a:endParaRPr lang="en" dirty="0">
              <a:solidFill>
                <a:schemeClr val="accent3">
                  <a:lumMod val="60000"/>
                  <a:lumOff val="40000"/>
                </a:schemeClr>
              </a:solidFill>
            </a:endParaRPr>
          </a:p>
        </p:txBody>
      </p:sp>
      <p:sp>
        <p:nvSpPr>
          <p:cNvPr id="46" name="Google Shape;532;p34"/>
          <p:cNvSpPr txBox="1">
            <a:spLocks/>
          </p:cNvSpPr>
          <p:nvPr/>
        </p:nvSpPr>
        <p:spPr>
          <a:xfrm>
            <a:off x="5571975" y="3356247"/>
            <a:ext cx="23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Oswald"/>
              <a:buNone/>
              <a:defRPr sz="2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9pPr>
          </a:lstStyle>
          <a:p>
            <a:r>
              <a:rPr lang="en-US" smtClean="0"/>
              <a:t>/YOUR PYTHON CODE</a:t>
            </a:r>
            <a:endParaRPr lang="en-US" dirty="0"/>
          </a:p>
        </p:txBody>
      </p:sp>
      <p:sp>
        <p:nvSpPr>
          <p:cNvPr id="47" name="Google Shape;533;p34"/>
          <p:cNvSpPr txBox="1">
            <a:spLocks/>
          </p:cNvSpPr>
          <p:nvPr/>
        </p:nvSpPr>
        <p:spPr>
          <a:xfrm>
            <a:off x="4735575" y="3356235"/>
            <a:ext cx="8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 dirty="0" smtClean="0">
                <a:solidFill>
                  <a:schemeClr val="accent3">
                    <a:lumMod val="60000"/>
                    <a:lumOff val="40000"/>
                  </a:schemeClr>
                </a:solidFill>
              </a:rPr>
              <a:t>/06</a:t>
            </a:r>
            <a:endParaRPr lang="en" dirty="0">
              <a:solidFill>
                <a:schemeClr val="accent3">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509037" y="1920300"/>
            <a:ext cx="6125927" cy="130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&lt;WHAT IS PYTHON&gt;</a:t>
            </a:r>
            <a:endParaRPr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5"/>
          <a:stretch>
            <a:fillRect/>
          </a:stretch>
        </p:blipFill>
        <p:spPr>
          <a:xfrm>
            <a:off x="551882" y="248697"/>
            <a:ext cx="1914310" cy="134123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/CONTENTS OF THIS TEMPLATE</a:t>
            </a:r>
            <a:endParaRPr/>
          </a:p>
        </p:txBody>
      </p:sp>
      <p:sp>
        <p:nvSpPr>
          <p:cNvPr id="481" name="Google Shape;481;p32"/>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Here’s what you’ll find in this </a:t>
            </a:r>
            <a:r>
              <a:rPr lang="en" b="1" smtClean="0">
                <a:uFill>
                  <a:noFill/>
                </a:uFill>
                <a:hlinkClick r:id="rId4"/>
              </a:rPr>
              <a:t>Slidesgo</a:t>
            </a:r>
            <a:r>
              <a:rPr lang="en" smtClean="0"/>
              <a:t> template: </a:t>
            </a:r>
            <a:endParaRPr smtClean="0"/>
          </a:p>
          <a:p>
            <a:pPr marL="365760" lvl="0" indent="-154939" algn="l" rtl="0">
              <a:spcBef>
                <a:spcPts val="1000"/>
              </a:spcBef>
              <a:spcAft>
                <a:spcPts val="0"/>
              </a:spcAft>
              <a:buSzPts val="1000"/>
              <a:buAutoNum type="arabicPeriod"/>
            </a:pPr>
            <a:r>
              <a:rPr lang="en" smtClean="0"/>
              <a:t>A slide structure based on a workshop, which you can easily adapt to your needs. For more info on how to edit the template, please visit </a:t>
            </a:r>
            <a:r>
              <a:rPr lang="en" b="1" smtClean="0">
                <a:uFill>
                  <a:noFill/>
                </a:uFill>
                <a:hlinkClick r:id="rId5"/>
              </a:rPr>
              <a:t>Slidesgo School</a:t>
            </a:r>
            <a:r>
              <a:rPr lang="en" smtClean="0"/>
              <a:t> or read our </a:t>
            </a:r>
            <a:r>
              <a:rPr lang="en" b="1" smtClean="0">
                <a:uFill>
                  <a:noFill/>
                </a:uFill>
                <a:hlinkClick r:id="rId6"/>
              </a:rPr>
              <a:t>FAQs</a:t>
            </a:r>
            <a:r>
              <a:rPr lang="en" smtClean="0"/>
              <a:t>.</a:t>
            </a:r>
            <a:endParaRPr smtClean="0"/>
          </a:p>
          <a:p>
            <a:pPr marL="365760" lvl="0" indent="-154939" algn="l" rtl="0">
              <a:spcBef>
                <a:spcPts val="0"/>
              </a:spcBef>
              <a:spcAft>
                <a:spcPts val="0"/>
              </a:spcAft>
              <a:buSzPts val="1000"/>
              <a:buAutoNum type="arabicPeriod"/>
            </a:pPr>
            <a:r>
              <a:rPr lang="en" smtClean="0"/>
              <a:t>To view this template in PowerPoint with the correct fonts, download and install on your computer the </a:t>
            </a:r>
            <a:r>
              <a:rPr lang="en" b="1" smtClean="0">
                <a:solidFill>
                  <a:schemeClr val="hlink"/>
                </a:solidFill>
                <a:uFill>
                  <a:noFill/>
                </a:uFill>
                <a:hlinkClick r:id="" action="ppaction://noaction"/>
              </a:rPr>
              <a:t>fonts that we have used</a:t>
            </a:r>
            <a:r>
              <a:rPr lang="en" smtClean="0"/>
              <a:t>. You can learn how to download and install fonts </a:t>
            </a:r>
            <a:r>
              <a:rPr lang="en" b="1" smtClean="0">
                <a:uFill>
                  <a:noFill/>
                </a:uFill>
                <a:hlinkClick r:id="rId7"/>
              </a:rPr>
              <a:t>here</a:t>
            </a:r>
            <a:r>
              <a:rPr lang="en" smtClean="0"/>
              <a:t>.</a:t>
            </a:r>
            <a:endParaRPr smtClean="0"/>
          </a:p>
          <a:p>
            <a:pPr marL="365760" lvl="0" indent="-154939" algn="l" rtl="0">
              <a:spcBef>
                <a:spcPts val="0"/>
              </a:spcBef>
              <a:spcAft>
                <a:spcPts val="0"/>
              </a:spcAft>
              <a:buSzPts val="1000"/>
              <a:buAutoNum type="arabicPeriod"/>
            </a:pPr>
            <a:r>
              <a:rPr lang="en" smtClean="0"/>
              <a:t>An assortment of graphic resources that are suitable for use in the presentation can be found in the </a:t>
            </a:r>
            <a:r>
              <a:rPr lang="en" b="1" smtClean="0">
                <a:uFill>
                  <a:noFill/>
                </a:uFill>
                <a:hlinkClick r:id="" action="ppaction://noaction"/>
              </a:rPr>
              <a:t>alternative resources slides</a:t>
            </a:r>
            <a:r>
              <a:rPr lang="en" smtClean="0">
                <a:uFill>
                  <a:noFill/>
                </a:uFill>
                <a:hlinkClick r:id="" action="ppaction://noaction"/>
              </a:rPr>
              <a:t>.</a:t>
            </a:r>
            <a:endParaRPr smtClean="0"/>
          </a:p>
          <a:p>
            <a:pPr marL="365760" lvl="0" indent="-154939" algn="l" rtl="0">
              <a:spcBef>
                <a:spcPts val="0"/>
              </a:spcBef>
              <a:spcAft>
                <a:spcPts val="0"/>
              </a:spcAft>
              <a:buSzPts val="1000"/>
              <a:buAutoNum type="arabicPeriod"/>
            </a:pPr>
            <a:r>
              <a:rPr lang="en" smtClean="0"/>
              <a:t>A </a:t>
            </a:r>
            <a:r>
              <a:rPr lang="en" b="1" smtClean="0">
                <a:uFill>
                  <a:noFill/>
                </a:uFill>
                <a:hlinkClick r:id="" action="ppaction://noaction"/>
              </a:rPr>
              <a:t>thanks slide</a:t>
            </a:r>
            <a:r>
              <a:rPr lang="en" smtClean="0">
                <a:uFill>
                  <a:noFill/>
                </a:uFill>
                <a:hlinkClick r:id="" action="ppaction://noaction"/>
              </a:rPr>
              <a:t>,</a:t>
            </a:r>
            <a:r>
              <a:rPr lang="en" smtClean="0"/>
              <a:t> which you must keep so that proper credits for our design are given.</a:t>
            </a:r>
            <a:endParaRPr smtClean="0"/>
          </a:p>
          <a:p>
            <a:pPr marL="365760" lvl="0" indent="-154939" algn="l" rtl="0">
              <a:spcBef>
                <a:spcPts val="0"/>
              </a:spcBef>
              <a:spcAft>
                <a:spcPts val="0"/>
              </a:spcAft>
              <a:buSzPts val="1000"/>
              <a:buAutoNum type="arabicPeriod"/>
            </a:pPr>
            <a:r>
              <a:rPr lang="en" smtClean="0"/>
              <a:t>A </a:t>
            </a:r>
            <a:r>
              <a:rPr lang="en" b="1" smtClean="0">
                <a:uFill>
                  <a:noFill/>
                </a:uFill>
                <a:hlinkClick r:id="" action="ppaction://noaction"/>
              </a:rPr>
              <a:t>resources slide</a:t>
            </a:r>
            <a:r>
              <a:rPr lang="en" smtClean="0">
                <a:uFill>
                  <a:noFill/>
                </a:uFill>
                <a:hlinkClick r:id="" action="ppaction://noaction"/>
              </a:rPr>
              <a:t>,</a:t>
            </a:r>
            <a:r>
              <a:rPr lang="en" smtClean="0"/>
              <a:t> where you’ll find links to all the elements used in the template.</a:t>
            </a:r>
            <a:endParaRPr smtClean="0"/>
          </a:p>
          <a:p>
            <a:pPr marL="365760" lvl="0" indent="-154939" algn="l" rtl="0">
              <a:spcBef>
                <a:spcPts val="0"/>
              </a:spcBef>
              <a:spcAft>
                <a:spcPts val="0"/>
              </a:spcAft>
              <a:buSzPts val="1000"/>
              <a:buAutoNum type="arabicPeriod"/>
            </a:pPr>
            <a:r>
              <a:rPr lang="en" b="1" smtClean="0">
                <a:uFill>
                  <a:noFill/>
                </a:uFill>
                <a:hlinkClick r:id="" action="ppaction://noaction"/>
              </a:rPr>
              <a:t>Instructions for use</a:t>
            </a:r>
            <a:r>
              <a:rPr lang="en" smtClean="0">
                <a:uFill>
                  <a:noFill/>
                </a:uFill>
                <a:hlinkClick r:id="" action="ppaction://noaction"/>
              </a:rPr>
              <a:t>.</a:t>
            </a:r>
            <a:endParaRPr smtClean="0"/>
          </a:p>
          <a:p>
            <a:pPr marL="365760" lvl="0" indent="-154939" algn="l" rtl="0">
              <a:spcBef>
                <a:spcPts val="0"/>
              </a:spcBef>
              <a:spcAft>
                <a:spcPts val="0"/>
              </a:spcAft>
              <a:buSzPts val="1000"/>
              <a:buAutoNum type="arabicPeriod"/>
            </a:pPr>
            <a:r>
              <a:rPr lang="en" smtClean="0"/>
              <a:t>Final slides with:</a:t>
            </a:r>
            <a:endParaRPr smtClean="0"/>
          </a:p>
          <a:p>
            <a:pPr marL="777240" lvl="0" indent="-154940" algn="l" rtl="0">
              <a:spcBef>
                <a:spcPts val="0"/>
              </a:spcBef>
              <a:spcAft>
                <a:spcPts val="0"/>
              </a:spcAft>
              <a:buSzPts val="1000"/>
              <a:buChar char="●"/>
            </a:pPr>
            <a:r>
              <a:rPr lang="en" smtClean="0"/>
              <a:t>The</a:t>
            </a:r>
            <a:r>
              <a:rPr lang="en" smtClean="0">
                <a:uFill>
                  <a:noFill/>
                </a:uFill>
                <a:hlinkClick r:id="" action="ppaction://noaction"/>
              </a:rPr>
              <a:t> </a:t>
            </a:r>
            <a:r>
              <a:rPr lang="en" b="1" smtClean="0">
                <a:uFill>
                  <a:noFill/>
                </a:uFill>
                <a:hlinkClick r:id="" action="ppaction://noaction"/>
              </a:rPr>
              <a:t>fonts and colors</a:t>
            </a:r>
            <a:r>
              <a:rPr lang="en" smtClean="0"/>
              <a:t> used in the template.</a:t>
            </a:r>
            <a:endParaRPr smtClean="0"/>
          </a:p>
          <a:p>
            <a:pPr marL="777240" lvl="0" indent="-154940" algn="l" rtl="0">
              <a:spcBef>
                <a:spcPts val="0"/>
              </a:spcBef>
              <a:spcAft>
                <a:spcPts val="0"/>
              </a:spcAft>
              <a:buSzPts val="1000"/>
              <a:buChar char="●"/>
            </a:pPr>
            <a:r>
              <a:rPr lang="en" smtClean="0"/>
              <a:t>A </a:t>
            </a:r>
            <a:r>
              <a:rPr lang="en" b="1" smtClean="0">
                <a:uFill>
                  <a:noFill/>
                </a:uFill>
                <a:hlinkClick r:id="" action="ppaction://noaction"/>
              </a:rPr>
              <a:t>selection of illustrations.</a:t>
            </a:r>
            <a:r>
              <a:rPr lang="en" smtClean="0"/>
              <a:t> You can also customize and animate them as you wish with the online editor. Visit</a:t>
            </a:r>
            <a:r>
              <a:rPr lang="en" b="1" smtClean="0"/>
              <a:t> </a:t>
            </a:r>
            <a:r>
              <a:rPr lang="en" b="1" smtClean="0">
                <a:uFill>
                  <a:noFill/>
                </a:uFill>
                <a:hlinkClick r:id="rId8"/>
              </a:rPr>
              <a:t>Storyset</a:t>
            </a:r>
            <a:r>
              <a:rPr lang="en" smtClean="0"/>
              <a:t> to find more. </a:t>
            </a:r>
            <a:endParaRPr smtClean="0"/>
          </a:p>
          <a:p>
            <a:pPr marL="777240" lvl="0" indent="-154940" algn="l" rtl="0">
              <a:spcBef>
                <a:spcPts val="0"/>
              </a:spcBef>
              <a:spcAft>
                <a:spcPts val="0"/>
              </a:spcAft>
              <a:buSzPts val="1000"/>
              <a:buChar char="●"/>
            </a:pPr>
            <a:r>
              <a:rPr lang="en" smtClean="0"/>
              <a:t>More</a:t>
            </a:r>
            <a:r>
              <a:rPr lang="en" smtClean="0">
                <a:uFill>
                  <a:noFill/>
                </a:uFill>
                <a:hlinkClick r:id="" action="ppaction://noaction"/>
              </a:rPr>
              <a:t> </a:t>
            </a:r>
            <a:r>
              <a:rPr lang="en" b="1" smtClean="0">
                <a:uFill>
                  <a:noFill/>
                </a:uFill>
                <a:hlinkClick r:id="" action="ppaction://noaction"/>
              </a:rPr>
              <a:t>infographic resources</a:t>
            </a:r>
            <a:r>
              <a:rPr lang="en" smtClean="0">
                <a:uFill>
                  <a:noFill/>
                </a:uFill>
                <a:hlinkClick r:id="" action="ppaction://noaction"/>
              </a:rPr>
              <a:t>,</a:t>
            </a:r>
            <a:r>
              <a:rPr lang="en" smtClean="0"/>
              <a:t> whose size and color can be edited. </a:t>
            </a:r>
            <a:endParaRPr smtClean="0"/>
          </a:p>
          <a:p>
            <a:pPr marL="777240" lvl="0" indent="-154940" algn="l" rtl="0">
              <a:spcBef>
                <a:spcPts val="0"/>
              </a:spcBef>
              <a:spcAft>
                <a:spcPts val="0"/>
              </a:spcAft>
              <a:buSzPts val="1000"/>
              <a:buChar char="●"/>
            </a:pPr>
            <a:r>
              <a:rPr lang="en" smtClean="0"/>
              <a:t>Sets of </a:t>
            </a:r>
            <a:r>
              <a:rPr lang="en" b="1" smtClean="0">
                <a:uFill>
                  <a:noFill/>
                </a:uFill>
                <a:hlinkClick r:id="" action="ppaction://noaction"/>
              </a:rPr>
              <a:t>customizable icons</a:t>
            </a:r>
            <a:r>
              <a:rPr lang="en" smtClean="0"/>
              <a:t> of the following themes: general, business, avatar, creative process, education, help &amp; support, medical, nature, performing arts, SEO &amp; marketing, and teamwork.</a:t>
            </a:r>
            <a:endParaRPr smtClean="0"/>
          </a:p>
          <a:p>
            <a:pPr marL="0" lvl="0" indent="0" algn="l" rtl="0">
              <a:spcBef>
                <a:spcPts val="1000"/>
              </a:spcBef>
              <a:spcAft>
                <a:spcPts val="0"/>
              </a:spcAft>
              <a:buNone/>
            </a:pPr>
            <a:r>
              <a:rPr lang="en" smtClean="0"/>
              <a:t>You can delete this slide when you’re done editing the presentation.</a:t>
            </a:r>
            <a:endParaRPr dirty="0"/>
          </a:p>
        </p:txBody>
      </p:sp>
      <p:sp>
        <p:nvSpPr>
          <p:cNvPr id="482" name="Google Shape;482;p32">
            <a:hlinkClick r:id="rId9"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9"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PYTHON</a:t>
            </a:r>
            <a:endParaRPr dirty="0"/>
          </a:p>
        </p:txBody>
      </p:sp>
      <p:sp>
        <p:nvSpPr>
          <p:cNvPr id="481" name="Google Shape;481;p32"/>
          <p:cNvSpPr txBox="1">
            <a:spLocks noGrp="1"/>
          </p:cNvSpPr>
          <p:nvPr>
            <p:ph type="body" idx="1"/>
          </p:nvPr>
        </p:nvSpPr>
        <p:spPr>
          <a:xfrm>
            <a:off x="895778" y="1388065"/>
            <a:ext cx="7380621" cy="2879920"/>
          </a:xfrm>
          <a:prstGeom prst="rect">
            <a:avLst/>
          </a:prstGeom>
        </p:spPr>
        <p:txBody>
          <a:bodyPr spcFirstLastPara="1" wrap="square" lIns="91425" tIns="91425" rIns="91425" bIns="91425" anchor="ctr" anchorCtr="0">
            <a:noAutofit/>
          </a:bodyPr>
          <a:lstStyle/>
          <a:p>
            <a:pPr marL="0" lvl="0" indent="0">
              <a:buNone/>
            </a:pPr>
            <a:r>
              <a:rPr lang="en-US" sz="1200" b="1" dirty="0"/>
              <a:t>Python</a:t>
            </a:r>
            <a:r>
              <a:rPr lang="en-US" sz="1200" dirty="0"/>
              <a:t> is a very popular general-purpose interpreted, interactive, object-oriented, and high-level programming language. Python is dynamically-typed and garbage-collected programming language. It was created by Guido van Rossum during 1985- 1990. Like Perl, Python source code is also available under the GNU General Public License (GPL</a:t>
            </a:r>
            <a:r>
              <a:rPr lang="en-US" sz="1200" dirty="0" smtClean="0"/>
              <a:t>).</a:t>
            </a:r>
          </a:p>
          <a:p>
            <a:pPr marL="0" lvl="0" indent="0">
              <a:buNone/>
            </a:pPr>
            <a:r>
              <a:rPr lang="en-US" sz="1200" dirty="0"/>
              <a:t>	</a:t>
            </a:r>
            <a:endParaRPr lang="en-US" sz="1200" dirty="0" smtClean="0"/>
          </a:p>
          <a:p>
            <a:pPr marL="0" lvl="0" indent="0">
              <a:buNone/>
            </a:pPr>
            <a:r>
              <a:rPr lang="en-US" sz="1200" dirty="0"/>
              <a:t>	</a:t>
            </a:r>
            <a:r>
              <a:rPr lang="en-US" sz="1200" dirty="0" smtClean="0"/>
              <a:t>Python </a:t>
            </a:r>
            <a:r>
              <a:rPr lang="en-US" sz="1200" dirty="0"/>
              <a:t>supports multiple programming paradigms, including </a:t>
            </a:r>
            <a:r>
              <a:rPr lang="en-US" sz="1200" dirty="0" smtClean="0"/>
              <a:t>	Procedural</a:t>
            </a:r>
            <a:r>
              <a:rPr lang="en-US" sz="1200" dirty="0"/>
              <a:t>, Object </a:t>
            </a:r>
            <a:r>
              <a:rPr lang="en-US" sz="1200" dirty="0" smtClean="0"/>
              <a:t>	Oriented </a:t>
            </a:r>
            <a:r>
              <a:rPr lang="en-US" sz="1200" dirty="0"/>
              <a:t>and Functional programming language. </a:t>
            </a:r>
            <a:r>
              <a:rPr lang="en-US" sz="1200" dirty="0" smtClean="0"/>
              <a:t>	Python </a:t>
            </a:r>
            <a:r>
              <a:rPr lang="en-US" sz="1200" dirty="0"/>
              <a:t>design philosophy </a:t>
            </a:r>
            <a:r>
              <a:rPr lang="en-US" sz="1200" dirty="0" smtClean="0"/>
              <a:t>emphasizes </a:t>
            </a:r>
            <a:r>
              <a:rPr lang="en-US" sz="1200" dirty="0"/>
              <a:t>code readability with the </a:t>
            </a:r>
            <a:r>
              <a:rPr lang="en-US" sz="1200" dirty="0" smtClean="0"/>
              <a:t>	use </a:t>
            </a:r>
            <a:r>
              <a:rPr lang="en-US" sz="1200" dirty="0"/>
              <a:t>of significant indentation</a:t>
            </a:r>
            <a:r>
              <a:rPr lang="en-US" sz="1200" dirty="0" smtClean="0"/>
              <a:t>.</a:t>
            </a:r>
          </a:p>
          <a:p>
            <a:pPr marL="0" lvl="0" indent="0">
              <a:buNone/>
            </a:pPr>
            <a:endParaRPr lang="en-US" sz="1200" dirty="0"/>
          </a:p>
          <a:p>
            <a:pPr marL="0" lvl="0" indent="0">
              <a:buNone/>
            </a:pPr>
            <a:r>
              <a:rPr lang="en-US" sz="1200" dirty="0"/>
              <a:t>This tutorial gives a complete understanding of Python programming language starting from basic </a:t>
            </a:r>
            <a:r>
              <a:rPr lang="en-US" sz="1200" dirty="0" smtClean="0"/>
              <a:t>concepts </a:t>
            </a:r>
            <a:r>
              <a:rPr lang="en-US" sz="1200" dirty="0"/>
              <a:t>to advanced concepts. This tutorial will take you through simple and practical approaches while learning Python Programming language.</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777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089213" y="1920300"/>
            <a:ext cx="6965550" cy="130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&lt;PYTHON JOBS&gt;</a:t>
            </a:r>
            <a:endParaRPr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5"/>
          <a:stretch>
            <a:fillRect/>
          </a:stretch>
        </p:blipFill>
        <p:spPr>
          <a:xfrm>
            <a:off x="502108" y="189025"/>
            <a:ext cx="1914310" cy="1341236"/>
          </a:xfrm>
          <a:prstGeom prst="rect">
            <a:avLst/>
          </a:prstGeom>
        </p:spPr>
      </p:pic>
    </p:spTree>
    <p:extLst>
      <p:ext uri="{BB962C8B-B14F-4D97-AF65-F5344CB8AC3E}">
        <p14:creationId xmlns:p14="http://schemas.microsoft.com/office/powerpoint/2010/main" val="3061600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/PYTHON JOBS</a:t>
            </a:r>
            <a:endParaRPr dirty="0"/>
          </a:p>
        </p:txBody>
      </p:sp>
      <p:sp>
        <p:nvSpPr>
          <p:cNvPr id="481" name="Google Shape;481;p32"/>
          <p:cNvSpPr txBox="1">
            <a:spLocks noGrp="1"/>
          </p:cNvSpPr>
          <p:nvPr>
            <p:ph type="body" idx="1"/>
          </p:nvPr>
        </p:nvSpPr>
        <p:spPr>
          <a:xfrm>
            <a:off x="895778" y="1388065"/>
            <a:ext cx="7380621" cy="2879920"/>
          </a:xfrm>
          <a:prstGeom prst="rect">
            <a:avLst/>
          </a:prstGeom>
        </p:spPr>
        <p:txBody>
          <a:bodyPr spcFirstLastPara="1" wrap="square" lIns="91425" tIns="91425" rIns="91425" bIns="91425" numCol="2" spcCol="457200" anchor="ctr" anchorCtr="0">
            <a:noAutofit/>
          </a:bodyPr>
          <a:lstStyle/>
          <a:p>
            <a:pPr marL="0" lvl="0" indent="0" algn="just">
              <a:buNone/>
            </a:pPr>
            <a:r>
              <a:rPr lang="en-US" sz="1100" dirty="0"/>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 as market demands more number of Python Programmers due to it's application in Machine Learning, Artificial Intelligence etc</a:t>
            </a:r>
            <a:r>
              <a:rPr lang="en-US" sz="1100" dirty="0" smtClean="0"/>
              <a:t>.</a:t>
            </a:r>
          </a:p>
          <a:p>
            <a:pPr marL="0" lvl="0" indent="0" algn="just">
              <a:buNone/>
            </a:pPr>
            <a:endParaRPr lang="en-US" sz="1600" dirty="0"/>
          </a:p>
          <a:p>
            <a:pPr marL="0" lvl="0" indent="0" algn="just">
              <a:buNone/>
            </a:pPr>
            <a:r>
              <a:rPr lang="en-US" sz="1100" dirty="0"/>
              <a:t>Today a Python Programmer with 3-5 years of experience is asking for around $150,000 annual package and this is the most demanding programming language in America. Though it can vary depending on the location of the Job. It's impossible to list all of the companies using Python, to name a few big companies </a:t>
            </a:r>
            <a:r>
              <a:rPr lang="en-US" sz="1100" dirty="0" smtClean="0"/>
              <a:t>are:</a:t>
            </a:r>
            <a:r>
              <a:rPr lang="en-US" sz="1600" dirty="0" smtClean="0"/>
              <a:t>	</a:t>
            </a:r>
            <a:r>
              <a:rPr lang="en-US" sz="1600" dirty="0"/>
              <a:t>	</a:t>
            </a:r>
            <a:endParaRPr lang="en-US" sz="1600" dirty="0" smtClean="0"/>
          </a:p>
          <a:p>
            <a:pPr algn="just"/>
            <a:r>
              <a:rPr lang="en-US" sz="1100" dirty="0"/>
              <a:t>Google</a:t>
            </a:r>
          </a:p>
          <a:p>
            <a:pPr algn="just"/>
            <a:r>
              <a:rPr lang="en-US" sz="1100" dirty="0"/>
              <a:t>Intel</a:t>
            </a:r>
          </a:p>
          <a:p>
            <a:pPr algn="just"/>
            <a:r>
              <a:rPr lang="en-US" sz="1100" dirty="0"/>
              <a:t>NASA</a:t>
            </a:r>
          </a:p>
          <a:p>
            <a:pPr algn="just"/>
            <a:r>
              <a:rPr lang="en-US" sz="1100" dirty="0"/>
              <a:t>PayPal</a:t>
            </a:r>
          </a:p>
          <a:p>
            <a:pPr algn="just"/>
            <a:r>
              <a:rPr lang="en-US" sz="1100" dirty="0"/>
              <a:t>Facebook</a:t>
            </a:r>
          </a:p>
          <a:p>
            <a:pPr algn="just"/>
            <a:r>
              <a:rPr lang="en-US" sz="1100" dirty="0"/>
              <a:t>IBM</a:t>
            </a:r>
          </a:p>
          <a:p>
            <a:pPr algn="just"/>
            <a:r>
              <a:rPr lang="en-US" sz="1100" dirty="0"/>
              <a:t>Amazon</a:t>
            </a:r>
          </a:p>
          <a:p>
            <a:pPr algn="just"/>
            <a:r>
              <a:rPr lang="en-US" sz="1100" dirty="0"/>
              <a:t>Netflix</a:t>
            </a:r>
          </a:p>
          <a:p>
            <a:pPr algn="just"/>
            <a:r>
              <a:rPr lang="en-US" sz="1100" dirty="0"/>
              <a:t>Pinterest</a:t>
            </a:r>
          </a:p>
          <a:p>
            <a:pPr algn="just"/>
            <a:r>
              <a:rPr lang="en-US" sz="1100" dirty="0"/>
              <a:t>Uber</a:t>
            </a:r>
          </a:p>
          <a:p>
            <a:pPr algn="just"/>
            <a:r>
              <a:rPr lang="en-US" sz="1100" dirty="0"/>
              <a:t>Many more...</a:t>
            </a:r>
          </a:p>
          <a:p>
            <a:pPr marL="0" lvl="0" indent="0" algn="just">
              <a:buNone/>
            </a:pPr>
            <a:endParaRPr lang="en-US" sz="1600"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442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/PYTHON JOBS</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txBox="1">
            <a:spLocks noGrp="1"/>
          </p:cNvSpPr>
          <p:nvPr>
            <p:ph type="body" idx="1"/>
          </p:nvPr>
        </p:nvSpPr>
        <p:spPr>
          <a:xfrm>
            <a:off x="895778" y="1388065"/>
            <a:ext cx="7380621" cy="2879920"/>
          </a:xfrm>
          <a:prstGeom prst="rect">
            <a:avLst/>
          </a:prstGeom>
        </p:spPr>
        <p:txBody>
          <a:bodyPr spcFirstLastPara="1" wrap="square" lIns="91425" tIns="91425" rIns="91425" bIns="91425" numCol="1" spcCol="457200" anchor="ctr" anchorCtr="0">
            <a:noAutofit/>
          </a:bodyPr>
          <a:lstStyle/>
          <a:p>
            <a:pPr marL="0" lvl="0" indent="0" algn="ctr">
              <a:buNone/>
            </a:pPr>
            <a:r>
              <a:rPr lang="en-US" sz="1400" dirty="0"/>
              <a:t>So, you could be the next potential employee for any of these major companies. We have developed a great learning material for you to learn Python Programming which will help you prepare for the technical interviews and certification exams based on Python. So, start learning Python using this simple and effective tutorial from anywhere and anytime absolutely at your pace.</a:t>
            </a:r>
            <a:endParaRPr lang="en-US" sz="2800" dirty="0"/>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9799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089213" y="1920300"/>
            <a:ext cx="6965550" cy="130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&lt;WHY LEARN PYTHON&gt;</a:t>
            </a:r>
            <a:endParaRPr dirty="0"/>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5"/>
          <a:stretch>
            <a:fillRect/>
          </a:stretch>
        </p:blipFill>
        <p:spPr>
          <a:xfrm>
            <a:off x="408294" y="196350"/>
            <a:ext cx="1914310" cy="1322916"/>
          </a:xfrm>
          <a:prstGeom prst="rect">
            <a:avLst/>
          </a:prstGeom>
        </p:spPr>
      </p:pic>
    </p:spTree>
    <p:extLst>
      <p:ext uri="{BB962C8B-B14F-4D97-AF65-F5344CB8AC3E}">
        <p14:creationId xmlns:p14="http://schemas.microsoft.com/office/powerpoint/2010/main" val="2042945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827</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Fira Code</vt:lpstr>
      <vt:lpstr>Fira Code Light</vt:lpstr>
      <vt:lpstr>Oswald</vt:lpstr>
      <vt:lpstr>Roboto Condensed Light</vt:lpstr>
      <vt:lpstr>Wingdings</vt:lpstr>
      <vt:lpstr>How to Code Workshop by Slidesgo</vt:lpstr>
      <vt:lpstr>/LEARNING PYTHON</vt:lpstr>
      <vt:lpstr>/WHAT IS PYTHON</vt:lpstr>
      <vt:lpstr>&lt;WHAT IS PYTHON&gt;</vt:lpstr>
      <vt:lpstr>/CONTENTS OF THIS TEMPLATE</vt:lpstr>
      <vt:lpstr>/WHAT IS PYTHON</vt:lpstr>
      <vt:lpstr>&lt;PYTHON JOBS&gt;</vt:lpstr>
      <vt:lpstr>/PYTHON JOBS</vt:lpstr>
      <vt:lpstr>/PYTHON JOBS</vt:lpstr>
      <vt:lpstr>&lt;WHY LEARN PYTHON&gt;</vt:lpstr>
      <vt:lpstr>/WHY TO LEARN PYTHON</vt:lpstr>
      <vt:lpstr>/WHY TO LEARN PYTHON</vt:lpstr>
      <vt:lpstr>&lt;Python Online Compiler/Interpreter&gt;</vt:lpstr>
      <vt:lpstr>/ONLINE COMPILER/INTERPRETER </vt:lpstr>
      <vt:lpstr>&lt;GOOGLE COLLAB&gt;</vt:lpstr>
      <vt:lpstr>&lt;PYTHON CODE&gt;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cp:lastModifiedBy>DELL</cp:lastModifiedBy>
  <cp:revision>17</cp:revision>
  <dcterms:modified xsi:type="dcterms:W3CDTF">2022-10-04T23:58:12Z</dcterms:modified>
</cp:coreProperties>
</file>