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4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F6BF-DDFE-4147-8EBA-1BF9CC6B0D54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5A82A-FFBC-49D0-B562-A23245AE7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3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8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22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74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4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422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689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800100" indent="-3429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257300" indent="-3429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445669" y="672006"/>
            <a:ext cx="67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AAA04F-6994-4975-AB94-5B82C73B1D3B}" type="slidenum">
              <a:rPr lang="de-DE" sz="2000" smtClean="0">
                <a:solidFill>
                  <a:schemeClr val="bg1"/>
                </a:solidFill>
              </a:rPr>
              <a:pPr algn="ctr"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12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2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2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Myriad Proy Gothic (Textkörper)"/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7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Myriad Pro" panose="020B05030304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smtClean="0">
                <a:latin typeface="Myriad Pro" panose="020B0503030403020204" pitchFamily="34" charset="0"/>
              </a:rPr>
              <a:t>Power Laws </a:t>
            </a:r>
            <a:r>
              <a:rPr lang="de-DE" sz="4800" dirty="0" err="1" smtClean="0">
                <a:latin typeface="Myriad Pro" panose="020B0503030403020204" pitchFamily="34" charset="0"/>
              </a:rPr>
              <a:t>and</a:t>
            </a:r>
            <a:r>
              <a:rPr lang="de-DE" sz="4800" dirty="0" smtClean="0">
                <a:latin typeface="Myriad Pro" panose="020B0503030403020204" pitchFamily="34" charset="0"/>
              </a:rPr>
              <a:t/>
            </a:r>
            <a:br>
              <a:rPr lang="de-DE" sz="4800" dirty="0" smtClean="0">
                <a:latin typeface="Myriad Pro" panose="020B0503030403020204" pitchFamily="34" charset="0"/>
              </a:rPr>
            </a:br>
            <a:r>
              <a:rPr lang="de-DE" sz="4800" dirty="0" smtClean="0">
                <a:latin typeface="Myriad Pro" panose="020B0503030403020204" pitchFamily="34" charset="0"/>
              </a:rPr>
              <a:t>Rich-</a:t>
            </a:r>
            <a:r>
              <a:rPr lang="de-DE" sz="4800" dirty="0" err="1" smtClean="0">
                <a:latin typeface="Myriad Pro" panose="020B0503030403020204" pitchFamily="34" charset="0"/>
              </a:rPr>
              <a:t>Get</a:t>
            </a:r>
            <a:r>
              <a:rPr lang="de-DE" sz="4800" dirty="0" smtClean="0">
                <a:latin typeface="Myriad Pro" panose="020B0503030403020204" pitchFamily="34" charset="0"/>
              </a:rPr>
              <a:t>-</a:t>
            </a:r>
            <a:r>
              <a:rPr lang="de-DE" sz="4800" dirty="0" err="1" smtClean="0">
                <a:latin typeface="Myriad Pro" panose="020B0503030403020204" pitchFamily="34" charset="0"/>
              </a:rPr>
              <a:t>Richer</a:t>
            </a:r>
            <a:r>
              <a:rPr lang="de-DE" sz="4800" dirty="0" smtClean="0">
                <a:latin typeface="Myriad Pro" panose="020B0503030403020204" pitchFamily="34" charset="0"/>
              </a:rPr>
              <a:t> </a:t>
            </a:r>
            <a:r>
              <a:rPr lang="de-DE" sz="4800" dirty="0" err="1" smtClean="0">
                <a:latin typeface="Myriad Pro" panose="020B0503030403020204" pitchFamily="34" charset="0"/>
              </a:rPr>
              <a:t>Phenomena</a:t>
            </a:r>
            <a:endParaRPr lang="de-DE" sz="4800" dirty="0">
              <a:latin typeface="Myriad Pro" panose="020B0503030403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sz="2000" dirty="0" smtClean="0"/>
              <a:t>Popularität als Netzwerk Phänomen </a:t>
            </a:r>
          </a:p>
          <a:p>
            <a:pPr>
              <a:buAutoNum type="arabicPeriod"/>
            </a:pPr>
            <a:r>
              <a:rPr lang="de-DE" sz="2000" dirty="0" smtClean="0"/>
              <a:t>Potenzgesetze</a:t>
            </a:r>
          </a:p>
          <a:p>
            <a:pPr>
              <a:buAutoNum type="arabicPeriod"/>
            </a:pPr>
            <a:r>
              <a:rPr lang="de-DE" sz="2000" dirty="0" smtClean="0"/>
              <a:t>Rich-Get-Richer Dynamik</a:t>
            </a:r>
          </a:p>
          <a:p>
            <a:pPr lvl="1"/>
            <a:r>
              <a:rPr lang="de-DE" sz="1800" dirty="0" smtClean="0"/>
              <a:t>Modelle</a:t>
            </a:r>
          </a:p>
          <a:p>
            <a:pPr lvl="1"/>
            <a:r>
              <a:rPr lang="de-DE" sz="1800" dirty="0" smtClean="0"/>
              <a:t>Beispiel</a:t>
            </a:r>
          </a:p>
          <a:p>
            <a:pPr lvl="1"/>
            <a:r>
              <a:rPr lang="de-DE" sz="1800" dirty="0" smtClean="0"/>
              <a:t>Unvorhersehbarkeit</a:t>
            </a:r>
          </a:p>
          <a:p>
            <a:r>
              <a:rPr lang="de-DE" sz="2000" dirty="0" smtClean="0"/>
              <a:t>Unternehmensentscheidungen</a:t>
            </a:r>
          </a:p>
          <a:p>
            <a:r>
              <a:rPr lang="de-DE" sz="2000" dirty="0" smtClean="0"/>
              <a:t>Einfluss von Search Tools und Recommendation Systems</a:t>
            </a:r>
          </a:p>
          <a:p>
            <a:pPr marL="0" indent="0">
              <a:buNone/>
            </a:pPr>
            <a:endParaRPr lang="de-DE" sz="2000" dirty="0" smtClean="0"/>
          </a:p>
          <a:p>
            <a:pPr lvl="1"/>
            <a:endParaRPr lang="de-DE" sz="1800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Popularität als Netzwerk Phänomen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50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Popularität ist gekennzeichnet durch extreme Ungleichgewichte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Wenige Personen sind über Ihren Freundeskreis hinaus bekannt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Dinge wie:</a:t>
            </a:r>
            <a:endParaRPr lang="de-DE" dirty="0" smtClean="0">
              <a:solidFill>
                <a:schemeClr val="tx1"/>
              </a:solidFill>
            </a:endParaRPr>
          </a:p>
          <a:p>
            <a:pPr marL="1943100" lvl="4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Bücher</a:t>
            </a:r>
          </a:p>
          <a:p>
            <a:pPr marL="1943100" lvl="4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Filme</a:t>
            </a:r>
          </a:p>
          <a:p>
            <a:pPr marL="1943100" lvl="4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Musik</a:t>
            </a:r>
          </a:p>
          <a:p>
            <a:pPr marL="1943100" lvl="4"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schemeClr val="tx1"/>
                </a:solidFill>
              </a:rPr>
              <a:t>und Webseiten</a:t>
            </a:r>
          </a:p>
          <a:p>
            <a:pPr marL="1714500" lvl="4" indent="0"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erreichen ebenfalls ungleiche Bekanntheit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	</a:t>
            </a:r>
            <a:endParaRPr lang="de-DE" sz="2400" dirty="0" smtClean="0">
              <a:solidFill>
                <a:schemeClr val="tx1"/>
              </a:solidFill>
            </a:endParaRPr>
          </a:p>
          <a:p>
            <a:pPr marL="1714500" lvl="4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Popularität als Netzwerk Phänomen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Warum entstehen diese Ungleichgewichte?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beeinflussen sie ein Netzwerk?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können sie am besten gemessen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7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Popularität als Netzwerk Phänomen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9953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Zum überprüfen von Gesetzmäßigkeiten wird das Web als Domäne herangezogen.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154954" y="3103034"/>
            <a:ext cx="5906246" cy="228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 b="0" i="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600" b="0" i="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b="0" i="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Darstellung des Webs als gerichteter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Kanten des Graphen sind Hyperlinks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Anzahl der Inlinks entspricht der Popularität einer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1 Outlink pro Page</a:t>
            </a:r>
          </a:p>
          <a:p>
            <a:pPr marL="0" indent="0">
              <a:buFont typeface="+mj-lt"/>
              <a:buNone/>
            </a:pPr>
            <a:endParaRPr lang="de-DE" dirty="0" smtClean="0"/>
          </a:p>
          <a:p>
            <a:pPr marL="0" indent="0">
              <a:buFont typeface="+mj-lt"/>
              <a:buNone/>
            </a:pP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8860907" y="5073650"/>
            <a:ext cx="829733" cy="829733"/>
          </a:xfrm>
          <a:prstGeom prst="ellipse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de-DE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213593" y="3611035"/>
            <a:ext cx="829733" cy="829733"/>
          </a:xfrm>
          <a:prstGeom prst="ellipse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26493" y="4243917"/>
            <a:ext cx="829733" cy="829733"/>
          </a:xfrm>
          <a:prstGeom prst="ellipse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348120" y="3089751"/>
            <a:ext cx="829733" cy="829733"/>
          </a:xfrm>
          <a:prstGeom prst="ellipse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erade Verbindung mit Pfeil 10"/>
          <p:cNvCxnSpPr>
            <a:stCxn id="7" idx="7"/>
            <a:endCxn id="9" idx="2"/>
          </p:cNvCxnSpPr>
          <p:nvPr/>
        </p:nvCxnSpPr>
        <p:spPr>
          <a:xfrm flipV="1">
            <a:off x="8921814" y="3504618"/>
            <a:ext cx="1426306" cy="227929"/>
          </a:xfrm>
          <a:prstGeom prst="straightConnector1">
            <a:avLst/>
          </a:prstGeom>
          <a:ln w="38100" cap="sq">
            <a:solidFill>
              <a:schemeClr val="accent1">
                <a:lumMod val="75000"/>
              </a:schemeClr>
            </a:solidFill>
            <a:round/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1"/>
            <a:endCxn id="7" idx="6"/>
          </p:cNvCxnSpPr>
          <p:nvPr/>
        </p:nvCxnSpPr>
        <p:spPr>
          <a:xfrm flipH="1" flipV="1">
            <a:off x="9043326" y="4025902"/>
            <a:ext cx="1804679" cy="339527"/>
          </a:xfrm>
          <a:prstGeom prst="straightConnector1">
            <a:avLst/>
          </a:prstGeom>
          <a:ln w="38100" cap="sq">
            <a:solidFill>
              <a:schemeClr val="accent1">
                <a:lumMod val="75000"/>
              </a:schemeClr>
            </a:solidFill>
            <a:round/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5" idx="7"/>
            <a:endCxn id="9" idx="3"/>
          </p:cNvCxnSpPr>
          <p:nvPr/>
        </p:nvCxnSpPr>
        <p:spPr>
          <a:xfrm flipV="1">
            <a:off x="9569128" y="3797972"/>
            <a:ext cx="900504" cy="1397190"/>
          </a:xfrm>
          <a:prstGeom prst="straightConnector1">
            <a:avLst/>
          </a:prstGeom>
          <a:ln w="38100" cap="sq">
            <a:solidFill>
              <a:schemeClr val="accent1">
                <a:lumMod val="75000"/>
              </a:schemeClr>
            </a:solidFill>
            <a:round/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Popularität als Netzwerk Phänomen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Annahme: Popularität entspricht der Anzahl der Inlinks einer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Abgeleitete Frage:  </a:t>
            </a:r>
            <a:endParaRPr lang="de-DE" b="1" dirty="0" smtClean="0"/>
          </a:p>
          <a:p>
            <a:pPr marL="0" indent="0" algn="ctr">
              <a:buNone/>
            </a:pPr>
            <a:r>
              <a:rPr lang="de-DE" dirty="0" smtClean="0"/>
              <a:t>Als eine Funktion </a:t>
            </a:r>
            <a:r>
              <a:rPr lang="de-DE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f(k)</a:t>
            </a:r>
            <a:r>
              <a:rPr lang="de-DE" dirty="0" smtClean="0"/>
              <a:t>, welcher Anteil an Pages im Web besitzt </a:t>
            </a:r>
            <a:r>
              <a:rPr lang="de-DE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de-DE" dirty="0" smtClean="0"/>
              <a:t>-Inlinks?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04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oxfordmathcenter.com/images/notes/300-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466" y="2603500"/>
            <a:ext cx="3678534" cy="18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Popularität als Netzwerk Phänomen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555378" cy="3416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smtClean="0"/>
              <a:t>Einfache Hypothese:</a:t>
            </a:r>
            <a:r>
              <a:rPr lang="de-DE" dirty="0" smtClean="0"/>
              <a:t> Verteilung der Pages entspricht einer Normalverteilung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 Menge die als Ergebnis von </a:t>
            </a:r>
            <a:r>
              <a:rPr lang="de-DE" i="1" dirty="0" smtClean="0"/>
              <a:t>unabhängigen</a:t>
            </a:r>
            <a:r>
              <a:rPr lang="de-DE" dirty="0" smtClean="0"/>
              <a:t> und </a:t>
            </a:r>
            <a:r>
              <a:rPr lang="de-DE" i="1" dirty="0" smtClean="0"/>
              <a:t>zufälligen </a:t>
            </a:r>
          </a:p>
          <a:p>
            <a:pPr marL="285750" indent="-285750">
              <a:buNone/>
            </a:pPr>
            <a:r>
              <a:rPr lang="de-DE" dirty="0" smtClean="0"/>
              <a:t>	Einflüssen entsteht, wird sich annährend normalverteilen</a:t>
            </a:r>
          </a:p>
          <a:p>
            <a:pPr marL="0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Übertragung auf Pages: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Jede neue Page verlinkt zufällig auf eine zuvor entstandene Page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Jeder neue Link ist ein neues Experiment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Die Anzahl an Pages mit </a:t>
            </a:r>
            <a:r>
              <a:rPr lang="de-DE" sz="1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de-DE" sz="1800" dirty="0" smtClean="0"/>
              <a:t>-Inlinks fällt exponentiell für größer werdende </a:t>
            </a:r>
            <a:r>
              <a:rPr lang="de-DE" sz="1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633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170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Myriad Pro</vt:lpstr>
      <vt:lpstr>Myriad Proy Gothic (Textkörper)</vt:lpstr>
      <vt:lpstr>Times New Roman</vt:lpstr>
      <vt:lpstr>Wingdings</vt:lpstr>
      <vt:lpstr>Wingdings 3</vt:lpstr>
      <vt:lpstr>Ion-Sitzungssaal</vt:lpstr>
      <vt:lpstr>Power Laws and Rich-Get-Richer Phenomena</vt:lpstr>
      <vt:lpstr>Gliederung</vt:lpstr>
      <vt:lpstr>Popularität als Netzwerk Phänomen</vt:lpstr>
      <vt:lpstr>Popularität als Netzwerk Phänomen</vt:lpstr>
      <vt:lpstr>Popularität als Netzwerk Phänomen</vt:lpstr>
      <vt:lpstr>Popularität als Netzwerk Phänomen</vt:lpstr>
      <vt:lpstr>Popularität als Netzwerk Phänomen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Laws and Rich-Get-Richer Phenomena</dc:title>
  <dc:creator>stmajarl</dc:creator>
  <cp:lastModifiedBy>stmajarl</cp:lastModifiedBy>
  <cp:revision>13</cp:revision>
  <dcterms:created xsi:type="dcterms:W3CDTF">2015-05-26T14:48:18Z</dcterms:created>
  <dcterms:modified xsi:type="dcterms:W3CDTF">2015-05-26T21:35:19Z</dcterms:modified>
</cp:coreProperties>
</file>