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sldIdLst>
    <p:sldId id="256" r:id="rId2"/>
    <p:sldId id="278" r:id="rId3"/>
    <p:sldId id="257" r:id="rId4"/>
    <p:sldId id="258" r:id="rId5"/>
    <p:sldId id="260" r:id="rId6"/>
    <p:sldId id="279" r:id="rId7"/>
    <p:sldId id="280" r:id="rId8"/>
    <p:sldId id="259" r:id="rId9"/>
    <p:sldId id="281" r:id="rId10"/>
    <p:sldId id="282" r:id="rId11"/>
    <p:sldId id="261" r:id="rId12"/>
    <p:sldId id="263" r:id="rId13"/>
    <p:sldId id="264" r:id="rId14"/>
    <p:sldId id="266" r:id="rId15"/>
    <p:sldId id="265" r:id="rId16"/>
    <p:sldId id="283" r:id="rId17"/>
    <p:sldId id="284" r:id="rId18"/>
    <p:sldId id="286" r:id="rId19"/>
    <p:sldId id="28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6A4A-F55C-4783-BE16-A2BBC708B0F7}" type="datetimeFigureOut">
              <a:rPr lang="de-CH" smtClean="0"/>
              <a:t>13.03.20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8F60841-CE9B-43E9-A358-76DA3F19D5DB}" type="slidenum">
              <a:rPr lang="de-CH" smtClean="0"/>
              <a:t>‹#›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403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09778"/>
            <a:ext cx="9603275" cy="39565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6A4A-F55C-4783-BE16-A2BBC708B0F7}" type="datetimeFigureOut">
              <a:rPr lang="de-CH" smtClean="0"/>
              <a:t>13.03.20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0841-CE9B-43E9-A358-76DA3F19D5DB}" type="slidenum">
              <a:rPr lang="de-CH" smtClean="0"/>
              <a:t>‹#›</a:t>
            </a:fld>
            <a:endParaRPr lang="de-C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34589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15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6A4A-F55C-4783-BE16-A2BBC708B0F7}" type="datetimeFigureOut">
              <a:rPr lang="de-CH" smtClean="0"/>
              <a:t>13.03.20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0841-CE9B-43E9-A358-76DA3F19D5DB}" type="slidenum">
              <a:rPr lang="de-CH" smtClean="0"/>
              <a:t>‹#›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32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67502"/>
            <a:ext cx="9603275" cy="3998844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6A4A-F55C-4783-BE16-A2BBC708B0F7}" type="datetimeFigureOut">
              <a:rPr lang="de-CH" smtClean="0"/>
              <a:t>13.03.20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0841-CE9B-43E9-A358-76DA3F19D5DB}" type="slidenum">
              <a:rPr lang="de-CH" smtClean="0"/>
              <a:t>‹#›</a:t>
            </a:fld>
            <a:endParaRPr lang="de-C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33336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82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6A4A-F55C-4783-BE16-A2BBC708B0F7}" type="datetimeFigureOut">
              <a:rPr lang="de-CH" smtClean="0"/>
              <a:t>13.03.20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0841-CE9B-43E9-A358-76DA3F19D5DB}" type="slidenum">
              <a:rPr lang="de-CH" smtClean="0"/>
              <a:t>‹#›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84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0507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475280"/>
            <a:ext cx="4645152" cy="39841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474669"/>
            <a:ext cx="4645152" cy="39841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6A4A-F55C-4783-BE16-A2BBC708B0F7}" type="datetimeFigureOut">
              <a:rPr lang="de-CH" smtClean="0"/>
              <a:t>13.03.20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0841-CE9B-43E9-A358-76DA3F19D5DB}" type="slidenum">
              <a:rPr lang="de-CH" smtClean="0"/>
              <a:t>‹#›</a:t>
            </a:fld>
            <a:endParaRPr lang="de-C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34589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0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4"/>
            <a:ext cx="9607661" cy="5483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1463868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377179"/>
            <a:ext cx="4645152" cy="309154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1463574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376885"/>
            <a:ext cx="4645152" cy="308197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6A4A-F55C-4783-BE16-A2BBC708B0F7}" type="datetimeFigureOut">
              <a:rPr lang="de-CH" smtClean="0"/>
              <a:t>13.03.20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0841-CE9B-43E9-A358-76DA3F19D5DB}" type="slidenum">
              <a:rPr lang="de-CH" smtClean="0"/>
              <a:t>‹#›</a:t>
            </a:fld>
            <a:endParaRPr lang="de-C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352499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74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4980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6A4A-F55C-4783-BE16-A2BBC708B0F7}" type="datetimeFigureOut">
              <a:rPr lang="de-CH" smtClean="0"/>
              <a:t>13.03.20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0841-CE9B-43E9-A358-76DA3F19D5DB}" type="slidenum">
              <a:rPr lang="de-CH" smtClean="0"/>
              <a:t>‹#›</a:t>
            </a:fld>
            <a:endParaRPr lang="de-C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320839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8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6A4A-F55C-4783-BE16-A2BBC708B0F7}" type="datetimeFigureOut">
              <a:rPr lang="de-CH" smtClean="0"/>
              <a:t>13.03.20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0841-CE9B-43E9-A358-76DA3F19D5D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364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6A4A-F55C-4783-BE16-A2BBC708B0F7}" type="datetimeFigureOut">
              <a:rPr lang="de-CH" smtClean="0"/>
              <a:t>13.03.20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0841-CE9B-43E9-A358-76DA3F19D5DB}" type="slidenum">
              <a:rPr lang="de-CH" smtClean="0"/>
              <a:t>‹#›</a:t>
            </a:fld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5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E96A4A-F55C-4783-BE16-A2BBC708B0F7}" type="datetimeFigureOut">
              <a:rPr lang="de-CH" smtClean="0"/>
              <a:t>13.03.20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0841-CE9B-43E9-A358-76DA3F19D5DB}" type="slidenum">
              <a:rPr lang="de-CH" smtClean="0"/>
              <a:t>‹#›</a:t>
            </a:fld>
            <a:endParaRPr lang="de-C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6A4A-F55C-4783-BE16-A2BBC708B0F7}" type="datetimeFigureOut">
              <a:rPr lang="de-CH" smtClean="0"/>
              <a:t>13.03.20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F60841-CE9B-43E9-A358-76DA3F19D5DB}" type="slidenum">
              <a:rPr lang="de-CH" smtClean="0"/>
              <a:t>‹#›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7847936-57C9-A940-A025-13A9FDCBE33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4" y="100829"/>
            <a:ext cx="1107082" cy="3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8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ToCode/docker-openshift-kubernetes-workshop/tree/master/openshif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ToCode/docker-openshift-kubernetes-workshop/tree/master/openshif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ToCode/docker-openshift-kubernetes-workshop/tree/master/kubernet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ToCode/docker-openshift-kubernetes-workshop/blob/master/docker/web-app/Dockerfi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et.docker.io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hub.docker.com/" TargetMode="External"/><Relationship Id="rId4" Type="http://schemas.openxmlformats.org/officeDocument/2006/relationships/hyperlink" Target="https://github.com/ReToCode/docker-openshift-kubernetes-workshop/blob/master/docker/web-app/Dockerf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>
            <a:normAutofit/>
          </a:bodyPr>
          <a:lstStyle/>
          <a:p>
            <a:r>
              <a:rPr lang="de-CH" sz="3300" dirty="0"/>
              <a:t>Docker </a:t>
            </a:r>
            <a:r>
              <a:rPr lang="de-CH" sz="3300" dirty="0" err="1"/>
              <a:t>Kubernetes</a:t>
            </a:r>
            <a:br>
              <a:rPr lang="de-CH" sz="3300"/>
            </a:br>
            <a:r>
              <a:rPr lang="de-CH" sz="3300" err="1"/>
              <a:t>OpenShift</a:t>
            </a:r>
            <a:endParaRPr lang="de-CH" sz="3300"/>
          </a:p>
        </p:txBody>
      </p:sp>
      <p:cxnSp>
        <p:nvCxnSpPr>
          <p:cNvPr id="1032" name="Straight Connector 76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Bildergebnis für openshift">
            <a:extLst>
              <a:ext uri="{FF2B5EF4-FFF2-40B4-BE49-F238E27FC236}">
                <a16:creationId xmlns:a16="http://schemas.microsoft.com/office/drawing/2014/main" id="{093010EA-8B8E-4C42-8E8A-605BB452A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9479" y="1080804"/>
            <a:ext cx="3693150" cy="394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kubernet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5450" y="481108"/>
            <a:ext cx="2568976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docker">
            <a:extLst>
              <a:ext uri="{FF2B5EF4-FFF2-40B4-BE49-F238E27FC236}">
                <a16:creationId xmlns:a16="http://schemas.microsoft.com/office/drawing/2014/main" id="{2849A36E-70ED-CA41-AF9B-8BD2FFB9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238" y="3138486"/>
            <a:ext cx="3474793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78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el 1">
            <a:extLst>
              <a:ext uri="{FF2B5EF4-FFF2-40B4-BE49-F238E27FC236}">
                <a16:creationId xmlns:a16="http://schemas.microsoft.com/office/drawing/2014/main" id="{3345E6C1-173E-C249-9730-424CD8248717}"/>
              </a:ext>
            </a:extLst>
          </p:cNvPr>
          <p:cNvSpPr txBox="1">
            <a:spLocks/>
          </p:cNvSpPr>
          <p:nvPr/>
        </p:nvSpPr>
        <p:spPr>
          <a:xfrm>
            <a:off x="659301" y="2203686"/>
            <a:ext cx="2823919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CH" sz="2400"/>
              <a:t>Reto Lehmann</a:t>
            </a:r>
          </a:p>
        </p:txBody>
      </p:sp>
    </p:spTree>
    <p:extLst>
      <p:ext uri="{BB962C8B-B14F-4D97-AF65-F5344CB8AC3E}">
        <p14:creationId xmlns:p14="http://schemas.microsoft.com/office/powerpoint/2010/main" val="38035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ildergebnis für hands on code">
            <a:extLst>
              <a:ext uri="{FF2B5EF4-FFF2-40B4-BE49-F238E27FC236}">
                <a16:creationId xmlns:a16="http://schemas.microsoft.com/office/drawing/2014/main" id="{26A5F947-471E-0C4A-9C5A-7063B8A0D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9" r="-1" b="8938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de-CH"/>
              <a:t>Aufgabe 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ABFB-9161-E448-A213-6395D4BE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Starte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Container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demselben</a:t>
            </a:r>
            <a:r>
              <a:rPr lang="en-US" dirty="0"/>
              <a:t> Port: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Als</a:t>
            </a:r>
            <a:r>
              <a:rPr lang="en-US" dirty="0"/>
              <a:t> Reminder:</a:t>
            </a:r>
            <a:br>
              <a:rPr lang="en-US" dirty="0"/>
            </a:br>
            <a:r>
              <a:rPr lang="en-US" dirty="0"/>
              <a:t>‘</a:t>
            </a:r>
            <a:r>
              <a:rPr lang="en-CH" altLang="en-CH" dirty="0">
                <a:latin typeface="ProximaNova"/>
              </a:rPr>
              <a:t>docker run -p 8000:8080 mein-webserver:latest’</a:t>
            </a:r>
            <a:endParaRPr lang="en-CH" dirty="0"/>
          </a:p>
          <a:p>
            <a:pPr marL="0" indent="0">
              <a:lnSpc>
                <a:spcPct val="110000"/>
              </a:lnSpc>
              <a:buNone/>
            </a:pPr>
            <a:endParaRPr lang="en-CH" dirty="0"/>
          </a:p>
          <a:p>
            <a:pPr marL="0" indent="0">
              <a:lnSpc>
                <a:spcPct val="110000"/>
              </a:lnSpc>
              <a:buNone/>
            </a:pPr>
            <a:r>
              <a:rPr lang="en-CH" dirty="0"/>
              <a:t>Beantworte folgende Fragen:</a:t>
            </a:r>
          </a:p>
          <a:p>
            <a:pPr>
              <a:lnSpc>
                <a:spcPct val="110000"/>
              </a:lnSpc>
            </a:pPr>
            <a:r>
              <a:rPr lang="en-GB" dirty="0"/>
              <a:t>Was </a:t>
            </a:r>
            <a:r>
              <a:rPr lang="en-GB" dirty="0" err="1"/>
              <a:t>passiert</a:t>
            </a:r>
            <a:r>
              <a:rPr lang="en-GB" dirty="0"/>
              <a:t>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zwei</a:t>
            </a:r>
            <a:r>
              <a:rPr lang="en-GB" dirty="0"/>
              <a:t> Container den </a:t>
            </a:r>
            <a:r>
              <a:rPr lang="en-GB" b="1" dirty="0" err="1"/>
              <a:t>gleichen</a:t>
            </a:r>
            <a:r>
              <a:rPr lang="en-GB" b="1" dirty="0"/>
              <a:t> Port </a:t>
            </a:r>
            <a:r>
              <a:rPr lang="en-GB" b="1" dirty="0" err="1"/>
              <a:t>im</a:t>
            </a:r>
            <a:r>
              <a:rPr lang="en-GB" b="1" dirty="0"/>
              <a:t> Container </a:t>
            </a:r>
            <a:r>
              <a:rPr lang="en-GB" dirty="0" err="1"/>
              <a:t>öffnen</a:t>
            </a:r>
            <a:r>
              <a:rPr lang="en-GB" dirty="0"/>
              <a:t>? </a:t>
            </a:r>
          </a:p>
          <a:p>
            <a:pPr>
              <a:lnSpc>
                <a:spcPct val="110000"/>
              </a:lnSpc>
            </a:pPr>
            <a:r>
              <a:rPr lang="en-GB" dirty="0"/>
              <a:t>Was </a:t>
            </a:r>
            <a:r>
              <a:rPr lang="en-GB" dirty="0" err="1"/>
              <a:t>passiert</a:t>
            </a:r>
            <a:r>
              <a:rPr lang="en-GB" dirty="0"/>
              <a:t>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zwei</a:t>
            </a:r>
            <a:r>
              <a:rPr lang="en-GB" dirty="0"/>
              <a:t> Container den </a:t>
            </a:r>
            <a:r>
              <a:rPr lang="en-GB" b="1" dirty="0" err="1"/>
              <a:t>gleichen</a:t>
            </a:r>
            <a:r>
              <a:rPr lang="en-GB" b="1" dirty="0"/>
              <a:t> Port auf </a:t>
            </a:r>
            <a:r>
              <a:rPr lang="en-GB" b="1" dirty="0" err="1"/>
              <a:t>dem</a:t>
            </a:r>
            <a:r>
              <a:rPr lang="en-GB" b="1" dirty="0"/>
              <a:t> Host </a:t>
            </a:r>
            <a:r>
              <a:rPr lang="en-GB" dirty="0" err="1"/>
              <a:t>öffnen</a:t>
            </a:r>
            <a:r>
              <a:rPr lang="en-GB" dirty="0"/>
              <a:t>? </a:t>
            </a:r>
          </a:p>
          <a:p>
            <a:pPr>
              <a:lnSpc>
                <a:spcPct val="110000"/>
              </a:lnSpc>
            </a:pPr>
            <a:endParaRPr lang="en-CH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8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kuberne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33" y="305744"/>
            <a:ext cx="274712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everyone gets a microservice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786" y="0"/>
            <a:ext cx="4762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786" y="3619500"/>
            <a:ext cx="4762500" cy="2667000"/>
          </a:xfrm>
          <a:prstGeom prst="rect">
            <a:avLst/>
          </a:prstGeom>
        </p:spPr>
      </p:pic>
      <p:pic>
        <p:nvPicPr>
          <p:cNvPr id="5" name="Picture 4" descr="Bildergebnis für openshift">
            <a:extLst>
              <a:ext uri="{FF2B5EF4-FFF2-40B4-BE49-F238E27FC236}">
                <a16:creationId xmlns:a16="http://schemas.microsoft.com/office/drawing/2014/main" id="{D3F90FDA-D2C2-DC47-8236-7EAAF234C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3833" y="3429000"/>
            <a:ext cx="2344426" cy="250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03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de-CH" sz="3600"/>
              <a:t>Platform as a Service: Kubernetes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de-CH">
                <a:solidFill>
                  <a:srgbClr val="000000"/>
                </a:solidFill>
              </a:rPr>
              <a:t>Container </a:t>
            </a:r>
            <a:r>
              <a:rPr lang="de-CH" b="1">
                <a:solidFill>
                  <a:srgbClr val="000000"/>
                </a:solidFill>
              </a:rPr>
              <a:t>starten/stoppen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de-CH">
                <a:solidFill>
                  <a:srgbClr val="000000"/>
                </a:solidFill>
              </a:rPr>
              <a:t>Container </a:t>
            </a:r>
            <a:r>
              <a:rPr lang="de-CH" b="1">
                <a:solidFill>
                  <a:srgbClr val="000000"/>
                </a:solidFill>
              </a:rPr>
              <a:t>überwachen</a:t>
            </a:r>
            <a:r>
              <a:rPr lang="de-CH">
                <a:solidFill>
                  <a:srgbClr val="000000"/>
                </a:solidFill>
              </a:rPr>
              <a:t>, ggfs. </a:t>
            </a:r>
            <a:r>
              <a:rPr lang="de-CH" b="1">
                <a:solidFill>
                  <a:srgbClr val="000000"/>
                </a:solidFill>
              </a:rPr>
              <a:t>neu starten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de-CH">
                <a:solidFill>
                  <a:srgbClr val="000000"/>
                </a:solidFill>
              </a:rPr>
              <a:t>Neue Versionen veröffentlichen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de-CH">
                <a:solidFill>
                  <a:srgbClr val="000000"/>
                </a:solidFill>
              </a:rPr>
              <a:t>Mehrere Versionen parallel betreiben (Zero-Downtime, Rolling-Upgrade)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de-CH" b="1">
                <a:solidFill>
                  <a:srgbClr val="000000"/>
                </a:solidFill>
              </a:rPr>
              <a:t>Virtuelles Netzwerk </a:t>
            </a:r>
            <a:r>
              <a:rPr lang="de-CH">
                <a:solidFill>
                  <a:srgbClr val="000000"/>
                </a:solidFill>
              </a:rPr>
              <a:t>bereitstellen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de-CH">
                <a:solidFill>
                  <a:srgbClr val="000000"/>
                </a:solidFill>
              </a:rPr>
              <a:t>Persistenten Storage bestellen/einbinden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de-CH">
                <a:solidFill>
                  <a:srgbClr val="000000"/>
                </a:solidFill>
              </a:rPr>
              <a:t>Kommunikation </a:t>
            </a:r>
            <a:r>
              <a:rPr lang="de-CH" b="1">
                <a:solidFill>
                  <a:srgbClr val="000000"/>
                </a:solidFill>
              </a:rPr>
              <a:t>gegen innen &amp; aussen </a:t>
            </a:r>
            <a:r>
              <a:rPr lang="de-CH">
                <a:solidFill>
                  <a:srgbClr val="000000"/>
                </a:solidFill>
              </a:rPr>
              <a:t>sicherstellen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Image result for kubernetes">
            <a:extLst>
              <a:ext uri="{FF2B5EF4-FFF2-40B4-BE49-F238E27FC236}">
                <a16:creationId xmlns:a16="http://schemas.microsoft.com/office/drawing/2014/main" id="{343E5467-9CF9-2143-B495-59B81FA83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421" y="0"/>
            <a:ext cx="1403943" cy="1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07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err="1"/>
              <a:t>Kubernetes</a:t>
            </a:r>
            <a:r>
              <a:rPr lang="de-CH"/>
              <a:t> vs. </a:t>
            </a:r>
            <a:r>
              <a:rPr lang="de-CH" err="1"/>
              <a:t>Openshift</a:t>
            </a:r>
            <a:endParaRPr lang="de-CH"/>
          </a:p>
        </p:txBody>
      </p:sp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8" y="1566883"/>
            <a:ext cx="5133099" cy="2754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A49F7-79AF-3F43-AFAA-CA5CE1A30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083"/>
          <a:stretch/>
        </p:blipFill>
        <p:spPr>
          <a:xfrm>
            <a:off x="6898242" y="1639091"/>
            <a:ext cx="4406547" cy="2681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C81B7C-2A7D-104A-BC1E-FCB5A9A50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242" y="4447944"/>
            <a:ext cx="3032690" cy="1541930"/>
          </a:xfrm>
          <a:prstGeom prst="rect">
            <a:avLst/>
          </a:prstGeom>
        </p:spPr>
      </p:pic>
      <p:pic>
        <p:nvPicPr>
          <p:cNvPr id="9218" name="Picture 2" descr="Bildergebnis für red hat">
            <a:extLst>
              <a:ext uri="{FF2B5EF4-FFF2-40B4-BE49-F238E27FC236}">
                <a16:creationId xmlns:a16="http://schemas.microsoft.com/office/drawing/2014/main" id="{D1623076-9FDD-514E-A25F-E2A3CA421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068" y="4058546"/>
            <a:ext cx="2312894" cy="77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ildergebnis für google">
            <a:extLst>
              <a:ext uri="{FF2B5EF4-FFF2-40B4-BE49-F238E27FC236}">
                <a16:creationId xmlns:a16="http://schemas.microsoft.com/office/drawing/2014/main" id="{820B3B0A-8808-924A-94D3-721EDBAE9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95" y="4447943"/>
            <a:ext cx="1649506" cy="5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5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170159" y="1973179"/>
            <a:ext cx="7884695" cy="3529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1" name="Gerade Verbindung mit Pfeil 50"/>
          <p:cNvCxnSpPr>
            <a:stCxn id="14" idx="3"/>
            <a:endCxn id="6" idx="1"/>
          </p:cNvCxnSpPr>
          <p:nvPr/>
        </p:nvCxnSpPr>
        <p:spPr>
          <a:xfrm>
            <a:off x="3434854" y="2558717"/>
            <a:ext cx="4732421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14" idx="3"/>
            <a:endCxn id="5" idx="1"/>
          </p:cNvCxnSpPr>
          <p:nvPr/>
        </p:nvCxnSpPr>
        <p:spPr>
          <a:xfrm>
            <a:off x="3434854" y="2558717"/>
            <a:ext cx="2911642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/>
              <a:t>Architektur</a:t>
            </a:r>
          </a:p>
        </p:txBody>
      </p:sp>
      <p:sp>
        <p:nvSpPr>
          <p:cNvPr id="3" name="Rechteck 2"/>
          <p:cNvSpPr/>
          <p:nvPr/>
        </p:nvSpPr>
        <p:spPr>
          <a:xfrm>
            <a:off x="4525717" y="2277980"/>
            <a:ext cx="1588169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Master</a:t>
            </a:r>
          </a:p>
        </p:txBody>
      </p:sp>
      <p:sp>
        <p:nvSpPr>
          <p:cNvPr id="5" name="Rechteck 4"/>
          <p:cNvSpPr/>
          <p:nvPr/>
        </p:nvSpPr>
        <p:spPr>
          <a:xfrm>
            <a:off x="6346496" y="2277980"/>
            <a:ext cx="1588169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Master</a:t>
            </a:r>
          </a:p>
        </p:txBody>
      </p:sp>
      <p:sp>
        <p:nvSpPr>
          <p:cNvPr id="6" name="Rechteck 5"/>
          <p:cNvSpPr/>
          <p:nvPr/>
        </p:nvSpPr>
        <p:spPr>
          <a:xfrm>
            <a:off x="8167275" y="2277980"/>
            <a:ext cx="1588169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Master</a:t>
            </a:r>
          </a:p>
        </p:txBody>
      </p:sp>
      <p:sp>
        <p:nvSpPr>
          <p:cNvPr id="7" name="Rechteck 6"/>
          <p:cNvSpPr/>
          <p:nvPr/>
        </p:nvSpPr>
        <p:spPr>
          <a:xfrm>
            <a:off x="3795801" y="3521242"/>
            <a:ext cx="1588169" cy="1523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Worker</a:t>
            </a:r>
          </a:p>
          <a:p>
            <a:pPr algn="ctr"/>
            <a:endParaRPr lang="de-CH"/>
          </a:p>
          <a:p>
            <a:pPr algn="ctr"/>
            <a:endParaRPr lang="de-CH"/>
          </a:p>
          <a:p>
            <a:pPr algn="ctr"/>
            <a:endParaRPr lang="de-CH"/>
          </a:p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5488244" y="3521241"/>
            <a:ext cx="1588169" cy="1523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Worker</a:t>
            </a:r>
          </a:p>
          <a:p>
            <a:pPr algn="ctr"/>
            <a:endParaRPr lang="de-CH"/>
          </a:p>
          <a:p>
            <a:pPr algn="ctr"/>
            <a:endParaRPr lang="de-CH"/>
          </a:p>
          <a:p>
            <a:pPr algn="ctr"/>
            <a:endParaRPr lang="de-CH"/>
          </a:p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>
            <a:off x="7180687" y="3521240"/>
            <a:ext cx="1588169" cy="1523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Worker</a:t>
            </a:r>
          </a:p>
          <a:p>
            <a:pPr algn="ctr"/>
            <a:endParaRPr lang="de-CH"/>
          </a:p>
          <a:p>
            <a:pPr algn="ctr"/>
            <a:endParaRPr lang="de-CH"/>
          </a:p>
          <a:p>
            <a:pPr algn="ctr"/>
            <a:endParaRPr lang="de-CH"/>
          </a:p>
          <a:p>
            <a:pPr algn="ctr"/>
            <a:endParaRPr lang="de-CH"/>
          </a:p>
        </p:txBody>
      </p:sp>
      <p:sp>
        <p:nvSpPr>
          <p:cNvPr id="13" name="Rechteck 12"/>
          <p:cNvSpPr/>
          <p:nvPr/>
        </p:nvSpPr>
        <p:spPr>
          <a:xfrm>
            <a:off x="8873130" y="3521240"/>
            <a:ext cx="1588169" cy="1523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Worker</a:t>
            </a:r>
          </a:p>
          <a:p>
            <a:pPr algn="ctr"/>
            <a:endParaRPr lang="de-CH"/>
          </a:p>
          <a:p>
            <a:pPr algn="ctr"/>
            <a:endParaRPr lang="de-CH"/>
          </a:p>
          <a:p>
            <a:pPr algn="ctr"/>
            <a:endParaRPr lang="de-CH"/>
          </a:p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2905464" y="2277980"/>
            <a:ext cx="529390" cy="561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LB</a:t>
            </a:r>
          </a:p>
        </p:txBody>
      </p:sp>
      <p:sp>
        <p:nvSpPr>
          <p:cNvPr id="15" name="Ellipse 14"/>
          <p:cNvSpPr/>
          <p:nvPr/>
        </p:nvSpPr>
        <p:spPr>
          <a:xfrm>
            <a:off x="4190676" y="4628144"/>
            <a:ext cx="433137" cy="4331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A</a:t>
            </a:r>
          </a:p>
        </p:txBody>
      </p:sp>
      <p:sp>
        <p:nvSpPr>
          <p:cNvPr id="16" name="Ellipse 15"/>
          <p:cNvSpPr/>
          <p:nvPr/>
        </p:nvSpPr>
        <p:spPr>
          <a:xfrm>
            <a:off x="5632623" y="4066670"/>
            <a:ext cx="433137" cy="4331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A</a:t>
            </a:r>
          </a:p>
        </p:txBody>
      </p:sp>
      <p:sp>
        <p:nvSpPr>
          <p:cNvPr id="17" name="Ellipse 16"/>
          <p:cNvSpPr/>
          <p:nvPr/>
        </p:nvSpPr>
        <p:spPr>
          <a:xfrm>
            <a:off x="9033551" y="4499807"/>
            <a:ext cx="433137" cy="4331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A</a:t>
            </a:r>
          </a:p>
        </p:txBody>
      </p:sp>
      <p:sp>
        <p:nvSpPr>
          <p:cNvPr id="18" name="Ellipse 17"/>
          <p:cNvSpPr/>
          <p:nvPr/>
        </p:nvSpPr>
        <p:spPr>
          <a:xfrm>
            <a:off x="6113886" y="4499807"/>
            <a:ext cx="433137" cy="4331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C</a:t>
            </a:r>
          </a:p>
        </p:txBody>
      </p:sp>
      <p:sp>
        <p:nvSpPr>
          <p:cNvPr id="19" name="Ellipse 18"/>
          <p:cNvSpPr/>
          <p:nvPr/>
        </p:nvSpPr>
        <p:spPr>
          <a:xfrm>
            <a:off x="7445382" y="4499806"/>
            <a:ext cx="433137" cy="4331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C</a:t>
            </a:r>
          </a:p>
        </p:txBody>
      </p:sp>
      <p:sp>
        <p:nvSpPr>
          <p:cNvPr id="20" name="Ellipse 19"/>
          <p:cNvSpPr/>
          <p:nvPr/>
        </p:nvSpPr>
        <p:spPr>
          <a:xfrm>
            <a:off x="3867991" y="3763874"/>
            <a:ext cx="433137" cy="4331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B</a:t>
            </a:r>
          </a:p>
        </p:txBody>
      </p:sp>
      <p:sp>
        <p:nvSpPr>
          <p:cNvPr id="21" name="Ellipse 20"/>
          <p:cNvSpPr/>
          <p:nvPr/>
        </p:nvSpPr>
        <p:spPr>
          <a:xfrm>
            <a:off x="9113759" y="3942346"/>
            <a:ext cx="433137" cy="4331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B</a:t>
            </a:r>
          </a:p>
        </p:txBody>
      </p:sp>
      <p:sp>
        <p:nvSpPr>
          <p:cNvPr id="22" name="Ellipse 21"/>
          <p:cNvSpPr/>
          <p:nvPr/>
        </p:nvSpPr>
        <p:spPr>
          <a:xfrm>
            <a:off x="7317042" y="3942347"/>
            <a:ext cx="433137" cy="4331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B</a:t>
            </a:r>
          </a:p>
        </p:txBody>
      </p:sp>
      <p:sp>
        <p:nvSpPr>
          <p:cNvPr id="23" name="Ellipse 22"/>
          <p:cNvSpPr/>
          <p:nvPr/>
        </p:nvSpPr>
        <p:spPr>
          <a:xfrm>
            <a:off x="8191337" y="4343399"/>
            <a:ext cx="433137" cy="4331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D</a:t>
            </a:r>
          </a:p>
        </p:txBody>
      </p:sp>
      <p:pic>
        <p:nvPicPr>
          <p:cNvPr id="9218" name="Picture 2" descr="Image result for develop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02" y="2394286"/>
            <a:ext cx="802339" cy="80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03" y="4066670"/>
            <a:ext cx="713876" cy="71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 27"/>
          <p:cNvSpPr/>
          <p:nvPr/>
        </p:nvSpPr>
        <p:spPr>
          <a:xfrm>
            <a:off x="2905464" y="4062662"/>
            <a:ext cx="529390" cy="561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LB</a:t>
            </a:r>
          </a:p>
        </p:txBody>
      </p:sp>
      <p:sp>
        <p:nvSpPr>
          <p:cNvPr id="27" name="Pfeil nach oben und unten 26"/>
          <p:cNvSpPr/>
          <p:nvPr/>
        </p:nvSpPr>
        <p:spPr>
          <a:xfrm>
            <a:off x="5319801" y="2991853"/>
            <a:ext cx="200527" cy="3769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Pfeil nach oben und unten 31"/>
          <p:cNvSpPr/>
          <p:nvPr/>
        </p:nvSpPr>
        <p:spPr>
          <a:xfrm>
            <a:off x="8736674" y="2991853"/>
            <a:ext cx="200527" cy="3769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0" name="Gerade Verbindung mit Pfeil 29"/>
          <p:cNvCxnSpPr>
            <a:stCxn id="9218" idx="3"/>
            <a:endCxn id="14" idx="1"/>
          </p:cNvCxnSpPr>
          <p:nvPr/>
        </p:nvCxnSpPr>
        <p:spPr>
          <a:xfrm flipV="1">
            <a:off x="1540041" y="2558717"/>
            <a:ext cx="1365423" cy="23673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9222" idx="3"/>
            <a:endCxn id="28" idx="1"/>
          </p:cNvCxnSpPr>
          <p:nvPr/>
        </p:nvCxnSpPr>
        <p:spPr>
          <a:xfrm flipV="1">
            <a:off x="1451579" y="4343399"/>
            <a:ext cx="1453885" cy="8020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3"/>
            <a:endCxn id="20" idx="2"/>
          </p:cNvCxnSpPr>
          <p:nvPr/>
        </p:nvCxnSpPr>
        <p:spPr>
          <a:xfrm flipV="1">
            <a:off x="3434854" y="3980443"/>
            <a:ext cx="433137" cy="36295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8" idx="3"/>
            <a:endCxn id="15" idx="2"/>
          </p:cNvCxnSpPr>
          <p:nvPr/>
        </p:nvCxnSpPr>
        <p:spPr>
          <a:xfrm>
            <a:off x="3434854" y="4343399"/>
            <a:ext cx="755822" cy="50131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4" idx="3"/>
            <a:endCxn id="3" idx="1"/>
          </p:cNvCxnSpPr>
          <p:nvPr/>
        </p:nvCxnSpPr>
        <p:spPr>
          <a:xfrm>
            <a:off x="3434854" y="2558717"/>
            <a:ext cx="1090863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28" idx="3"/>
            <a:endCxn id="16" idx="2"/>
          </p:cNvCxnSpPr>
          <p:nvPr/>
        </p:nvCxnSpPr>
        <p:spPr>
          <a:xfrm flipV="1">
            <a:off x="3434854" y="4283239"/>
            <a:ext cx="2197769" cy="6016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endCxn id="18" idx="2"/>
          </p:cNvCxnSpPr>
          <p:nvPr/>
        </p:nvCxnSpPr>
        <p:spPr>
          <a:xfrm>
            <a:off x="3446884" y="4391523"/>
            <a:ext cx="2667002" cy="3248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feil nach oben und unten 61"/>
          <p:cNvSpPr/>
          <p:nvPr/>
        </p:nvSpPr>
        <p:spPr>
          <a:xfrm>
            <a:off x="7028237" y="2958879"/>
            <a:ext cx="200527" cy="3769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213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/>
              <a:t>Funktionsweise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5" y="2021056"/>
            <a:ext cx="3944534" cy="2294270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59" y="2021056"/>
            <a:ext cx="5228036" cy="2404283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2205791" y="4812631"/>
            <a:ext cx="1812758" cy="82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Was ist aktuell auf dem Cluster?</a:t>
            </a:r>
          </a:p>
        </p:txBody>
      </p:sp>
      <p:sp>
        <p:nvSpPr>
          <p:cNvPr id="7" name="Rechteck 6"/>
          <p:cNvSpPr/>
          <p:nvPr/>
        </p:nvSpPr>
        <p:spPr>
          <a:xfrm>
            <a:off x="6253216" y="4812631"/>
            <a:ext cx="1812758" cy="82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Was soll auf dem Cluster sein?</a:t>
            </a:r>
          </a:p>
        </p:txBody>
      </p:sp>
      <p:sp>
        <p:nvSpPr>
          <p:cNvPr id="6" name="Nach links gekrümmter Pfeil 5"/>
          <p:cNvSpPr/>
          <p:nvPr/>
        </p:nvSpPr>
        <p:spPr>
          <a:xfrm>
            <a:off x="5418044" y="4600073"/>
            <a:ext cx="690792" cy="13435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Nach links gekrümmter Pfeil 9"/>
          <p:cNvSpPr/>
          <p:nvPr/>
        </p:nvSpPr>
        <p:spPr>
          <a:xfrm rot="10800000">
            <a:off x="4278391" y="4600073"/>
            <a:ext cx="690792" cy="13435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374899" y="5087171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/>
              <a:t>Control Loop</a:t>
            </a:r>
          </a:p>
        </p:txBody>
      </p:sp>
    </p:spTree>
    <p:extLst>
      <p:ext uri="{BB962C8B-B14F-4D97-AF65-F5344CB8AC3E}">
        <p14:creationId xmlns:p14="http://schemas.microsoft.com/office/powerpoint/2010/main" val="187333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Bildergebnis für hands on code">
            <a:extLst>
              <a:ext uri="{FF2B5EF4-FFF2-40B4-BE49-F238E27FC236}">
                <a16:creationId xmlns:a16="http://schemas.microsoft.com/office/drawing/2014/main" id="{FDD300D5-4829-E644-B127-252AB8E95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9" r="-1" b="8938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OpenShift: Hands 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EB0366-DEEB-DF4F-841C-631B38774A0E}"/>
              </a:ext>
            </a:extLst>
          </p:cNvPr>
          <p:cNvSpPr/>
          <p:nvPr/>
        </p:nvSpPr>
        <p:spPr>
          <a:xfrm>
            <a:off x="1451579" y="2015732"/>
            <a:ext cx="9603275" cy="40993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/>
              <a:t>Jeder</a:t>
            </a:r>
            <a:r>
              <a:rPr lang="en-US" sz="1600" dirty="0"/>
              <a:t> </a:t>
            </a:r>
            <a:r>
              <a:rPr lang="en-US" sz="1600" dirty="0" err="1"/>
              <a:t>individuell</a:t>
            </a:r>
            <a:r>
              <a:rPr lang="en-US" sz="1600" dirty="0"/>
              <a:t> </a:t>
            </a:r>
            <a:r>
              <a:rPr lang="en-US" sz="1600" dirty="0" err="1"/>
              <a:t>oder</a:t>
            </a:r>
            <a:r>
              <a:rPr lang="en-US" sz="1600" dirty="0"/>
              <a:t> in Gruppen:</a:t>
            </a:r>
            <a:endParaRPr lang="en-US" sz="1600" dirty="0">
              <a:hlinkClick r:id="rId3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https://github.com/ReToCode/docker-openshift-kubernetes-workshop/tree/master/openshift</a:t>
            </a:r>
            <a:r>
              <a:rPr lang="en-US" sz="1600" dirty="0"/>
              <a:t> 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6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/>
              <a:t>Anschliessend</a:t>
            </a:r>
            <a:r>
              <a:rPr lang="en-US" sz="1600" dirty="0"/>
              <a:t> </a:t>
            </a:r>
            <a:r>
              <a:rPr lang="en-US" sz="1600" dirty="0" err="1"/>
              <a:t>gemeinsame</a:t>
            </a:r>
            <a:r>
              <a:rPr lang="en-US" sz="1600" dirty="0"/>
              <a:t> </a:t>
            </a:r>
            <a:r>
              <a:rPr lang="en-US" sz="1600" dirty="0" err="1"/>
              <a:t>Besprechung</a:t>
            </a:r>
            <a:r>
              <a:rPr lang="en-US" sz="1600" dirty="0"/>
              <a:t>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Zu </a:t>
            </a:r>
            <a:r>
              <a:rPr lang="en-US" sz="1600" dirty="0" err="1"/>
              <a:t>beantwortende</a:t>
            </a:r>
            <a:r>
              <a:rPr lang="en-US" sz="1600" dirty="0"/>
              <a:t> </a:t>
            </a:r>
            <a:r>
              <a:rPr lang="en-US" sz="1600" dirty="0" err="1"/>
              <a:t>Fragen</a:t>
            </a:r>
            <a:r>
              <a:rPr lang="en-US" sz="1600" dirty="0"/>
              <a:t>: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Wie </a:t>
            </a:r>
            <a:r>
              <a:rPr lang="en-US" sz="1600" dirty="0" err="1"/>
              <a:t>viele</a:t>
            </a:r>
            <a:r>
              <a:rPr lang="en-US" sz="1600" dirty="0"/>
              <a:t> Container </a:t>
            </a:r>
            <a:r>
              <a:rPr lang="en-US" sz="1600" dirty="0" err="1"/>
              <a:t>startet</a:t>
            </a:r>
            <a:r>
              <a:rPr lang="en-US" sz="1600" dirty="0"/>
              <a:t> OpenShift </a:t>
            </a:r>
            <a:r>
              <a:rPr lang="en-US" sz="1600" dirty="0" err="1"/>
              <a:t>selber</a:t>
            </a:r>
            <a:r>
              <a:rPr lang="en-US" sz="1600" dirty="0"/>
              <a:t>?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/>
              <a:t>Welche</a:t>
            </a:r>
            <a:r>
              <a:rPr lang="en-US" sz="1600" dirty="0"/>
              <a:t> Container </a:t>
            </a:r>
            <a:r>
              <a:rPr lang="en-US" sz="1600" dirty="0" err="1"/>
              <a:t>findest</a:t>
            </a:r>
            <a:r>
              <a:rPr lang="en-US" sz="1600" dirty="0"/>
              <a:t> du? Was </a:t>
            </a:r>
            <a:r>
              <a:rPr lang="en-US" sz="1600" dirty="0" err="1"/>
              <a:t>denkst</a:t>
            </a:r>
            <a:r>
              <a:rPr lang="en-US" sz="1600" dirty="0"/>
              <a:t> du </a:t>
            </a:r>
            <a:r>
              <a:rPr lang="en-US" sz="1600" dirty="0" err="1"/>
              <a:t>ist</a:t>
            </a:r>
            <a:r>
              <a:rPr lang="en-US" sz="1600" dirty="0"/>
              <a:t> </a:t>
            </a:r>
            <a:r>
              <a:rPr lang="en-US" sz="1600" dirty="0" err="1"/>
              <a:t>ihr</a:t>
            </a:r>
            <a:r>
              <a:rPr lang="en-US" sz="1600" dirty="0"/>
              <a:t> </a:t>
            </a:r>
            <a:r>
              <a:rPr lang="en-US" sz="1600" dirty="0" err="1"/>
              <a:t>Zweck</a:t>
            </a:r>
            <a:r>
              <a:rPr lang="en-US" sz="1600" dirty="0"/>
              <a:t>?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Wie </a:t>
            </a:r>
            <a:r>
              <a:rPr lang="en-US" sz="1600" dirty="0" err="1"/>
              <a:t>funktioniert</a:t>
            </a:r>
            <a:r>
              <a:rPr lang="en-US" sz="1600" dirty="0"/>
              <a:t> DNS in OpenShift? </a:t>
            </a:r>
            <a:r>
              <a:rPr lang="en-US" sz="1600" dirty="0" err="1"/>
              <a:t>Schaue</a:t>
            </a:r>
            <a:r>
              <a:rPr lang="en-US" sz="1600" dirty="0"/>
              <a:t> </a:t>
            </a:r>
            <a:r>
              <a:rPr lang="en-US" sz="1600" dirty="0" err="1"/>
              <a:t>dir</a:t>
            </a:r>
            <a:r>
              <a:rPr lang="en-US" sz="1600" dirty="0"/>
              <a:t> den Host und </a:t>
            </a:r>
            <a:r>
              <a:rPr lang="en-US" sz="1600" dirty="0" err="1"/>
              <a:t>einen</a:t>
            </a:r>
            <a:r>
              <a:rPr lang="en-US" sz="1600" dirty="0"/>
              <a:t> Container an (/</a:t>
            </a:r>
            <a:r>
              <a:rPr lang="en-US" sz="1600" dirty="0" err="1"/>
              <a:t>etc</a:t>
            </a:r>
            <a:r>
              <a:rPr lang="en-US" sz="1600" dirty="0"/>
              <a:t>/</a:t>
            </a:r>
            <a:r>
              <a:rPr lang="en-US" sz="1600" dirty="0" err="1"/>
              <a:t>resolv.conf</a:t>
            </a:r>
            <a:r>
              <a:rPr lang="en-US" sz="1600" dirty="0"/>
              <a:t>)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Wo </a:t>
            </a:r>
            <a:r>
              <a:rPr lang="en-US" sz="1600" dirty="0" err="1"/>
              <a:t>speichert</a:t>
            </a:r>
            <a:r>
              <a:rPr lang="en-US" sz="1600" dirty="0"/>
              <a:t> OpenShift die Container Images?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Wie </a:t>
            </a:r>
            <a:r>
              <a:rPr lang="en-US" sz="1600" dirty="0" err="1"/>
              <a:t>wird</a:t>
            </a:r>
            <a:r>
              <a:rPr lang="en-US" sz="1600" dirty="0"/>
              <a:t> der Traffic von </a:t>
            </a:r>
            <a:r>
              <a:rPr lang="en-US" sz="1600" dirty="0" err="1"/>
              <a:t>einem</a:t>
            </a:r>
            <a:r>
              <a:rPr lang="en-US" sz="1600" dirty="0"/>
              <a:t> Container in den </a:t>
            </a:r>
            <a:r>
              <a:rPr lang="en-US" sz="1600" dirty="0" err="1"/>
              <a:t>anderen</a:t>
            </a:r>
            <a:r>
              <a:rPr lang="en-US" sz="1600" dirty="0"/>
              <a:t> </a:t>
            </a:r>
            <a:r>
              <a:rPr lang="en-US" sz="1600" dirty="0" err="1"/>
              <a:t>geroutet</a:t>
            </a:r>
            <a:r>
              <a:rPr lang="en-US" sz="1600" dirty="0"/>
              <a:t>?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Wie </a:t>
            </a:r>
            <a:r>
              <a:rPr lang="en-US" sz="1600" dirty="0" err="1"/>
              <a:t>wird</a:t>
            </a:r>
            <a:r>
              <a:rPr lang="en-US" sz="1600" dirty="0"/>
              <a:t> Traffic von </a:t>
            </a:r>
            <a:r>
              <a:rPr lang="en-US" sz="1600" dirty="0" err="1"/>
              <a:t>ausserhalb</a:t>
            </a:r>
            <a:r>
              <a:rPr lang="en-US" sz="1600" dirty="0"/>
              <a:t> OpenShift in den Container </a:t>
            </a:r>
            <a:r>
              <a:rPr lang="en-US" sz="1600" dirty="0" err="1"/>
              <a:t>geroutet</a:t>
            </a:r>
            <a:r>
              <a:rPr lang="en-US" sz="1600" dirty="0"/>
              <a:t>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1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/>
              <a:t>Software </a:t>
            </a:r>
            <a:r>
              <a:rPr lang="de-CH" err="1"/>
              <a:t>defined</a:t>
            </a:r>
            <a:r>
              <a:rPr lang="de-CH"/>
              <a:t> </a:t>
            </a:r>
            <a:r>
              <a:rPr lang="de-CH" err="1"/>
              <a:t>network</a:t>
            </a:r>
            <a:endParaRPr lang="de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CA8B54-D293-984C-8A61-D27618E36436}"/>
              </a:ext>
            </a:extLst>
          </p:cNvPr>
          <p:cNvSpPr/>
          <p:nvPr/>
        </p:nvSpPr>
        <p:spPr>
          <a:xfrm>
            <a:off x="3720230" y="1725460"/>
            <a:ext cx="1365337" cy="340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BBC4F1-E693-6E4F-B149-709AB52A086B}"/>
              </a:ext>
            </a:extLst>
          </p:cNvPr>
          <p:cNvSpPr/>
          <p:nvPr/>
        </p:nvSpPr>
        <p:spPr>
          <a:xfrm>
            <a:off x="6152367" y="1725460"/>
            <a:ext cx="1365337" cy="340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6E4DE5-A9CF-974C-8583-6EC7DC52EA25}"/>
              </a:ext>
            </a:extLst>
          </p:cNvPr>
          <p:cNvSpPr/>
          <p:nvPr/>
        </p:nvSpPr>
        <p:spPr>
          <a:xfrm>
            <a:off x="8808525" y="1759906"/>
            <a:ext cx="1365337" cy="340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B3451-8575-0F46-8BD9-CA0E17217D8B}"/>
              </a:ext>
            </a:extLst>
          </p:cNvPr>
          <p:cNvSpPr/>
          <p:nvPr/>
        </p:nvSpPr>
        <p:spPr>
          <a:xfrm>
            <a:off x="3720230" y="5436296"/>
            <a:ext cx="6453632" cy="3382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Netzwerk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9CACBF-C9AA-8543-ABD7-8CB34CC2B8EC}"/>
              </a:ext>
            </a:extLst>
          </p:cNvPr>
          <p:cNvSpPr/>
          <p:nvPr/>
        </p:nvSpPr>
        <p:spPr>
          <a:xfrm>
            <a:off x="4196217" y="2389201"/>
            <a:ext cx="463463" cy="4634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4E8B98-5018-9B46-8233-0DD739D02525}"/>
              </a:ext>
            </a:extLst>
          </p:cNvPr>
          <p:cNvSpPr/>
          <p:nvPr/>
        </p:nvSpPr>
        <p:spPr>
          <a:xfrm>
            <a:off x="6346520" y="3278685"/>
            <a:ext cx="463463" cy="4634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AE4144-497A-9849-A900-EE0DE9A2EF5C}"/>
              </a:ext>
            </a:extLst>
          </p:cNvPr>
          <p:cNvSpPr/>
          <p:nvPr/>
        </p:nvSpPr>
        <p:spPr>
          <a:xfrm>
            <a:off x="6890755" y="3510416"/>
            <a:ext cx="463463" cy="4634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272480-B7F3-F148-9B14-B5BD64D7F204}"/>
              </a:ext>
            </a:extLst>
          </p:cNvPr>
          <p:cNvSpPr/>
          <p:nvPr/>
        </p:nvSpPr>
        <p:spPr>
          <a:xfrm>
            <a:off x="9259461" y="3197267"/>
            <a:ext cx="463463" cy="4634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FFA847-ABBC-594E-9243-083EA1EC6976}"/>
              </a:ext>
            </a:extLst>
          </p:cNvPr>
          <p:cNvSpPr/>
          <p:nvPr/>
        </p:nvSpPr>
        <p:spPr>
          <a:xfrm>
            <a:off x="4171166" y="4478059"/>
            <a:ext cx="463463" cy="4634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D257D2-1DA4-CF4D-9CD9-58BB5EDFD15D}"/>
              </a:ext>
            </a:extLst>
          </p:cNvPr>
          <p:cNvSpPr/>
          <p:nvPr/>
        </p:nvSpPr>
        <p:spPr>
          <a:xfrm>
            <a:off x="9027729" y="2264076"/>
            <a:ext cx="463463" cy="4634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2D3B46-0B25-EE49-BF2C-9AEFBEF2EC37}"/>
              </a:ext>
            </a:extLst>
          </p:cNvPr>
          <p:cNvSpPr/>
          <p:nvPr/>
        </p:nvSpPr>
        <p:spPr>
          <a:xfrm>
            <a:off x="6578251" y="4431357"/>
            <a:ext cx="463463" cy="4634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152D4209-E444-AE48-930E-D836F6A47996}"/>
              </a:ext>
            </a:extLst>
          </p:cNvPr>
          <p:cNvSpPr/>
          <p:nvPr/>
        </p:nvSpPr>
        <p:spPr>
          <a:xfrm>
            <a:off x="1793950" y="1957195"/>
            <a:ext cx="8918531" cy="1049055"/>
          </a:xfrm>
          <a:prstGeom prst="frame">
            <a:avLst>
              <a:gd name="adj1" fmla="val 294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59AED30-8C5B-AE48-9ECC-9745A25B92C7}"/>
              </a:ext>
            </a:extLst>
          </p:cNvPr>
          <p:cNvSpPr/>
          <p:nvPr/>
        </p:nvSpPr>
        <p:spPr>
          <a:xfrm>
            <a:off x="1793949" y="3081403"/>
            <a:ext cx="8918531" cy="1049055"/>
          </a:xfrm>
          <a:prstGeom prst="frame">
            <a:avLst>
              <a:gd name="adj1" fmla="val 294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83587B33-981C-A344-99D2-77AAFCBAE5FC}"/>
              </a:ext>
            </a:extLst>
          </p:cNvPr>
          <p:cNvSpPr/>
          <p:nvPr/>
        </p:nvSpPr>
        <p:spPr>
          <a:xfrm>
            <a:off x="1793949" y="4215001"/>
            <a:ext cx="8918531" cy="832986"/>
          </a:xfrm>
          <a:prstGeom prst="frame">
            <a:avLst>
              <a:gd name="adj1" fmla="val 294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E38493-2D65-504C-B3B9-9C0BF7A32B9E}"/>
              </a:ext>
            </a:extLst>
          </p:cNvPr>
          <p:cNvSpPr txBox="1"/>
          <p:nvPr/>
        </p:nvSpPr>
        <p:spPr>
          <a:xfrm>
            <a:off x="2091206" y="2311141"/>
            <a:ext cx="12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Projekt 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6F2613-F3AE-8843-BE09-F671C3D641E9}"/>
              </a:ext>
            </a:extLst>
          </p:cNvPr>
          <p:cNvSpPr txBox="1"/>
          <p:nvPr/>
        </p:nvSpPr>
        <p:spPr>
          <a:xfrm>
            <a:off x="2091205" y="3419687"/>
            <a:ext cx="12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Projekt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B3097E-6B08-094C-A6A6-C8284239589F}"/>
              </a:ext>
            </a:extLst>
          </p:cNvPr>
          <p:cNvSpPr txBox="1"/>
          <p:nvPr/>
        </p:nvSpPr>
        <p:spPr>
          <a:xfrm>
            <a:off x="2067275" y="4431357"/>
            <a:ext cx="12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Projekt 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08190F-2E3D-9F44-A872-04882A4B3D31}"/>
              </a:ext>
            </a:extLst>
          </p:cNvPr>
          <p:cNvCxnSpPr>
            <a:stCxn id="3" idx="2"/>
          </p:cNvCxnSpPr>
          <p:nvPr/>
        </p:nvCxnSpPr>
        <p:spPr>
          <a:xfrm flipH="1">
            <a:off x="4402897" y="5132539"/>
            <a:ext cx="2" cy="30375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390D92-96D1-C348-8DDB-B7910C26472F}"/>
              </a:ext>
            </a:extLst>
          </p:cNvPr>
          <p:cNvCxnSpPr/>
          <p:nvPr/>
        </p:nvCxnSpPr>
        <p:spPr>
          <a:xfrm flipH="1">
            <a:off x="6809980" y="5132541"/>
            <a:ext cx="2" cy="30375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5809F0-BA79-DD4E-B606-DDDDBBB29E8D}"/>
              </a:ext>
            </a:extLst>
          </p:cNvPr>
          <p:cNvCxnSpPr/>
          <p:nvPr/>
        </p:nvCxnSpPr>
        <p:spPr>
          <a:xfrm flipH="1">
            <a:off x="9491190" y="5160448"/>
            <a:ext cx="2" cy="27614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22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E25A6-28CA-CF4C-A177-BC19AA8B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1217"/>
            <a:ext cx="5590041" cy="31888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C3CCE5-16FE-A541-8D85-20A68F5E0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74" y="1431217"/>
            <a:ext cx="5088939" cy="2834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E39F98-A651-5F4B-8B53-58FB75F61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91124"/>
            <a:ext cx="8191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45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ildergebnis für hands on code">
            <a:extLst>
              <a:ext uri="{FF2B5EF4-FFF2-40B4-BE49-F238E27FC236}">
                <a16:creationId xmlns:a16="http://schemas.microsoft.com/office/drawing/2014/main" id="{FDD300D5-4829-E644-B127-252AB8E95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9" r="-1" b="8938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Kubernetes: Hands 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EB0366-DEEB-DF4F-841C-631B38774A0E}"/>
              </a:ext>
            </a:extLst>
          </p:cNvPr>
          <p:cNvSpPr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de-CH" dirty="0"/>
              <a:t>Jeder individuell oder in Gruppen:</a:t>
            </a:r>
            <a:endParaRPr lang="de-CH" dirty="0">
              <a:hlinkClick r:id="rId3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de-CH" dirty="0">
                <a:hlinkClick r:id="rId4"/>
              </a:rPr>
              <a:t>https://github.com/ReToCode/docker-openshift-kubernetes-workshop/tree/master/kubernetes</a:t>
            </a:r>
            <a:r>
              <a:rPr lang="de-CH" dirty="0"/>
              <a:t>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de-CH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de-CH" dirty="0"/>
              <a:t>Anschliessend gemeinsame Besprechung.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de-CH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de-CH" dirty="0"/>
              <a:t>Zu beantwortende Fragen: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de-CH" dirty="0"/>
              <a:t>Siehst du unterschiede zwischen </a:t>
            </a:r>
            <a:r>
              <a:rPr lang="de-CH" dirty="0" err="1"/>
              <a:t>OpenShift</a:t>
            </a:r>
            <a:r>
              <a:rPr lang="de-CH" dirty="0"/>
              <a:t> und </a:t>
            </a:r>
            <a:r>
              <a:rPr lang="de-CH" dirty="0" err="1"/>
              <a:t>Kubernetes</a:t>
            </a:r>
            <a:r>
              <a:rPr lang="de-CH" dirty="0"/>
              <a:t>?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de-CH" dirty="0"/>
              <a:t>Welches würdest du bevorzugen und warum? </a:t>
            </a:r>
          </a:p>
        </p:txBody>
      </p:sp>
    </p:spTree>
    <p:extLst>
      <p:ext uri="{BB962C8B-B14F-4D97-AF65-F5344CB8AC3E}">
        <p14:creationId xmlns:p14="http://schemas.microsoft.com/office/powerpoint/2010/main" val="317042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me</a:t>
            </a:r>
            <a:endParaRPr lang="de-C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8C212C-19DE-4C5A-B924-BBEBEFB7F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3108945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2EE914-60A8-4356-91C6-7461A3704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56FA5E-3168-496B-88AF-213038F35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EDB66C8B-6886-D141-BB8F-CBE617448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98" y="2174242"/>
            <a:ext cx="2397939" cy="3124351"/>
          </a:xfrm>
          <a:prstGeom prst="rect">
            <a:avLst/>
          </a:prstGeom>
        </p:spPr>
      </p:pic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51839" y="2015734"/>
            <a:ext cx="6745714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CH" sz="1800" dirty="0"/>
              <a:t>Reto Lehmann, 30 Jahre alt, aus Lyss</a:t>
            </a:r>
          </a:p>
          <a:p>
            <a:pPr>
              <a:lnSpc>
                <a:spcPct val="110000"/>
              </a:lnSpc>
            </a:pPr>
            <a:r>
              <a:rPr lang="de-CH" sz="1800" dirty="0"/>
              <a:t>Mittlerweile selbstständig, davor bei der SBB Informatik</a:t>
            </a:r>
          </a:p>
          <a:p>
            <a:pPr>
              <a:lnSpc>
                <a:spcPct val="110000"/>
              </a:lnSpc>
            </a:pPr>
            <a:r>
              <a:rPr lang="de-CH" sz="1800" dirty="0"/>
              <a:t>Tätigkeitsfelder: Software Entwicklung, </a:t>
            </a:r>
            <a:r>
              <a:rPr lang="de-CH" sz="1800" dirty="0" err="1"/>
              <a:t>DevOps</a:t>
            </a:r>
            <a:r>
              <a:rPr lang="de-CH" sz="1800" dirty="0"/>
              <a:t> und </a:t>
            </a:r>
            <a:r>
              <a:rPr lang="de-CH" sz="1800" dirty="0" err="1"/>
              <a:t>PaaS</a:t>
            </a:r>
            <a:r>
              <a:rPr lang="de-CH" sz="1800" dirty="0"/>
              <a:t>/</a:t>
            </a:r>
            <a:r>
              <a:rPr lang="de-CH" sz="1800" dirty="0" err="1"/>
              <a:t>CaaS</a:t>
            </a:r>
            <a:endParaRPr lang="de-CH" sz="1800" dirty="0"/>
          </a:p>
          <a:p>
            <a:pPr>
              <a:lnSpc>
                <a:spcPct val="110000"/>
              </a:lnSpc>
            </a:pPr>
            <a:r>
              <a:rPr lang="de-CH" sz="1800" dirty="0"/>
              <a:t>Seit 2016 mehrheitlich Container, </a:t>
            </a:r>
            <a:r>
              <a:rPr lang="de-CH" sz="1800" dirty="0" err="1"/>
              <a:t>OpenShift</a:t>
            </a:r>
            <a:r>
              <a:rPr lang="de-CH" sz="1800" dirty="0"/>
              <a:t>, </a:t>
            </a:r>
            <a:r>
              <a:rPr lang="de-CH" sz="1800" dirty="0" err="1"/>
              <a:t>Kubernetes</a:t>
            </a:r>
            <a:endParaRPr lang="de-CH" sz="1800" dirty="0"/>
          </a:p>
          <a:p>
            <a:pPr>
              <a:lnSpc>
                <a:spcPct val="110000"/>
              </a:lnSpc>
            </a:pPr>
            <a:r>
              <a:rPr lang="de-CH" sz="1800" dirty="0"/>
              <a:t>Bisherige Container Projekte</a:t>
            </a:r>
          </a:p>
          <a:p>
            <a:pPr lvl="1">
              <a:lnSpc>
                <a:spcPct val="110000"/>
              </a:lnSpc>
            </a:pPr>
            <a:r>
              <a:rPr lang="de-CH" dirty="0"/>
              <a:t>SBB Container Plattform (50 Server 48 Cores, 512 GB Memory, 7000 Container, 1000 Apps)</a:t>
            </a:r>
          </a:p>
          <a:p>
            <a:pPr lvl="1">
              <a:lnSpc>
                <a:spcPct val="110000"/>
              </a:lnSpc>
            </a:pPr>
            <a:r>
              <a:rPr lang="de-CH" dirty="0" err="1"/>
              <a:t>Kubernetes</a:t>
            </a:r>
            <a:r>
              <a:rPr lang="de-CH" dirty="0"/>
              <a:t> Plattform für </a:t>
            </a:r>
            <a:r>
              <a:rPr lang="de-CH" dirty="0" err="1"/>
              <a:t>interdiscount.ch</a:t>
            </a:r>
            <a:r>
              <a:rPr lang="de-CH" dirty="0"/>
              <a:t> und </a:t>
            </a:r>
            <a:r>
              <a:rPr lang="de-CH" dirty="0" err="1"/>
              <a:t>microspot.ch</a:t>
            </a:r>
            <a:endParaRPr lang="de-CH" dirty="0"/>
          </a:p>
          <a:p>
            <a:pPr lvl="1">
              <a:lnSpc>
                <a:spcPct val="110000"/>
              </a:lnSpc>
            </a:pPr>
            <a:r>
              <a:rPr lang="de-CH" dirty="0" err="1"/>
              <a:t>Kubernetes</a:t>
            </a:r>
            <a:r>
              <a:rPr lang="de-CH" dirty="0"/>
              <a:t> Plattform für Transgourmet/</a:t>
            </a:r>
            <a:r>
              <a:rPr lang="de-CH" dirty="0" err="1"/>
              <a:t>Prodega</a:t>
            </a:r>
            <a:r>
              <a:rPr lang="de-CH" dirty="0"/>
              <a:t> (Shop &amp; Logistik-Anwendungen)</a:t>
            </a:r>
          </a:p>
        </p:txBody>
      </p:sp>
    </p:spTree>
    <p:extLst>
      <p:ext uri="{BB962C8B-B14F-4D97-AF65-F5344CB8AC3E}">
        <p14:creationId xmlns:p14="http://schemas.microsoft.com/office/powerpoint/2010/main" val="311100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Bildergebnis für fragen">
            <a:extLst>
              <a:ext uri="{FF2B5EF4-FFF2-40B4-BE49-F238E27FC236}">
                <a16:creationId xmlns:a16="http://schemas.microsoft.com/office/drawing/2014/main" id="{960625BA-CC28-BF44-8359-8BDF8FBD5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770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600" dirty="0" err="1"/>
              <a:t>Fragen</a:t>
            </a:r>
            <a:r>
              <a:rPr lang="en-US" sz="5600" dirty="0"/>
              <a:t>?</a:t>
            </a:r>
            <a:br>
              <a:rPr lang="en-US" sz="5600" dirty="0"/>
            </a:br>
            <a:r>
              <a:rPr lang="en-US" sz="5600" dirty="0"/>
              <a:t>Feedback?</a:t>
            </a:r>
            <a:br>
              <a:rPr lang="en-US" sz="5600" dirty="0"/>
            </a:br>
            <a:r>
              <a:rPr lang="en-US" sz="5600" dirty="0" err="1"/>
              <a:t>Abschluss</a:t>
            </a:r>
            <a:endParaRPr lang="en-US" sz="5600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9" name="Picture 148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28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de-CH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51581" y="2015734"/>
            <a:ext cx="4169336" cy="3450613"/>
          </a:xfrm>
        </p:spPr>
        <p:txBody>
          <a:bodyPr>
            <a:normAutofit lnSpcReduction="10000"/>
          </a:bodyPr>
          <a:lstStyle/>
          <a:p>
            <a:r>
              <a:rPr lang="de-CH" sz="3600"/>
              <a:t>Docker</a:t>
            </a:r>
            <a:br>
              <a:rPr lang="de-CH" sz="3600"/>
            </a:br>
            <a:endParaRPr lang="de-CH" sz="3600"/>
          </a:p>
          <a:p>
            <a:r>
              <a:rPr lang="de-CH" sz="3600" err="1"/>
              <a:t>OpenShift</a:t>
            </a:r>
            <a:br>
              <a:rPr lang="de-CH" sz="3600"/>
            </a:br>
            <a:endParaRPr lang="de-CH" sz="3600"/>
          </a:p>
          <a:p>
            <a:r>
              <a:rPr lang="de-CH" sz="3600" err="1"/>
              <a:t>Kubernetes</a:t>
            </a:r>
            <a:endParaRPr lang="de-CH" sz="3600"/>
          </a:p>
        </p:txBody>
      </p:sp>
      <p:pic>
        <p:nvPicPr>
          <p:cNvPr id="9" name="Picture 4" descr="Bildergebnis für docker">
            <a:extLst>
              <a:ext uri="{FF2B5EF4-FFF2-40B4-BE49-F238E27FC236}">
                <a16:creationId xmlns:a16="http://schemas.microsoft.com/office/drawing/2014/main" id="{9365F2E8-A80E-4544-9CE8-B0140B53C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8582" y="2015733"/>
            <a:ext cx="2291064" cy="164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Bildergebnis für openshift">
            <a:extLst>
              <a:ext uri="{FF2B5EF4-FFF2-40B4-BE49-F238E27FC236}">
                <a16:creationId xmlns:a16="http://schemas.microsoft.com/office/drawing/2014/main" id="{DD53E286-7C04-544B-84BF-359E639F6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1377" y="2015733"/>
            <a:ext cx="1536214" cy="164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ldergebnis für hands on code">
            <a:extLst>
              <a:ext uri="{FF2B5EF4-FFF2-40B4-BE49-F238E27FC236}">
                <a16:creationId xmlns:a16="http://schemas.microsoft.com/office/drawing/2014/main" id="{26A5F947-471E-0C4A-9C5A-7063B8A0D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8443" y="3846730"/>
            <a:ext cx="2391342" cy="159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kubernetes">
            <a:extLst>
              <a:ext uri="{FF2B5EF4-FFF2-40B4-BE49-F238E27FC236}">
                <a16:creationId xmlns:a16="http://schemas.microsoft.com/office/drawing/2014/main" id="{52661764-8089-DC40-A908-F5592C673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2571" y="3823334"/>
            <a:ext cx="1693826" cy="164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46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t worked on my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96" y="633663"/>
            <a:ext cx="381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428" y="1898733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8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dergebnis für docker os hypervisor vm">
            <a:extLst>
              <a:ext uri="{FF2B5EF4-FFF2-40B4-BE49-F238E27FC236}">
                <a16:creationId xmlns:a16="http://schemas.microsoft.com/office/drawing/2014/main" id="{97D77161-BF54-E140-9FCA-311EFD2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6438"/>
            <a:ext cx="12192000" cy="544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3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Docker Engine Components Flow">
            <a:extLst>
              <a:ext uri="{FF2B5EF4-FFF2-40B4-BE49-F238E27FC236}">
                <a16:creationId xmlns:a16="http://schemas.microsoft.com/office/drawing/2014/main" id="{154F5EEE-1878-8244-B24E-70F02846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84250"/>
            <a:ext cx="62484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7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6B3C0A7-74CB-8C45-A582-2528621B7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920750"/>
            <a:ext cx="96012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de-CH"/>
              <a:t>Wichtigste Befehle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4851" y="1166333"/>
            <a:ext cx="6130003" cy="4525334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/>
              <a:t>$  docker image pull </a:t>
            </a:r>
            <a:r>
              <a:rPr lang="en-GB" err="1"/>
              <a:t>debian</a:t>
            </a:r>
            <a:r>
              <a:rPr lang="en-GB"/>
              <a:t> </a:t>
            </a:r>
          </a:p>
          <a:p>
            <a:pPr marL="0" indent="0">
              <a:buNone/>
            </a:pPr>
            <a:r>
              <a:rPr lang="en-GB"/>
              <a:t>$  docker image ls </a:t>
            </a:r>
          </a:p>
          <a:p>
            <a:pPr marL="0" indent="0">
              <a:buNone/>
            </a:pPr>
            <a:r>
              <a:rPr lang="en-GB"/>
              <a:t>$  docker run </a:t>
            </a:r>
            <a:r>
              <a:rPr lang="en-GB" err="1"/>
              <a:t>debian</a:t>
            </a:r>
            <a:r>
              <a:rPr lang="en-GB"/>
              <a:t> </a:t>
            </a:r>
          </a:p>
          <a:p>
            <a:pPr marL="0" indent="0">
              <a:buNone/>
            </a:pPr>
            <a:r>
              <a:rPr lang="en-GB"/>
              <a:t>$  docker run -p 5000:5000 --name </a:t>
            </a:r>
            <a:r>
              <a:rPr lang="en-GB" err="1"/>
              <a:t>mein</a:t>
            </a:r>
            <a:r>
              <a:rPr lang="en-GB"/>
              <a:t>-container </a:t>
            </a:r>
            <a:r>
              <a:rPr lang="en-GB" err="1"/>
              <a:t>ubuntu:latest</a:t>
            </a:r>
            <a:r>
              <a:rPr lang="en-GB"/>
              <a:t> </a:t>
            </a:r>
          </a:p>
          <a:p>
            <a:pPr marL="0" indent="0">
              <a:buNone/>
            </a:pPr>
            <a:r>
              <a:rPr lang="en-GB"/>
              <a:t>$  docker </a:t>
            </a:r>
            <a:r>
              <a:rPr lang="en-GB" err="1"/>
              <a:t>ps</a:t>
            </a:r>
            <a:r>
              <a:rPr lang="en-GB"/>
              <a:t> </a:t>
            </a:r>
          </a:p>
          <a:p>
            <a:pPr marL="0" indent="0">
              <a:buNone/>
            </a:pPr>
            <a:r>
              <a:rPr lang="en-GB"/>
              <a:t>$  docker stop &lt;hash&gt; </a:t>
            </a:r>
          </a:p>
          <a:p>
            <a:pPr marL="0" indent="0">
              <a:buNone/>
            </a:pPr>
            <a:r>
              <a:rPr lang="en-GB"/>
              <a:t>$  docker build -t &lt;tag&gt; . </a:t>
            </a:r>
          </a:p>
          <a:p>
            <a:pPr marL="0" indent="0">
              <a:buNone/>
            </a:pPr>
            <a:r>
              <a:rPr lang="en-GB"/>
              <a:t>$  docker push &lt;tag&gt;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66E40D-EDFE-1646-BE96-C7E51A2A66A9}"/>
              </a:ext>
            </a:extLst>
          </p:cNvPr>
          <p:cNvSpPr/>
          <p:nvPr/>
        </p:nvSpPr>
        <p:spPr>
          <a:xfrm>
            <a:off x="643009" y="6021225"/>
            <a:ext cx="1085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>
                <a:hlinkClick r:id="rId2"/>
              </a:rPr>
              <a:t>https://github.com/ReToCode/docker-openshift-kubernetes-workshop/blob/master/docker/web-app/Dockerfile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89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ildergebnis für hands on code">
            <a:extLst>
              <a:ext uri="{FF2B5EF4-FFF2-40B4-BE49-F238E27FC236}">
                <a16:creationId xmlns:a16="http://schemas.microsoft.com/office/drawing/2014/main" id="{26A5F947-471E-0C4A-9C5A-7063B8A0D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9" r="-1" b="8938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de-CH"/>
              <a:t>Aufgabe 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ABFB-9161-E448-A213-6395D4BE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H" sz="1600" dirty="0"/>
              <a:t>Installiere die aktuellste Docker Version</a:t>
            </a:r>
            <a:br>
              <a:rPr lang="en-CH" sz="1600" dirty="0"/>
            </a:br>
            <a:r>
              <a:rPr lang="en-CH" sz="1600" dirty="0"/>
              <a:t>Verwende dazu </a:t>
            </a:r>
            <a:r>
              <a:rPr lang="en-CH" sz="1600" dirty="0">
                <a:hlinkClick r:id="rId3"/>
              </a:rPr>
              <a:t>http://get.docker.io</a:t>
            </a:r>
            <a:endParaRPr lang="en-CH" sz="1600" dirty="0"/>
          </a:p>
          <a:p>
            <a:pPr>
              <a:lnSpc>
                <a:spcPct val="110000"/>
              </a:lnSpc>
            </a:pPr>
            <a:endParaRPr lang="en-CH" sz="1600" dirty="0"/>
          </a:p>
          <a:p>
            <a:pPr>
              <a:lnSpc>
                <a:spcPct val="110000"/>
              </a:lnSpc>
            </a:pPr>
            <a:r>
              <a:rPr lang="en-CH" sz="1600" dirty="0"/>
              <a:t>Starte/stoppe Container</a:t>
            </a:r>
          </a:p>
          <a:p>
            <a:pPr>
              <a:lnSpc>
                <a:spcPct val="110000"/>
              </a:lnSpc>
            </a:pPr>
            <a:endParaRPr lang="en-CH" sz="1600" dirty="0"/>
          </a:p>
          <a:p>
            <a:pPr>
              <a:lnSpc>
                <a:spcPct val="110000"/>
              </a:lnSpc>
            </a:pPr>
            <a:r>
              <a:rPr lang="en-CH" sz="1600" dirty="0"/>
              <a:t>Erstelle einen eigenen Web-Container (z.B. mit </a:t>
            </a:r>
            <a:r>
              <a:rPr lang="en-GB" sz="1600" dirty="0">
                <a:hlinkClick r:id="rId4"/>
              </a:rPr>
              <a:t>https://github.com/ReToCode/docker-openshift-kubernetes-workshop/blob/master/docker/web-app/Dockerfile</a:t>
            </a:r>
            <a:r>
              <a:rPr lang="en-GB" sz="1600" dirty="0"/>
              <a:t>). </a:t>
            </a:r>
            <a:br>
              <a:rPr lang="en-GB" sz="1600" dirty="0"/>
            </a:b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 err="1"/>
              <a:t>Pushe</a:t>
            </a:r>
            <a:r>
              <a:rPr lang="en-GB" sz="1600" dirty="0"/>
              <a:t> </a:t>
            </a:r>
            <a:r>
              <a:rPr lang="en-GB" sz="1600" dirty="0" err="1"/>
              <a:t>deinen</a:t>
            </a:r>
            <a:r>
              <a:rPr lang="en-GB" sz="1600" dirty="0"/>
              <a:t> Container auf </a:t>
            </a:r>
            <a:r>
              <a:rPr lang="en-GB" sz="1600" dirty="0">
                <a:hlinkClick r:id="rId5"/>
              </a:rPr>
              <a:t>https://hub.docker.com</a:t>
            </a:r>
            <a:r>
              <a:rPr lang="en-GB" sz="1600" dirty="0"/>
              <a:t> </a:t>
            </a:r>
            <a:br>
              <a:rPr lang="en-GB" sz="1600" dirty="0"/>
            </a:br>
            <a:r>
              <a:rPr lang="en-GB" sz="1600" dirty="0"/>
              <a:t>(</a:t>
            </a:r>
            <a:r>
              <a:rPr lang="en-GB" sz="1600" dirty="0" err="1"/>
              <a:t>Dazu</a:t>
            </a:r>
            <a:r>
              <a:rPr lang="en-GB" sz="1600" dirty="0"/>
              <a:t> </a:t>
            </a:r>
            <a:r>
              <a:rPr lang="en-GB" sz="1600" dirty="0" err="1"/>
              <a:t>ist</a:t>
            </a:r>
            <a:r>
              <a:rPr lang="en-GB" sz="1600" dirty="0"/>
              <a:t> </a:t>
            </a:r>
            <a:r>
              <a:rPr lang="en-GB" sz="1600" dirty="0" err="1"/>
              <a:t>ein</a:t>
            </a:r>
            <a:r>
              <a:rPr lang="en-GB" sz="1600" dirty="0"/>
              <a:t> </a:t>
            </a:r>
            <a:r>
              <a:rPr lang="en-GB" sz="1600" dirty="0" err="1"/>
              <a:t>eigener</a:t>
            </a:r>
            <a:r>
              <a:rPr lang="en-GB" sz="1600" dirty="0"/>
              <a:t> Account </a:t>
            </a:r>
            <a:r>
              <a:rPr lang="en-GB" sz="1600" dirty="0" err="1"/>
              <a:t>notwendig</a:t>
            </a:r>
            <a:r>
              <a:rPr lang="en-GB" sz="1600" dirty="0"/>
              <a:t>)  </a:t>
            </a:r>
            <a:endParaRPr lang="en-CH" sz="1600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5218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540</Words>
  <Application>Microsoft Macintosh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Gill Sans MT</vt:lpstr>
      <vt:lpstr>ProximaNova</vt:lpstr>
      <vt:lpstr>Wingdings</vt:lpstr>
      <vt:lpstr>Gallery</vt:lpstr>
      <vt:lpstr>Docker Kubernetes OpenShift</vt:lpstr>
      <vt:lpstr>About me</vt:lpstr>
      <vt:lpstr>Agenda</vt:lpstr>
      <vt:lpstr>PowerPoint Presentation</vt:lpstr>
      <vt:lpstr>PowerPoint Presentation</vt:lpstr>
      <vt:lpstr>PowerPoint Presentation</vt:lpstr>
      <vt:lpstr>PowerPoint Presentation</vt:lpstr>
      <vt:lpstr>Wichtigste Befehle</vt:lpstr>
      <vt:lpstr>Aufgabe 1</vt:lpstr>
      <vt:lpstr>Aufgabe 2</vt:lpstr>
      <vt:lpstr>PowerPoint Presentation</vt:lpstr>
      <vt:lpstr>Platform as a Service: Kubernetes</vt:lpstr>
      <vt:lpstr>Kubernetes vs. Openshift</vt:lpstr>
      <vt:lpstr>Architektur</vt:lpstr>
      <vt:lpstr>Funktionsweise</vt:lpstr>
      <vt:lpstr>OpenShift: Hands On</vt:lpstr>
      <vt:lpstr>Software defined network</vt:lpstr>
      <vt:lpstr>DNS</vt:lpstr>
      <vt:lpstr>Kubernetes: Hands On</vt:lpstr>
      <vt:lpstr>Fragen? Feedback? 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Kubernetes OpenShift</dc:title>
  <dc:creator>Reto Lehmann</dc:creator>
  <cp:lastModifiedBy>Reto Lehmann</cp:lastModifiedBy>
  <cp:revision>13</cp:revision>
  <dcterms:created xsi:type="dcterms:W3CDTF">2020-03-13T10:45:17Z</dcterms:created>
  <dcterms:modified xsi:type="dcterms:W3CDTF">2020-03-13T13:25:36Z</dcterms:modified>
</cp:coreProperties>
</file>