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9" r:id="rId3"/>
    <p:sldId id="308" r:id="rId4"/>
    <p:sldId id="312" r:id="rId5"/>
    <p:sldId id="307" r:id="rId6"/>
    <p:sldId id="268" r:id="rId7"/>
    <p:sldId id="306" r:id="rId8"/>
    <p:sldId id="311" r:id="rId9"/>
    <p:sldId id="303" r:id="rId10"/>
    <p:sldId id="313" r:id="rId11"/>
    <p:sldId id="294" r:id="rId12"/>
    <p:sldId id="310" r:id="rId13"/>
    <p:sldId id="314" r:id="rId14"/>
    <p:sldId id="309" r:id="rId15"/>
    <p:sldId id="299" r:id="rId16"/>
  </p:sldIdLst>
  <p:sldSz cx="12192000" cy="6858000"/>
  <p:notesSz cx="6858000" cy="9144000"/>
  <p:embeddedFontLst>
    <p:embeddedFont>
      <p:font typeface="Barlow Light" panose="020B0604020202020204" charset="0"/>
      <p:regular r:id="rId18"/>
      <p:bold r:id="rId19"/>
      <p:italic r:id="rId20"/>
      <p:boldItalic r:id="rId21"/>
    </p:embeddedFont>
    <p:embeddedFont>
      <p:font typeface="EB Garamond" panose="020B060402020202020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Montserrat ExtraBold" panose="020B0604020202020204" charset="0"/>
      <p:bold r:id="rId30"/>
      <p:boldItalic r:id="rId31"/>
    </p:embeddedFont>
    <p:embeddedFont>
      <p:font typeface="Squad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i See" initials="XS" lastIdx="1" clrIdx="0">
    <p:extLst>
      <p:ext uri="{19B8F6BF-5375-455C-9EA6-DF929625EA0E}">
        <p15:presenceInfo xmlns:p15="http://schemas.microsoft.com/office/powerpoint/2012/main" userId="b6d727e795725c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F00FF"/>
    <a:srgbClr val="00763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6598C6-1E54-44FD-99EA-05F9839DE1F6}">
  <a:tblStyle styleId="{8E6598C6-1E54-44FD-99EA-05F9839DE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2789" autoAdjust="0"/>
  </p:normalViewPr>
  <p:slideViewPr>
    <p:cSldViewPr snapToGrid="0">
      <p:cViewPr varScale="1">
        <p:scale>
          <a:sx n="67" d="100"/>
          <a:sy n="67" d="100"/>
        </p:scale>
        <p:origin x="3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17" tIns="91417" rIns="91417" bIns="91417"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extLst>
      <p:ext uri="{BB962C8B-B14F-4D97-AF65-F5344CB8AC3E}">
        <p14:creationId xmlns:p14="http://schemas.microsoft.com/office/powerpoint/2010/main" val="12024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9d689830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9d6898307_0_651: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extLst>
      <p:ext uri="{BB962C8B-B14F-4D97-AF65-F5344CB8AC3E}">
        <p14:creationId xmlns:p14="http://schemas.microsoft.com/office/powerpoint/2010/main" val="108787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6712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59d6898307_0_1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59d6898307_0_1227: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601453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64689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9d6898307_0_55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a:buAutoNum type="arabicParenR"/>
            </a:pPr>
            <a:r>
              <a:rPr lang="en-US" dirty="0"/>
              <a:t>At USD228 trillion (according to RCA), real estate is the largest asset class in the world, it is </a:t>
            </a:r>
            <a:r>
              <a:rPr lang="en-US" b="0" i="0" dirty="0">
                <a:solidFill>
                  <a:srgbClr val="333333"/>
                </a:solidFill>
                <a:effectLst/>
                <a:latin typeface="SST"/>
              </a:rPr>
              <a:t>more valuable than bonds and stocks combined</a:t>
            </a:r>
            <a:r>
              <a:rPr lang="en-US" dirty="0"/>
              <a:t> </a:t>
            </a:r>
          </a:p>
          <a:p>
            <a:pPr marL="228580" indent="-228580" defTabSz="914318">
              <a:buFont typeface="Arial"/>
              <a:buAutoNum type="arabicParenR"/>
              <a:defRPr/>
            </a:pPr>
            <a:r>
              <a:rPr lang="en-US" b="0" i="0" dirty="0">
                <a:solidFill>
                  <a:srgbClr val="333333"/>
                </a:solidFill>
                <a:effectLst/>
                <a:latin typeface="SST"/>
              </a:rPr>
              <a:t>Despite the enormous market size, g</a:t>
            </a:r>
            <a:r>
              <a:rPr lang="en" dirty="0">
                <a:solidFill>
                  <a:srgbClr val="434343"/>
                </a:solidFill>
              </a:rPr>
              <a:t>lobal commercial real estate investment only reached USD830 billion in 2019 (according to CBRE), account for only 0.3% of the total asset value</a:t>
            </a:r>
          </a:p>
          <a:p>
            <a:pPr marL="228580" indent="-228580" defTabSz="914318">
              <a:buFont typeface="Arial"/>
              <a:buAutoNum type="arabicParenR"/>
              <a:defRPr/>
            </a:pPr>
            <a:r>
              <a:rPr lang="en-SG" dirty="0">
                <a:solidFill>
                  <a:srgbClr val="434343"/>
                </a:solidFill>
              </a:rPr>
              <a:t>O</a:t>
            </a:r>
            <a:r>
              <a:rPr lang="en" dirty="0">
                <a:solidFill>
                  <a:srgbClr val="434343"/>
                </a:solidFill>
              </a:rPr>
              <a:t>ver 90% of investors in primary market are institutional or accredited investors (according CRE report)</a:t>
            </a:r>
          </a:p>
          <a:p>
            <a:pPr marL="228580" indent="-228580" defTabSz="914318">
              <a:buFont typeface="Arial"/>
              <a:buAutoNum type="arabicParenR"/>
              <a:defRPr/>
            </a:pPr>
            <a:r>
              <a:rPr lang="en-US" dirty="0"/>
              <a:t>Increasing demand from new investors for increased access and from existing investors for greater liquidity gives an impetus to transform the real estate investment landscape</a:t>
            </a:r>
            <a:endParaRPr lang="en" dirty="0">
              <a:solidFill>
                <a:srgbClr val="434343"/>
              </a:solidFill>
            </a:endParaRPr>
          </a:p>
          <a:p>
            <a:pPr marL="228580" indent="-228580">
              <a:buAutoNum type="arabicParen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9d6898307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9d6898307_0_53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a:buAutoNum type="arabicParenR"/>
            </a:pPr>
            <a:r>
              <a:rPr lang="en-US" dirty="0"/>
              <a:t>At USD228 trillion (according to RCA), real estate is the largest asset class in the world, it is </a:t>
            </a:r>
            <a:r>
              <a:rPr lang="en-US" b="0" i="0" dirty="0">
                <a:solidFill>
                  <a:srgbClr val="333333"/>
                </a:solidFill>
                <a:effectLst/>
                <a:latin typeface="SST"/>
              </a:rPr>
              <a:t>more valuable than bonds and stocks combined</a:t>
            </a:r>
            <a:r>
              <a:rPr lang="en-US" dirty="0"/>
              <a:t> </a:t>
            </a:r>
          </a:p>
          <a:p>
            <a:pPr marL="228580" indent="-228580" defTabSz="914318">
              <a:buFont typeface="Arial"/>
              <a:buAutoNum type="arabicParenR"/>
              <a:defRPr/>
            </a:pPr>
            <a:r>
              <a:rPr lang="en-US" b="0" i="0" dirty="0">
                <a:solidFill>
                  <a:srgbClr val="333333"/>
                </a:solidFill>
                <a:effectLst/>
                <a:latin typeface="SST"/>
              </a:rPr>
              <a:t>Despite the enormous market size, g</a:t>
            </a:r>
            <a:r>
              <a:rPr lang="en" dirty="0">
                <a:solidFill>
                  <a:srgbClr val="434343"/>
                </a:solidFill>
              </a:rPr>
              <a:t>lobal commercial real estate investment only reached USD830 billion in 2019 (according to CBRE)</a:t>
            </a:r>
          </a:p>
          <a:p>
            <a:pPr marL="228580" indent="-228580" defTabSz="914318">
              <a:buFont typeface="Arial"/>
              <a:buAutoNum type="arabicParenR"/>
              <a:defRPr/>
            </a:pPr>
            <a:r>
              <a:rPr lang="en-SG" dirty="0">
                <a:solidFill>
                  <a:srgbClr val="434343"/>
                </a:solidFill>
              </a:rPr>
              <a:t>O</a:t>
            </a:r>
            <a:r>
              <a:rPr lang="en" dirty="0">
                <a:solidFill>
                  <a:srgbClr val="434343"/>
                </a:solidFill>
              </a:rPr>
              <a:t>ver 90% of investors in primary market are institutional or accredited investors (according CRE report)</a:t>
            </a:r>
          </a:p>
          <a:p>
            <a:pPr marL="228580" indent="-228580" defTabSz="914318">
              <a:buFont typeface="Arial"/>
              <a:buAutoNum type="arabicParenR"/>
              <a:defRPr/>
            </a:pPr>
            <a:r>
              <a:rPr lang="en-US" dirty="0"/>
              <a:t>Increasing demand from new investors for increased access and from existing investors for greater liquidity gives an impetus to transform the real estate investment landscape</a:t>
            </a:r>
            <a:endParaRPr lang="en" dirty="0">
              <a:solidFill>
                <a:srgbClr val="434343"/>
              </a:solidFill>
            </a:endParaRPr>
          </a:p>
          <a:p>
            <a:pPr marL="0" indent="0">
              <a:buNone/>
            </a:pPr>
            <a:endParaRPr dirty="0"/>
          </a:p>
        </p:txBody>
      </p:sp>
    </p:spTree>
    <p:extLst>
      <p:ext uri="{BB962C8B-B14F-4D97-AF65-F5344CB8AC3E}">
        <p14:creationId xmlns:p14="http://schemas.microsoft.com/office/powerpoint/2010/main" val="243068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9d6898307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9d6898307_0_53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defTabSz="914318">
              <a:buFont typeface="Arial"/>
              <a:buAutoNum type="arabicPeriod"/>
              <a:defRPr/>
            </a:pPr>
            <a:r>
              <a:rPr lang="en-US" dirty="0"/>
              <a:t>Large commercial properties are good examples of illiquid assets as each property is unique (lack of standardization) and requires large upfront investment. The transaction period for such investments are long, and once invested the owner tends to hold the asset for a prolonged period due to high transaction costs. A typical timeline from finding a property to closing the transaction can be anywhere from 6 months to 2 years, and the transaction fees range from 1% to 3% of the asset value.</a:t>
            </a:r>
          </a:p>
          <a:p>
            <a:pPr marL="228580" indent="-228580" defTabSz="914318">
              <a:buFont typeface="Arial"/>
              <a:buAutoNum type="arabicPeriod"/>
              <a:defRPr/>
            </a:pPr>
            <a:r>
              <a:rPr lang="en-US" dirty="0"/>
              <a:t>Publicly traded Real Estate Investment Trusts (REITs) are one option of liquid real estate investments. However, the process to offer and list a REIT in most of the established exchanges in the world is time consuming and generally takes more than 2 years of planning. It can also be expensive, with costs ranging from 3% to 10% of the market value of the assets, which translates to costs of up to several million dollars. Using a REIT to provide liquid real estate investment is not a feasible option for owners of a single asset or a small portfolio of assets.</a:t>
            </a:r>
          </a:p>
          <a:p>
            <a:pPr marL="228580" indent="-228580" defTabSz="914318">
              <a:buFont typeface="Arial"/>
              <a:buAutoNum type="arabicPeriod"/>
              <a:defRPr/>
            </a:pPr>
            <a:r>
              <a:rPr lang="en-US" dirty="0"/>
              <a:t>In contrast, tokenization is ideal for owners of a single asset or a small portfolio of assets, due to the significant reduction of time and cost in offering investors the right to participate in fractional ownership and subsequent secondary trading.</a:t>
            </a:r>
            <a:endParaRPr lang="en-US" dirty="0">
              <a:solidFill>
                <a:srgbClr val="434343"/>
              </a:solidFill>
            </a:endParaRPr>
          </a:p>
          <a:p>
            <a:pPr marL="0" indent="0" defTabSz="914318">
              <a:buNone/>
              <a:defRPr/>
            </a:pPr>
            <a:endParaRPr lang="en-US" dirty="0"/>
          </a:p>
          <a:p>
            <a:pPr marL="0" indent="0">
              <a:buNone/>
            </a:pPr>
            <a:endParaRPr dirty="0"/>
          </a:p>
        </p:txBody>
      </p:sp>
    </p:spTree>
    <p:extLst>
      <p:ext uri="{BB962C8B-B14F-4D97-AF65-F5344CB8AC3E}">
        <p14:creationId xmlns:p14="http://schemas.microsoft.com/office/powerpoint/2010/main" val="6648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a:buAutoNum type="arabicPeriod"/>
            </a:pPr>
            <a:r>
              <a:rPr lang="en-US" dirty="0">
                <a:solidFill>
                  <a:srgbClr val="434343"/>
                </a:solidFill>
                <a:latin typeface="EB Garamond"/>
                <a:ea typeface="EB Garamond"/>
                <a:cs typeface="EB Garamond"/>
                <a:sym typeface="EB Garamond"/>
              </a:rPr>
              <a:t>Enables the fractionalization of the asset, making it more accessible to the mass market and allow the asset owners to issue tokens to the asset for financing purposes</a:t>
            </a:r>
            <a:r>
              <a:rPr lang="en-SG" dirty="0"/>
              <a:t> </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Primary Market (Owner to Investor). Secondary Market (Investor to Investor, p</a:t>
            </a:r>
            <a:r>
              <a:rPr lang="en" dirty="0">
                <a:solidFill>
                  <a:srgbClr val="434343"/>
                </a:solidFill>
                <a:latin typeface="EB Garamond"/>
                <a:ea typeface="EB Garamond"/>
                <a:cs typeface="EB Garamond"/>
                <a:sym typeface="EB Garamond"/>
              </a:rPr>
              <a:t>rovides liquidity for the token </a:t>
            </a:r>
            <a:r>
              <a:rPr lang="en-SG" dirty="0">
                <a:solidFill>
                  <a:srgbClr val="434343"/>
                </a:solidFill>
                <a:latin typeface="EB Garamond"/>
                <a:ea typeface="EB Garamond"/>
                <a:cs typeface="EB Garamond"/>
                <a:sym typeface="EB Garamond"/>
              </a:rPr>
              <a:t>holders)</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Admin (</a:t>
            </a:r>
            <a:r>
              <a:rPr lang="en" dirty="0">
                <a:solidFill>
                  <a:srgbClr val="434343"/>
                </a:solidFill>
                <a:latin typeface="EB Garamond"/>
                <a:ea typeface="EB Garamond"/>
                <a:cs typeface="EB Garamond"/>
                <a:sym typeface="EB Garamond"/>
              </a:rPr>
              <a:t>Provides Admin with direct access to tools for more efficient management), </a:t>
            </a:r>
            <a:r>
              <a:rPr lang="en-SG" dirty="0">
                <a:solidFill>
                  <a:srgbClr val="434343"/>
                </a:solidFill>
                <a:latin typeface="EB Garamond"/>
                <a:ea typeface="EB Garamond"/>
                <a:cs typeface="EB Garamond"/>
                <a:sym typeface="EB Garamond"/>
              </a:rPr>
              <a:t>Owner (Provides overview of tokenized assets and pending actions), Investor (</a:t>
            </a:r>
            <a:r>
              <a:rPr lang="en" dirty="0">
                <a:solidFill>
                  <a:srgbClr val="434343"/>
                </a:solidFill>
                <a:latin typeface="EB Garamond"/>
                <a:ea typeface="EB Garamond"/>
                <a:cs typeface="EB Garamond"/>
                <a:sym typeface="EB Garamond"/>
              </a:rPr>
              <a:t>Provides one-stop view on investor’s portfolio)</a:t>
            </a:r>
          </a:p>
          <a:p>
            <a:pPr marL="228580" indent="-228580" defTabSz="914318">
              <a:buFont typeface="Arial"/>
              <a:buAutoNum type="arabicPeriod"/>
              <a:defRPr/>
            </a:pPr>
            <a:r>
              <a:rPr lang="en-SG" dirty="0"/>
              <a:t>No obligations consultation (online or in-person) to increase awareness and adoption of service</a:t>
            </a:r>
          </a:p>
          <a:p>
            <a:pPr marL="228580" indent="-228580" defTabSz="914318">
              <a:buFont typeface="Arial"/>
              <a:buAutoNum type="arabicPeriod"/>
              <a:defRPr/>
            </a:pPr>
            <a:r>
              <a:rPr lang="en-SG" dirty="0"/>
              <a:t>Primary (Tokenization fee, Transaction fee). Secondary (Ads, E.g. Developer, Other alternative investment)</a:t>
            </a:r>
          </a:p>
          <a:p>
            <a:pPr marL="228580" indent="-228580" defTabSz="914318">
              <a:buFont typeface="Arial"/>
              <a:buAutoNum type="arabicPeriod"/>
              <a:defRPr/>
            </a:pPr>
            <a:r>
              <a:rPr lang="en-SG" dirty="0"/>
              <a:t>Collaborate and support other services that provide Digital Titles, Digital Leases, Security Token List to allow frictionless onboarding and reduced cost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33997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98657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0" name="Google Shape;10;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3" name="Google Shape;13;p2"/>
          <p:cNvSpPr txBox="1">
            <a:spLocks noGrp="1"/>
          </p:cNvSpPr>
          <p:nvPr>
            <p:ph type="ctrTitle"/>
          </p:nvPr>
        </p:nvSpPr>
        <p:spPr>
          <a:xfrm flipH="1">
            <a:off x="831500" y="2982000"/>
            <a:ext cx="4769200" cy="89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flipH="1">
            <a:off x="831333" y="4155689"/>
            <a:ext cx="48388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867">
                <a:latin typeface="EB Garamond"/>
                <a:ea typeface="EB Garamond"/>
                <a:cs typeface="EB Garamond"/>
                <a:sym typeface="EB Garamond"/>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5" name="Google Shape;15;p2"/>
          <p:cNvSpPr/>
          <p:nvPr/>
        </p:nvSpPr>
        <p:spPr>
          <a:xfrm>
            <a:off x="5466014" y="-1373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552853"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8" name="Google Shape;18;p3"/>
          <p:cNvSpPr txBox="1">
            <a:spLocks noGrp="1"/>
          </p:cNvSpPr>
          <p:nvPr>
            <p:ph type="subTitle" idx="1"/>
          </p:nvPr>
        </p:nvSpPr>
        <p:spPr>
          <a:xfrm>
            <a:off x="483032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493213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4553137"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1" name="Google Shape;21;p3"/>
          <p:cNvSpPr txBox="1">
            <a:spLocks noGrp="1"/>
          </p:cNvSpPr>
          <p:nvPr>
            <p:ph type="subTitle" idx="4"/>
          </p:nvPr>
        </p:nvSpPr>
        <p:spPr>
          <a:xfrm>
            <a:off x="478352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493213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7442700"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4" name="Google Shape;24;p3"/>
          <p:cNvSpPr txBox="1">
            <a:spLocks noGrp="1"/>
          </p:cNvSpPr>
          <p:nvPr>
            <p:ph type="subTitle" idx="7"/>
          </p:nvPr>
        </p:nvSpPr>
        <p:spPr>
          <a:xfrm>
            <a:off x="7719867"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7821683"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7442649"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7" name="Google Shape;27;p3"/>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28" name="Google Shape;28;p3"/>
          <p:cNvSpPr txBox="1">
            <a:spLocks noGrp="1"/>
          </p:cNvSpPr>
          <p:nvPr>
            <p:ph type="subTitle" idx="13"/>
          </p:nvPr>
        </p:nvSpPr>
        <p:spPr>
          <a:xfrm>
            <a:off x="7673067"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7821683"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31" name="Google Shape;31;p3"/>
          <p:cNvSpPr txBox="1">
            <a:spLocks noGrp="1"/>
          </p:cNvSpPr>
          <p:nvPr>
            <p:ph type="ctrTitle" idx="16"/>
          </p:nvPr>
        </p:nvSpPr>
        <p:spPr>
          <a:xfrm>
            <a:off x="1634833" y="2471084"/>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2" name="Google Shape;32;p3"/>
          <p:cNvSpPr txBox="1">
            <a:spLocks noGrp="1"/>
          </p:cNvSpPr>
          <p:nvPr>
            <p:ph type="subTitle" idx="17"/>
          </p:nvPr>
        </p:nvSpPr>
        <p:spPr>
          <a:xfrm>
            <a:off x="195910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206091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681916"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5" name="Google Shape;35;p3"/>
          <p:cNvSpPr txBox="1">
            <a:spLocks noGrp="1"/>
          </p:cNvSpPr>
          <p:nvPr>
            <p:ph type="subTitle" idx="20"/>
          </p:nvPr>
        </p:nvSpPr>
        <p:spPr>
          <a:xfrm>
            <a:off x="191230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206091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8" name="Google Shape;38;p3"/>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userDrawn="1"/>
        </p:nvSpPr>
        <p:spPr>
          <a:xfrm>
            <a:off x="4475414" y="-3151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5" name="Google Shape;45;p5"/>
          <p:cNvSpPr txBox="1">
            <a:spLocks noGrp="1"/>
          </p:cNvSpPr>
          <p:nvPr>
            <p:ph type="subTitle" idx="1"/>
          </p:nvPr>
        </p:nvSpPr>
        <p:spPr>
          <a:xfrm>
            <a:off x="3049033" y="2374100"/>
            <a:ext cx="62900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46" name="Google Shape;46;p5"/>
          <p:cNvSpPr txBox="1">
            <a:spLocks noGrp="1"/>
          </p:cNvSpPr>
          <p:nvPr>
            <p:ph type="ctrTitle"/>
          </p:nvPr>
        </p:nvSpPr>
        <p:spPr>
          <a:xfrm>
            <a:off x="4132233" y="3216499"/>
            <a:ext cx="4123600" cy="7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reserve="1">
  <p:cSld name="1_Title + design">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171288"/>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184155"/>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200688"/>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200688"/>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extLst>
      <p:ext uri="{BB962C8B-B14F-4D97-AF65-F5344CB8AC3E}">
        <p14:creationId xmlns:p14="http://schemas.microsoft.com/office/powerpoint/2010/main" val="155826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3490893" y="-4244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5" name="Google Shape;65;p8"/>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6" name="Google Shape;66;p8"/>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7" name="Google Shape;67;p8"/>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8" name="Google Shape;68;p8"/>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rgbClr val="FFFFFF"/>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5202930" y="347875"/>
            <a:ext cx="7470244" cy="804690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1" name="Google Shape;71;p9"/>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2" name="Google Shape;72;p9"/>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73" name="Google Shape;73;p9"/>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4" name="Google Shape;74;p9"/>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69026" y="-5006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7" name="Google Shape;77;p10"/>
          <p:cNvSpPr txBox="1">
            <a:spLocks noGrp="1"/>
          </p:cNvSpPr>
          <p:nvPr>
            <p:ph type="ctrTitle"/>
          </p:nvPr>
        </p:nvSpPr>
        <p:spPr>
          <a:xfrm>
            <a:off x="636035" y="20771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6400">
                <a:solidFill>
                  <a:srgbClr val="FFCB64"/>
                </a:solidFill>
              </a:defRPr>
            </a:lvl1pPr>
            <a:lvl2pPr lvl="1" algn="ctr" rtl="0">
              <a:spcBef>
                <a:spcPts val="0"/>
              </a:spcBef>
              <a:spcAft>
                <a:spcPts val="0"/>
              </a:spcAft>
              <a:buClr>
                <a:srgbClr val="000000"/>
              </a:buClr>
              <a:buSzPts val="4800"/>
              <a:buNone/>
              <a:defRPr sz="6400">
                <a:solidFill>
                  <a:srgbClr val="000000"/>
                </a:solidFill>
              </a:defRPr>
            </a:lvl2pPr>
            <a:lvl3pPr lvl="2" algn="ctr" rtl="0">
              <a:spcBef>
                <a:spcPts val="0"/>
              </a:spcBef>
              <a:spcAft>
                <a:spcPts val="0"/>
              </a:spcAft>
              <a:buClr>
                <a:srgbClr val="000000"/>
              </a:buClr>
              <a:buSzPts val="4800"/>
              <a:buNone/>
              <a:defRPr sz="6400">
                <a:solidFill>
                  <a:srgbClr val="000000"/>
                </a:solidFill>
              </a:defRPr>
            </a:lvl3pPr>
            <a:lvl4pPr lvl="3" algn="ctr" rtl="0">
              <a:spcBef>
                <a:spcPts val="0"/>
              </a:spcBef>
              <a:spcAft>
                <a:spcPts val="0"/>
              </a:spcAft>
              <a:buClr>
                <a:srgbClr val="000000"/>
              </a:buClr>
              <a:buSzPts val="4800"/>
              <a:buNone/>
              <a:defRPr sz="6400">
                <a:solidFill>
                  <a:srgbClr val="000000"/>
                </a:solidFill>
              </a:defRPr>
            </a:lvl4pPr>
            <a:lvl5pPr lvl="4" algn="ctr" rtl="0">
              <a:spcBef>
                <a:spcPts val="0"/>
              </a:spcBef>
              <a:spcAft>
                <a:spcPts val="0"/>
              </a:spcAft>
              <a:buClr>
                <a:srgbClr val="000000"/>
              </a:buClr>
              <a:buSzPts val="4800"/>
              <a:buNone/>
              <a:defRPr sz="6400">
                <a:solidFill>
                  <a:srgbClr val="000000"/>
                </a:solidFill>
              </a:defRPr>
            </a:lvl5pPr>
            <a:lvl6pPr lvl="5" algn="ctr" rtl="0">
              <a:spcBef>
                <a:spcPts val="0"/>
              </a:spcBef>
              <a:spcAft>
                <a:spcPts val="0"/>
              </a:spcAft>
              <a:buClr>
                <a:srgbClr val="000000"/>
              </a:buClr>
              <a:buSzPts val="4800"/>
              <a:buNone/>
              <a:defRPr sz="6400">
                <a:solidFill>
                  <a:srgbClr val="000000"/>
                </a:solidFill>
              </a:defRPr>
            </a:lvl6pPr>
            <a:lvl7pPr lvl="6" algn="ctr" rtl="0">
              <a:spcBef>
                <a:spcPts val="0"/>
              </a:spcBef>
              <a:spcAft>
                <a:spcPts val="0"/>
              </a:spcAft>
              <a:buClr>
                <a:srgbClr val="000000"/>
              </a:buClr>
              <a:buSzPts val="4800"/>
              <a:buNone/>
              <a:defRPr sz="6400">
                <a:solidFill>
                  <a:srgbClr val="000000"/>
                </a:solidFill>
              </a:defRPr>
            </a:lvl7pPr>
            <a:lvl8pPr lvl="7" algn="ctr" rtl="0">
              <a:spcBef>
                <a:spcPts val="0"/>
              </a:spcBef>
              <a:spcAft>
                <a:spcPts val="0"/>
              </a:spcAft>
              <a:buClr>
                <a:srgbClr val="000000"/>
              </a:buClr>
              <a:buSzPts val="4800"/>
              <a:buNone/>
              <a:defRPr sz="6400">
                <a:solidFill>
                  <a:srgbClr val="000000"/>
                </a:solidFill>
              </a:defRPr>
            </a:lvl8pPr>
            <a:lvl9pPr lvl="8" algn="ctr" rtl="0">
              <a:spcBef>
                <a:spcPts val="0"/>
              </a:spcBef>
              <a:spcAft>
                <a:spcPts val="0"/>
              </a:spcAft>
              <a:buClr>
                <a:srgbClr val="000000"/>
              </a:buClr>
              <a:buSzPts val="4800"/>
              <a:buNone/>
              <a:defRPr sz="6400">
                <a:solidFill>
                  <a:srgbClr val="000000"/>
                </a:solidFill>
              </a:defRPr>
            </a:lvl9pPr>
          </a:lstStyle>
          <a:p>
            <a:endParaRPr/>
          </a:p>
        </p:txBody>
      </p:sp>
      <p:sp>
        <p:nvSpPr>
          <p:cNvPr id="78" name="Google Shape;78;p10"/>
          <p:cNvSpPr txBox="1">
            <a:spLocks noGrp="1"/>
          </p:cNvSpPr>
          <p:nvPr>
            <p:ph type="subTitle" idx="1"/>
          </p:nvPr>
        </p:nvSpPr>
        <p:spPr>
          <a:xfrm flipH="1">
            <a:off x="2232035" y="3212733"/>
            <a:ext cx="4016400" cy="222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684733" y="4911000"/>
            <a:ext cx="4530800" cy="2379200"/>
          </a:xfrm>
          <a:prstGeom prst="rect">
            <a:avLst/>
          </a:prstGeom>
          <a:noFill/>
          <a:ln>
            <a:noFill/>
          </a:ln>
        </p:spPr>
        <p:txBody>
          <a:bodyPr spcFirstLastPara="1" wrap="square" lIns="121900" tIns="121900" rIns="121900" bIns="121900" anchor="ctr" anchorCtr="0">
            <a:noAutofit/>
          </a:bodyPr>
          <a:lstStyle/>
          <a:p>
            <a:pPr marL="0" lvl="0" indent="0" algn="r" rtl="0">
              <a:lnSpc>
                <a:spcPct val="100000"/>
              </a:lnSpc>
              <a:spcBef>
                <a:spcPts val="400"/>
              </a:spcBef>
              <a:spcAft>
                <a:spcPts val="0"/>
              </a:spcAft>
              <a:buNone/>
            </a:pPr>
            <a:r>
              <a:rPr lang="en" sz="1200">
                <a:solidFill>
                  <a:srgbClr val="434343"/>
                </a:solidFill>
                <a:latin typeface="EB Garamond"/>
                <a:ea typeface="EB Garamond"/>
                <a:cs typeface="EB Garamond"/>
                <a:sym typeface="EB Garamond"/>
              </a:rPr>
              <a:t>CREDITS: This presentation template was created by </a:t>
            </a:r>
            <a:r>
              <a:rPr lang="en" sz="12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1200">
                <a:solidFill>
                  <a:srgbClr val="434343"/>
                </a:solidFill>
                <a:latin typeface="EB Garamond"/>
                <a:ea typeface="EB Garamond"/>
                <a:cs typeface="EB Garamond"/>
                <a:sym typeface="EB Garamond"/>
              </a:rPr>
              <a:t>, including icons by </a:t>
            </a:r>
            <a:r>
              <a:rPr lang="en" sz="12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1200">
                <a:solidFill>
                  <a:srgbClr val="434343"/>
                </a:solidFill>
                <a:latin typeface="EB Garamond"/>
                <a:ea typeface="EB Garamond"/>
                <a:cs typeface="EB Garamond"/>
                <a:sym typeface="EB Garamond"/>
              </a:rPr>
              <a:t>, and infographics &amp; images by </a:t>
            </a:r>
            <a:r>
              <a:rPr lang="en" sz="12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1200">
                <a:solidFill>
                  <a:srgbClr val="434343"/>
                </a:solidFill>
                <a:latin typeface="EB Garamond"/>
                <a:ea typeface="EB Garamond"/>
                <a:cs typeface="EB Garamond"/>
                <a:sym typeface="EB Garamond"/>
              </a:rPr>
              <a:t>. </a:t>
            </a:r>
            <a:endParaRPr sz="1200">
              <a:solidFill>
                <a:srgbClr val="434343"/>
              </a:solidFill>
              <a:latin typeface="EB Garamond"/>
              <a:ea typeface="EB Garamond"/>
              <a:cs typeface="EB Garamond"/>
              <a:sym typeface="EB Garamond"/>
            </a:endParaRPr>
          </a:p>
          <a:p>
            <a:pPr marL="0" lvl="0" indent="0" algn="r" rtl="0">
              <a:lnSpc>
                <a:spcPct val="100000"/>
              </a:lnSpc>
              <a:spcBef>
                <a:spcPts val="400"/>
              </a:spcBef>
              <a:spcAft>
                <a:spcPts val="0"/>
              </a:spcAft>
              <a:buNone/>
            </a:pPr>
            <a:r>
              <a:rPr lang="en" sz="1200" b="1">
                <a:solidFill>
                  <a:srgbClr val="434343"/>
                </a:solidFill>
                <a:latin typeface="EB Garamond"/>
                <a:ea typeface="EB Garamond"/>
                <a:cs typeface="EB Garamond"/>
                <a:sym typeface="EB Garamond"/>
              </a:rPr>
              <a:t>Please keep this slide for attribution.</a:t>
            </a:r>
            <a:endParaRPr sz="1200" b="1">
              <a:solidFill>
                <a:srgbClr val="434343"/>
              </a:solidFill>
              <a:latin typeface="EB Garamond"/>
              <a:ea typeface="EB Garamond"/>
              <a:cs typeface="EB Garamond"/>
              <a:sym typeface="EB Garamond"/>
            </a:endParaRPr>
          </a:p>
          <a:p>
            <a:pPr marL="0" lvl="0" indent="0" algn="r" rtl="0">
              <a:lnSpc>
                <a:spcPct val="115000"/>
              </a:lnSpc>
              <a:spcBef>
                <a:spcPts val="400"/>
              </a:spcBef>
              <a:spcAft>
                <a:spcPts val="0"/>
              </a:spcAft>
              <a:buNone/>
            </a:pPr>
            <a:endParaRPr sz="2489">
              <a:latin typeface="Barlow Light"/>
              <a:ea typeface="Barlow Light"/>
              <a:cs typeface="Barlow Light"/>
              <a:sym typeface="Barlow Light"/>
            </a:endParaRPr>
          </a:p>
          <a:p>
            <a:pPr marL="0" lvl="0" indent="0" algn="r" rtl="0">
              <a:spcBef>
                <a:spcPts val="0"/>
              </a:spcBef>
              <a:spcAft>
                <a:spcPts val="0"/>
              </a:spcAft>
              <a:buNone/>
            </a:pPr>
            <a:endParaRPr sz="2489">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1"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20.svg"/><Relationship Id="rId3" Type="http://schemas.openxmlformats.org/officeDocument/2006/relationships/image" Target="../media/image3.png"/><Relationship Id="rId21" Type="http://schemas.openxmlformats.org/officeDocument/2006/relationships/image" Target="../media/image2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0.svg"/><Relationship Id="rId19" Type="http://schemas.openxmlformats.org/officeDocument/2006/relationships/image" Target="../media/image21.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20.svg"/><Relationship Id="rId3" Type="http://schemas.openxmlformats.org/officeDocument/2006/relationships/image" Target="../media/image3.png"/><Relationship Id="rId21" Type="http://schemas.openxmlformats.org/officeDocument/2006/relationships/image" Target="../media/image2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9.png"/><Relationship Id="rId2" Type="http://schemas.openxmlformats.org/officeDocument/2006/relationships/notesSlide" Target="../notesSlides/notesSlide12.xml"/><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0.svg"/><Relationship Id="rId19" Type="http://schemas.openxmlformats.org/officeDocument/2006/relationships/image" Target="../media/image21.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howmuch.net/articles/visualizing-the-biggest-economic-bubbl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8.xml"/><Relationship Id="rId16" Type="http://schemas.openxmlformats.org/officeDocument/2006/relationships/image" Target="../media/image16.svg"/><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960220" y="2122755"/>
            <a:ext cx="6652769" cy="894000"/>
          </a:xfrm>
          <a:prstGeom prst="rect">
            <a:avLst/>
          </a:prstGeom>
        </p:spPr>
        <p:txBody>
          <a:bodyPr spcFirstLastPara="1" wrap="square" lIns="121900" tIns="121900" rIns="121900" bIns="121900" anchor="b" anchorCtr="0">
            <a:noAutofit/>
          </a:bodyPr>
          <a:lstStyle/>
          <a:p>
            <a:r>
              <a:rPr lang="en-SG" dirty="0">
                <a:solidFill>
                  <a:srgbClr val="434343"/>
                </a:solidFill>
              </a:rPr>
              <a:t>Project </a:t>
            </a:r>
            <a:r>
              <a:rPr lang="en-SG" dirty="0" err="1">
                <a:solidFill>
                  <a:srgbClr val="434343"/>
                </a:solidFill>
              </a:rPr>
              <a:t>REToken</a:t>
            </a:r>
            <a:endParaRPr dirty="0">
              <a:solidFill>
                <a:srgbClr val="434343"/>
              </a:solidFill>
            </a:endParaRPr>
          </a:p>
        </p:txBody>
      </p:sp>
      <p:cxnSp>
        <p:nvCxnSpPr>
          <p:cNvPr id="95" name="Google Shape;95;p14"/>
          <p:cNvCxnSpPr/>
          <p:nvPr/>
        </p:nvCxnSpPr>
        <p:spPr>
          <a:xfrm>
            <a:off x="1119387" y="3136205"/>
            <a:ext cx="14224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7279713" y="15388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97" name="Google Shape;97;p14"/>
          <p:cNvSpPr/>
          <p:nvPr/>
        </p:nvSpPr>
        <p:spPr>
          <a:xfrm>
            <a:off x="10065651" y="2110483"/>
            <a:ext cx="2578111" cy="153382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98" name="Google Shape;98;p14"/>
          <p:cNvSpPr/>
          <p:nvPr/>
        </p:nvSpPr>
        <p:spPr>
          <a:xfrm>
            <a:off x="5474401" y="2505034"/>
            <a:ext cx="7005113" cy="2954549"/>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99" name="Google Shape;99;p14"/>
          <p:cNvSpPr/>
          <p:nvPr/>
        </p:nvSpPr>
        <p:spPr>
          <a:xfrm>
            <a:off x="9764307" y="2504234"/>
            <a:ext cx="916928" cy="540673"/>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 name="Google Shape;100;p14"/>
          <p:cNvSpPr/>
          <p:nvPr/>
        </p:nvSpPr>
        <p:spPr>
          <a:xfrm>
            <a:off x="7276818" y="2502766"/>
            <a:ext cx="934783" cy="562615"/>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 name="Google Shape;101;p14"/>
          <p:cNvSpPr/>
          <p:nvPr/>
        </p:nvSpPr>
        <p:spPr>
          <a:xfrm>
            <a:off x="4800558" y="5292036"/>
            <a:ext cx="8309207" cy="975609"/>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121900" tIns="121900" rIns="121900" bIns="121900" anchor="ctr" anchorCtr="0">
            <a:noAutofit/>
          </a:bodyPr>
          <a:lstStyle/>
          <a:p>
            <a:endParaRPr sz="2489"/>
          </a:p>
        </p:txBody>
      </p:sp>
      <p:sp>
        <p:nvSpPr>
          <p:cNvPr id="102" name="Google Shape;102;p14"/>
          <p:cNvSpPr/>
          <p:nvPr/>
        </p:nvSpPr>
        <p:spPr>
          <a:xfrm>
            <a:off x="10350609" y="4002107"/>
            <a:ext cx="1277351" cy="1655429"/>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 name="Google Shape;103;p14"/>
          <p:cNvSpPr/>
          <p:nvPr/>
        </p:nvSpPr>
        <p:spPr>
          <a:xfrm>
            <a:off x="10744558" y="4642052"/>
            <a:ext cx="512940" cy="1558539"/>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4" name="Google Shape;104;p14"/>
          <p:cNvSpPr/>
          <p:nvPr/>
        </p:nvSpPr>
        <p:spPr>
          <a:xfrm>
            <a:off x="11120019" y="3136958"/>
            <a:ext cx="1543859" cy="2000973"/>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121900" tIns="121900" rIns="121900" bIns="121900" anchor="ctr" anchorCtr="0">
            <a:noAutofit/>
          </a:bodyPr>
          <a:lstStyle/>
          <a:p>
            <a:endParaRPr sz="2489"/>
          </a:p>
        </p:txBody>
      </p:sp>
      <p:sp>
        <p:nvSpPr>
          <p:cNvPr id="105" name="Google Shape;105;p14"/>
          <p:cNvSpPr/>
          <p:nvPr/>
        </p:nvSpPr>
        <p:spPr>
          <a:xfrm>
            <a:off x="11580388" y="3902401"/>
            <a:ext cx="607449" cy="2299857"/>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6" name="Google Shape;106;p14"/>
          <p:cNvSpPr/>
          <p:nvPr/>
        </p:nvSpPr>
        <p:spPr>
          <a:xfrm>
            <a:off x="12011791" y="4465848"/>
            <a:ext cx="1007469" cy="130564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7" name="Google Shape;107;p14"/>
          <p:cNvSpPr/>
          <p:nvPr/>
        </p:nvSpPr>
        <p:spPr>
          <a:xfrm>
            <a:off x="12325236" y="4966410"/>
            <a:ext cx="411288" cy="1232516"/>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8" name="Google Shape;108;p14"/>
          <p:cNvSpPr/>
          <p:nvPr/>
        </p:nvSpPr>
        <p:spPr>
          <a:xfrm>
            <a:off x="5643685" y="4195453"/>
            <a:ext cx="1146616" cy="1483868"/>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9" name="Google Shape;109;p14"/>
          <p:cNvSpPr/>
          <p:nvPr/>
        </p:nvSpPr>
        <p:spPr>
          <a:xfrm>
            <a:off x="5964591" y="4763146"/>
            <a:ext cx="470327" cy="1406023"/>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0" name="Google Shape;110;p14"/>
          <p:cNvSpPr/>
          <p:nvPr/>
        </p:nvSpPr>
        <p:spPr>
          <a:xfrm>
            <a:off x="6451662" y="3417393"/>
            <a:ext cx="1384596" cy="1795924"/>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1" name="Google Shape;111;p14"/>
          <p:cNvSpPr/>
          <p:nvPr/>
        </p:nvSpPr>
        <p:spPr>
          <a:xfrm>
            <a:off x="6864696" y="4105227"/>
            <a:ext cx="545792" cy="2061837"/>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2" name="Google Shape;112;p14"/>
          <p:cNvSpPr/>
          <p:nvPr/>
        </p:nvSpPr>
        <p:spPr>
          <a:xfrm>
            <a:off x="7147313" y="3820269"/>
            <a:ext cx="2643457" cy="890147"/>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13" name="Google Shape;113;p14"/>
          <p:cNvSpPr/>
          <p:nvPr/>
        </p:nvSpPr>
        <p:spPr>
          <a:xfrm>
            <a:off x="8925819" y="3816897"/>
            <a:ext cx="1815405" cy="1046036"/>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14" name="Google Shape;114;p14"/>
          <p:cNvSpPr/>
          <p:nvPr/>
        </p:nvSpPr>
        <p:spPr>
          <a:xfrm>
            <a:off x="7127197" y="4710376"/>
            <a:ext cx="1951180" cy="152557"/>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15" name="Google Shape;115;p14"/>
          <p:cNvSpPr/>
          <p:nvPr/>
        </p:nvSpPr>
        <p:spPr>
          <a:xfrm>
            <a:off x="9068299" y="4105227"/>
            <a:ext cx="1523743" cy="1959591"/>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16" name="Google Shape;116;p14"/>
          <p:cNvSpPr/>
          <p:nvPr/>
        </p:nvSpPr>
        <p:spPr>
          <a:xfrm>
            <a:off x="9527595" y="5099247"/>
            <a:ext cx="348679" cy="217944"/>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7" name="Google Shape;117;p14"/>
          <p:cNvSpPr/>
          <p:nvPr/>
        </p:nvSpPr>
        <p:spPr>
          <a:xfrm>
            <a:off x="9527595" y="5404320"/>
            <a:ext cx="348679" cy="233061"/>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8" name="Google Shape;118;p14"/>
          <p:cNvSpPr/>
          <p:nvPr/>
        </p:nvSpPr>
        <p:spPr>
          <a:xfrm>
            <a:off x="9963405" y="5099247"/>
            <a:ext cx="321897" cy="217944"/>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9" name="Google Shape;119;p14"/>
          <p:cNvSpPr/>
          <p:nvPr/>
        </p:nvSpPr>
        <p:spPr>
          <a:xfrm>
            <a:off x="9963405" y="5404320"/>
            <a:ext cx="321897" cy="231395"/>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0" name="Google Shape;120;p14"/>
          <p:cNvSpPr/>
          <p:nvPr/>
        </p:nvSpPr>
        <p:spPr>
          <a:xfrm>
            <a:off x="7269677" y="4852855"/>
            <a:ext cx="1798663" cy="1211964"/>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121" name="Google Shape;121;p14"/>
          <p:cNvSpPr/>
          <p:nvPr/>
        </p:nvSpPr>
        <p:spPr>
          <a:xfrm>
            <a:off x="7971993" y="5297036"/>
            <a:ext cx="360463" cy="757745"/>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2" name="Google Shape;122;p14"/>
          <p:cNvSpPr/>
          <p:nvPr/>
        </p:nvSpPr>
        <p:spPr>
          <a:xfrm>
            <a:off x="8692799" y="5302074"/>
            <a:ext cx="152596" cy="125775"/>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3" name="Google Shape;123;p14"/>
          <p:cNvSpPr/>
          <p:nvPr/>
        </p:nvSpPr>
        <p:spPr>
          <a:xfrm>
            <a:off x="8505049" y="5302074"/>
            <a:ext cx="154263" cy="124108"/>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4" name="Google Shape;124;p14"/>
          <p:cNvSpPr/>
          <p:nvPr/>
        </p:nvSpPr>
        <p:spPr>
          <a:xfrm>
            <a:off x="8505049" y="5459669"/>
            <a:ext cx="154263" cy="125736"/>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5" name="Google Shape;125;p14"/>
          <p:cNvSpPr/>
          <p:nvPr/>
        </p:nvSpPr>
        <p:spPr>
          <a:xfrm>
            <a:off x="8692799" y="5461336"/>
            <a:ext cx="152596" cy="124069"/>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6" name="Google Shape;126;p14"/>
          <p:cNvSpPr/>
          <p:nvPr/>
        </p:nvSpPr>
        <p:spPr>
          <a:xfrm>
            <a:off x="7643470" y="5302074"/>
            <a:ext cx="154263" cy="125775"/>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7" name="Google Shape;127;p14"/>
          <p:cNvSpPr/>
          <p:nvPr/>
        </p:nvSpPr>
        <p:spPr>
          <a:xfrm>
            <a:off x="7643470" y="5461336"/>
            <a:ext cx="152557" cy="124069"/>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8" name="Google Shape;128;p14"/>
          <p:cNvSpPr/>
          <p:nvPr/>
        </p:nvSpPr>
        <p:spPr>
          <a:xfrm>
            <a:off x="7455721" y="5302074"/>
            <a:ext cx="152596" cy="124108"/>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9" name="Google Shape;129;p14"/>
          <p:cNvSpPr/>
          <p:nvPr/>
        </p:nvSpPr>
        <p:spPr>
          <a:xfrm>
            <a:off x="7455721" y="5459669"/>
            <a:ext cx="152596" cy="125736"/>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30" name="Google Shape;130;p14"/>
          <p:cNvSpPr/>
          <p:nvPr/>
        </p:nvSpPr>
        <p:spPr>
          <a:xfrm>
            <a:off x="5709067" y="6061432"/>
            <a:ext cx="6629613" cy="890099"/>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131" name="Google Shape;131;p14"/>
          <p:cNvSpPr/>
          <p:nvPr/>
        </p:nvSpPr>
        <p:spPr>
          <a:xfrm>
            <a:off x="6594141" y="6586090"/>
            <a:ext cx="4723705" cy="568289"/>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32" name="Google Shape;132;p14"/>
          <p:cNvSpPr/>
          <p:nvPr/>
        </p:nvSpPr>
        <p:spPr>
          <a:xfrm>
            <a:off x="10275183" y="5607385"/>
            <a:ext cx="891812" cy="1156456"/>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33" name="Google Shape;133;p14"/>
          <p:cNvSpPr/>
          <p:nvPr/>
        </p:nvSpPr>
        <p:spPr>
          <a:xfrm>
            <a:off x="10528121" y="6049702"/>
            <a:ext cx="363955" cy="1093369"/>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34" name="Google Shape;134;p14"/>
          <p:cNvSpPr/>
          <p:nvPr/>
        </p:nvSpPr>
        <p:spPr>
          <a:xfrm>
            <a:off x="9720345" y="6075848"/>
            <a:ext cx="620265" cy="803651"/>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35" name="Google Shape;135;p14"/>
          <p:cNvSpPr/>
          <p:nvPr/>
        </p:nvSpPr>
        <p:spPr>
          <a:xfrm>
            <a:off x="9911428" y="6384930"/>
            <a:ext cx="254169" cy="759412"/>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93" name="Google Shape;93;p14"/>
          <p:cNvSpPr txBox="1">
            <a:spLocks noGrp="1"/>
          </p:cNvSpPr>
          <p:nvPr>
            <p:ph type="subTitle" idx="1"/>
          </p:nvPr>
        </p:nvSpPr>
        <p:spPr>
          <a:xfrm flipH="1">
            <a:off x="958318" y="5334685"/>
            <a:ext cx="2423696" cy="1541619"/>
          </a:xfrm>
          <a:prstGeom prst="rect">
            <a:avLst/>
          </a:prstGeom>
        </p:spPr>
        <p:txBody>
          <a:bodyPr spcFirstLastPara="1" wrap="square" lIns="121900" tIns="121900" rIns="121900" bIns="121900" anchor="t" anchorCtr="0">
            <a:noAutofit/>
          </a:bodyPr>
          <a:lstStyle/>
          <a:p>
            <a:pPr marL="0" indent="0"/>
            <a:r>
              <a:rPr lang="en" sz="2000" b="1" dirty="0"/>
              <a:t>Batch 3 Group 7</a:t>
            </a:r>
          </a:p>
          <a:p>
            <a:pPr marL="0" indent="0"/>
            <a:r>
              <a:rPr lang="en" sz="2000" dirty="0"/>
              <a:t>Mei Xuan</a:t>
            </a:r>
          </a:p>
          <a:p>
            <a:pPr marL="0" indent="0"/>
            <a:r>
              <a:rPr lang="en" sz="2000" dirty="0"/>
              <a:t>Soh Har</a:t>
            </a:r>
          </a:p>
          <a:p>
            <a:pPr marL="0" indent="0"/>
            <a:r>
              <a:rPr lang="en" sz="2000" dirty="0">
                <a:solidFill>
                  <a:srgbClr val="434343"/>
                </a:solidFill>
              </a:rPr>
              <a:t>Travis</a:t>
            </a:r>
          </a:p>
        </p:txBody>
      </p:sp>
      <p:sp>
        <p:nvSpPr>
          <p:cNvPr id="46" name="TextBox 45">
            <a:extLst>
              <a:ext uri="{FF2B5EF4-FFF2-40B4-BE49-F238E27FC236}">
                <a16:creationId xmlns:a16="http://schemas.microsoft.com/office/drawing/2014/main" id="{546803D8-72EF-4F3F-831D-3482E1179D93}"/>
              </a:ext>
            </a:extLst>
          </p:cNvPr>
          <p:cNvSpPr txBox="1"/>
          <p:nvPr/>
        </p:nvSpPr>
        <p:spPr>
          <a:xfrm>
            <a:off x="1017084" y="3131742"/>
            <a:ext cx="3791615" cy="400110"/>
          </a:xfrm>
          <a:prstGeom prst="rect">
            <a:avLst/>
          </a:prstGeom>
          <a:noFill/>
        </p:spPr>
        <p:txBody>
          <a:bodyPr wrap="square">
            <a:spAutoFit/>
          </a:bodyPr>
          <a:lstStyle/>
          <a:p>
            <a:r>
              <a:rPr lang="en-US" sz="2000" dirty="0">
                <a:solidFill>
                  <a:srgbClr val="434343"/>
                </a:solidFill>
                <a:latin typeface="EB Garamond"/>
                <a:ea typeface="EB Garamond"/>
                <a:cs typeface="EB Garamond"/>
                <a:sym typeface="Montserrat ExtraBold"/>
              </a:rPr>
              <a:t>Fractional Investment of Real Estate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7A874844-FCF7-4486-ADC2-37FE249F6789}"/>
              </a:ext>
            </a:extLst>
          </p:cNvPr>
          <p:cNvCxnSpPr>
            <a:cxnSpLocks/>
            <a:stCxn id="85" idx="1"/>
            <a:endCxn id="94" idx="3"/>
          </p:cNvCxnSpPr>
          <p:nvPr/>
        </p:nvCxnSpPr>
        <p:spPr>
          <a:xfrm rot="10800000" flipV="1">
            <a:off x="1067877" y="1196971"/>
            <a:ext cx="1088643" cy="46399"/>
          </a:xfrm>
          <a:prstGeom prst="bentConnector3">
            <a:avLst>
              <a:gd name="adj1" fmla="val 50000"/>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2A51D1A-0825-47A0-96DD-2D52C60A5019}"/>
              </a:ext>
            </a:extLst>
          </p:cNvPr>
          <p:cNvSpPr/>
          <p:nvPr/>
        </p:nvSpPr>
        <p:spPr>
          <a:xfrm>
            <a:off x="1138286" y="3413655"/>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Deal structure</a:t>
            </a:r>
          </a:p>
        </p:txBody>
      </p:sp>
      <p:sp>
        <p:nvSpPr>
          <p:cNvPr id="8" name="Rectangle 7">
            <a:extLst>
              <a:ext uri="{FF2B5EF4-FFF2-40B4-BE49-F238E27FC236}">
                <a16:creationId xmlns:a16="http://schemas.microsoft.com/office/drawing/2014/main" id="{BFD70C60-6945-405D-969A-DEA221DF9799}"/>
              </a:ext>
            </a:extLst>
          </p:cNvPr>
          <p:cNvSpPr/>
          <p:nvPr/>
        </p:nvSpPr>
        <p:spPr>
          <a:xfrm>
            <a:off x="2010745" y="2405921"/>
            <a:ext cx="1112727"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Create Asset</a:t>
            </a:r>
          </a:p>
        </p:txBody>
      </p:sp>
      <p:cxnSp>
        <p:nvCxnSpPr>
          <p:cNvPr id="9" name="Connector: Elbow 8">
            <a:extLst>
              <a:ext uri="{FF2B5EF4-FFF2-40B4-BE49-F238E27FC236}">
                <a16:creationId xmlns:a16="http://schemas.microsoft.com/office/drawing/2014/main" id="{D51477DB-2FF4-42CE-AAB7-6F0A8E1C365C}"/>
              </a:ext>
            </a:extLst>
          </p:cNvPr>
          <p:cNvCxnSpPr>
            <a:cxnSpLocks/>
            <a:stCxn id="8" idx="2"/>
            <a:endCxn id="5" idx="0"/>
          </p:cNvCxnSpPr>
          <p:nvPr/>
        </p:nvCxnSpPr>
        <p:spPr>
          <a:xfrm rot="5400000">
            <a:off x="1870831" y="2717377"/>
            <a:ext cx="575734" cy="816823"/>
          </a:xfrm>
          <a:prstGeom prst="bentConnector3">
            <a:avLst/>
          </a:prstGeom>
          <a:ln>
            <a:tailEnd type="stealth"/>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EFA96C4B-7F17-4905-B3DF-FE4FBE71DD2E}"/>
              </a:ext>
            </a:extLst>
          </p:cNvPr>
          <p:cNvSpPr/>
          <p:nvPr/>
        </p:nvSpPr>
        <p:spPr>
          <a:xfrm>
            <a:off x="794998"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Legal service</a:t>
            </a:r>
          </a:p>
        </p:txBody>
      </p:sp>
      <p:sp>
        <p:nvSpPr>
          <p:cNvPr id="12" name="Rectangle 11">
            <a:extLst>
              <a:ext uri="{FF2B5EF4-FFF2-40B4-BE49-F238E27FC236}">
                <a16:creationId xmlns:a16="http://schemas.microsoft.com/office/drawing/2014/main" id="{D25885E7-B306-4CB7-9621-F8B9C013ADAC}"/>
              </a:ext>
            </a:extLst>
          </p:cNvPr>
          <p:cNvSpPr/>
          <p:nvPr/>
        </p:nvSpPr>
        <p:spPr>
          <a:xfrm>
            <a:off x="10664788" y="2811479"/>
            <a:ext cx="1080002"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cxnSp>
        <p:nvCxnSpPr>
          <p:cNvPr id="13" name="Connector: Elbow 12">
            <a:extLst>
              <a:ext uri="{FF2B5EF4-FFF2-40B4-BE49-F238E27FC236}">
                <a16:creationId xmlns:a16="http://schemas.microsoft.com/office/drawing/2014/main" id="{21875E1B-65DD-4EFA-831D-E61D17872441}"/>
              </a:ext>
            </a:extLst>
          </p:cNvPr>
          <p:cNvCxnSpPr>
            <a:cxnSpLocks/>
            <a:stCxn id="78" idx="3"/>
            <a:endCxn id="12" idx="1"/>
          </p:cNvCxnSpPr>
          <p:nvPr/>
        </p:nvCxnSpPr>
        <p:spPr>
          <a:xfrm>
            <a:off x="9282018" y="2917801"/>
            <a:ext cx="1382770" cy="109678"/>
          </a:xfrm>
          <a:prstGeom prst="bentConnector3">
            <a:avLst>
              <a:gd name="adj1" fmla="val 50000"/>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1ECC1A-2C0F-4CD9-BA41-6B04697DB36F}"/>
              </a:ext>
            </a:extLst>
          </p:cNvPr>
          <p:cNvSpPr/>
          <p:nvPr/>
        </p:nvSpPr>
        <p:spPr>
          <a:xfrm>
            <a:off x="5573959" y="164763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Marketplace</a:t>
            </a:r>
          </a:p>
        </p:txBody>
      </p:sp>
      <p:sp>
        <p:nvSpPr>
          <p:cNvPr id="15" name="Rectangle 14">
            <a:extLst>
              <a:ext uri="{FF2B5EF4-FFF2-40B4-BE49-F238E27FC236}">
                <a16:creationId xmlns:a16="http://schemas.microsoft.com/office/drawing/2014/main" id="{A2DC5A15-0400-439D-9F15-C559AE98207F}"/>
              </a:ext>
            </a:extLst>
          </p:cNvPr>
          <p:cNvSpPr/>
          <p:nvPr/>
        </p:nvSpPr>
        <p:spPr>
          <a:xfrm>
            <a:off x="5573959" y="256664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Asset Detail</a:t>
            </a:r>
          </a:p>
        </p:txBody>
      </p:sp>
      <p:sp>
        <p:nvSpPr>
          <p:cNvPr id="16" name="Rectangle 15">
            <a:extLst>
              <a:ext uri="{FF2B5EF4-FFF2-40B4-BE49-F238E27FC236}">
                <a16:creationId xmlns:a16="http://schemas.microsoft.com/office/drawing/2014/main" id="{4702AD9D-AEC7-4464-88F8-16DD64641EB2}"/>
              </a:ext>
            </a:extLst>
          </p:cNvPr>
          <p:cNvSpPr/>
          <p:nvPr/>
        </p:nvSpPr>
        <p:spPr>
          <a:xfrm>
            <a:off x="5573959" y="442947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Create Token</a:t>
            </a:r>
          </a:p>
        </p:txBody>
      </p:sp>
      <p:sp>
        <p:nvSpPr>
          <p:cNvPr id="17" name="Rectangle 16">
            <a:extLst>
              <a:ext uri="{FF2B5EF4-FFF2-40B4-BE49-F238E27FC236}">
                <a16:creationId xmlns:a16="http://schemas.microsoft.com/office/drawing/2014/main" id="{D913D9D6-C7CD-416E-A48D-F3AEE58C025A}"/>
              </a:ext>
            </a:extLst>
          </p:cNvPr>
          <p:cNvSpPr/>
          <p:nvPr/>
        </p:nvSpPr>
        <p:spPr>
          <a:xfrm>
            <a:off x="5542875" y="5586907"/>
            <a:ext cx="1250168" cy="5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Admin Dashboard</a:t>
            </a:r>
          </a:p>
        </p:txBody>
      </p:sp>
      <p:sp>
        <p:nvSpPr>
          <p:cNvPr id="18" name="Rectangle 17">
            <a:extLst>
              <a:ext uri="{FF2B5EF4-FFF2-40B4-BE49-F238E27FC236}">
                <a16:creationId xmlns:a16="http://schemas.microsoft.com/office/drawing/2014/main" id="{76DA731E-10E5-4533-AA9F-91638DFB3C1F}"/>
              </a:ext>
            </a:extLst>
          </p:cNvPr>
          <p:cNvSpPr/>
          <p:nvPr/>
        </p:nvSpPr>
        <p:spPr>
          <a:xfrm>
            <a:off x="8292974" y="5586907"/>
            <a:ext cx="1166350"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Distribute Income</a:t>
            </a:r>
          </a:p>
        </p:txBody>
      </p:sp>
      <p:sp>
        <p:nvSpPr>
          <p:cNvPr id="19" name="Rectangle 18">
            <a:extLst>
              <a:ext uri="{FF2B5EF4-FFF2-40B4-BE49-F238E27FC236}">
                <a16:creationId xmlns:a16="http://schemas.microsoft.com/office/drawing/2014/main" id="{E002B244-DE32-4F84-A3AF-7893B5D6DF48}"/>
              </a:ext>
            </a:extLst>
          </p:cNvPr>
          <p:cNvSpPr/>
          <p:nvPr/>
        </p:nvSpPr>
        <p:spPr>
          <a:xfrm>
            <a:off x="8235702" y="979604"/>
            <a:ext cx="1250168" cy="469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User Dashboard</a:t>
            </a:r>
          </a:p>
        </p:txBody>
      </p:sp>
      <p:sp>
        <p:nvSpPr>
          <p:cNvPr id="20" name="Oval 19">
            <a:extLst>
              <a:ext uri="{FF2B5EF4-FFF2-40B4-BE49-F238E27FC236}">
                <a16:creationId xmlns:a16="http://schemas.microsoft.com/office/drawing/2014/main" id="{EEC18FD0-DC75-415A-AA97-168FCB8F76BD}"/>
              </a:ext>
            </a:extLst>
          </p:cNvPr>
          <p:cNvSpPr/>
          <p:nvPr/>
        </p:nvSpPr>
        <p:spPr>
          <a:xfrm>
            <a:off x="1821806"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Valuation service</a:t>
            </a:r>
          </a:p>
        </p:txBody>
      </p:sp>
      <p:sp>
        <p:nvSpPr>
          <p:cNvPr id="21" name="Rectangle 20">
            <a:extLst>
              <a:ext uri="{FF2B5EF4-FFF2-40B4-BE49-F238E27FC236}">
                <a16:creationId xmlns:a16="http://schemas.microsoft.com/office/drawing/2014/main" id="{B44439D7-CC32-4BAC-9738-8BD4A5C697DD}"/>
              </a:ext>
            </a:extLst>
          </p:cNvPr>
          <p:cNvSpPr/>
          <p:nvPr/>
        </p:nvSpPr>
        <p:spPr>
          <a:xfrm>
            <a:off x="10592803" y="951666"/>
            <a:ext cx="1080002"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Get Transactions</a:t>
            </a:r>
          </a:p>
        </p:txBody>
      </p:sp>
      <p:grpSp>
        <p:nvGrpSpPr>
          <p:cNvPr id="22" name="Group 21">
            <a:extLst>
              <a:ext uri="{FF2B5EF4-FFF2-40B4-BE49-F238E27FC236}">
                <a16:creationId xmlns:a16="http://schemas.microsoft.com/office/drawing/2014/main" id="{C4563266-A314-4C29-A4D1-5F3F7D5E4037}"/>
              </a:ext>
            </a:extLst>
          </p:cNvPr>
          <p:cNvGrpSpPr/>
          <p:nvPr/>
        </p:nvGrpSpPr>
        <p:grpSpPr>
          <a:xfrm>
            <a:off x="3564363" y="4100017"/>
            <a:ext cx="1978513" cy="1756889"/>
            <a:chOff x="3564363" y="4100017"/>
            <a:chExt cx="1978513" cy="1756889"/>
          </a:xfrm>
        </p:grpSpPr>
        <p:cxnSp>
          <p:nvCxnSpPr>
            <p:cNvPr id="23" name="Connector: Elbow 22">
              <a:extLst>
                <a:ext uri="{FF2B5EF4-FFF2-40B4-BE49-F238E27FC236}">
                  <a16:creationId xmlns:a16="http://schemas.microsoft.com/office/drawing/2014/main" id="{615A5BCB-0CA4-46A5-8C2C-EE6EB373B6F1}"/>
                </a:ext>
              </a:extLst>
            </p:cNvPr>
            <p:cNvCxnSpPr>
              <a:cxnSpLocks/>
              <a:stCxn id="123" idx="2"/>
              <a:endCxn id="17" idx="1"/>
            </p:cNvCxnSpPr>
            <p:nvPr/>
          </p:nvCxnSpPr>
          <p:spPr>
            <a:xfrm rot="16200000" flipH="1">
              <a:off x="3779956" y="4093987"/>
              <a:ext cx="1756889" cy="1768950"/>
            </a:xfrm>
            <a:prstGeom prst="bentConnector2">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8206F6-7A39-4DFF-BBDC-DE8DAC4799D6}"/>
                </a:ext>
              </a:extLst>
            </p:cNvPr>
            <p:cNvSpPr txBox="1"/>
            <p:nvPr/>
          </p:nvSpPr>
          <p:spPr>
            <a:xfrm>
              <a:off x="3564363" y="4690537"/>
              <a:ext cx="441146" cy="307777"/>
            </a:xfrm>
            <a:prstGeom prst="rect">
              <a:avLst/>
            </a:prstGeom>
            <a:solidFill>
              <a:schemeClr val="bg1"/>
            </a:solidFill>
          </p:spPr>
          <p:txBody>
            <a:bodyPr wrap="none" rtlCol="0">
              <a:spAutoFit/>
            </a:bodyPr>
            <a:lstStyle/>
            <a:p>
              <a:r>
                <a:rPr lang="en-SG" sz="1400" dirty="0"/>
                <a:t>List</a:t>
              </a:r>
            </a:p>
          </p:txBody>
        </p:sp>
      </p:grpSp>
      <p:grpSp>
        <p:nvGrpSpPr>
          <p:cNvPr id="25" name="Group 24">
            <a:extLst>
              <a:ext uri="{FF2B5EF4-FFF2-40B4-BE49-F238E27FC236}">
                <a16:creationId xmlns:a16="http://schemas.microsoft.com/office/drawing/2014/main" id="{4F39612F-24B9-40F4-9FBD-4E5A8DCAE906}"/>
              </a:ext>
            </a:extLst>
          </p:cNvPr>
          <p:cNvGrpSpPr/>
          <p:nvPr/>
        </p:nvGrpSpPr>
        <p:grpSpPr>
          <a:xfrm>
            <a:off x="6793043" y="5726649"/>
            <a:ext cx="1499931" cy="288147"/>
            <a:chOff x="6728064" y="5739540"/>
            <a:chExt cx="1499931" cy="288147"/>
          </a:xfrm>
        </p:grpSpPr>
        <p:cxnSp>
          <p:nvCxnSpPr>
            <p:cNvPr id="26" name="Connector: Elbow 25">
              <a:extLst>
                <a:ext uri="{FF2B5EF4-FFF2-40B4-BE49-F238E27FC236}">
                  <a16:creationId xmlns:a16="http://schemas.microsoft.com/office/drawing/2014/main" id="{2F8CEF44-05D0-4C9B-B2D0-F1B49485B062}"/>
                </a:ext>
              </a:extLst>
            </p:cNvPr>
            <p:cNvCxnSpPr>
              <a:cxnSpLocks/>
              <a:stCxn id="17" idx="3"/>
              <a:endCxn id="18" idx="1"/>
            </p:cNvCxnSpPr>
            <p:nvPr/>
          </p:nvCxnSpPr>
          <p:spPr>
            <a:xfrm>
              <a:off x="6728064" y="5869798"/>
              <a:ext cx="1499931" cy="12700"/>
            </a:xfrm>
            <a:prstGeom prst="bentConnector3">
              <a:avLst>
                <a:gd name="adj1" fmla="val 50000"/>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C5B7715-D6BC-42ED-8DBE-AEF93F88B9EE}"/>
                </a:ext>
              </a:extLst>
            </p:cNvPr>
            <p:cNvSpPr txBox="1"/>
            <p:nvPr/>
          </p:nvSpPr>
          <p:spPr>
            <a:xfrm>
              <a:off x="7247167" y="5739540"/>
              <a:ext cx="811688" cy="288147"/>
            </a:xfrm>
            <a:prstGeom prst="rect">
              <a:avLst/>
            </a:prstGeom>
            <a:solidFill>
              <a:schemeClr val="bg1"/>
            </a:solidFill>
          </p:spPr>
          <p:txBody>
            <a:bodyPr wrap="none" lIns="36000" tIns="36000" rIns="36000" bIns="36000" rtlCol="0">
              <a:spAutoFit/>
            </a:bodyPr>
            <a:lstStyle/>
            <a:p>
              <a:r>
                <a:rPr lang="en-SG" sz="1400" dirty="0"/>
                <a:t>Distribute</a:t>
              </a:r>
            </a:p>
          </p:txBody>
        </p:sp>
      </p:grpSp>
      <p:grpSp>
        <p:nvGrpSpPr>
          <p:cNvPr id="28" name="Group 27">
            <a:extLst>
              <a:ext uri="{FF2B5EF4-FFF2-40B4-BE49-F238E27FC236}">
                <a16:creationId xmlns:a16="http://schemas.microsoft.com/office/drawing/2014/main" id="{800500E9-B161-4C77-BFEB-5DBBEDEC3FE2}"/>
              </a:ext>
            </a:extLst>
          </p:cNvPr>
          <p:cNvGrpSpPr/>
          <p:nvPr/>
        </p:nvGrpSpPr>
        <p:grpSpPr>
          <a:xfrm>
            <a:off x="6761960" y="1750389"/>
            <a:ext cx="1803783" cy="831206"/>
            <a:chOff x="6761960" y="1731302"/>
            <a:chExt cx="1803783" cy="945655"/>
          </a:xfrm>
        </p:grpSpPr>
        <p:cxnSp>
          <p:nvCxnSpPr>
            <p:cNvPr id="29" name="Connector: Elbow 28">
              <a:extLst>
                <a:ext uri="{FF2B5EF4-FFF2-40B4-BE49-F238E27FC236}">
                  <a16:creationId xmlns:a16="http://schemas.microsoft.com/office/drawing/2014/main" id="{67FC85D3-F747-403F-A106-A1CCAD5A3AD2}"/>
                </a:ext>
              </a:extLst>
            </p:cNvPr>
            <p:cNvCxnSpPr>
              <a:cxnSpLocks/>
              <a:endCxn id="14" idx="3"/>
            </p:cNvCxnSpPr>
            <p:nvPr/>
          </p:nvCxnSpPr>
          <p:spPr>
            <a:xfrm rot="10800000">
              <a:off x="6761960" y="1860134"/>
              <a:ext cx="1803783" cy="816823"/>
            </a:xfrm>
            <a:prstGeom prst="bentConnector3">
              <a:avLst>
                <a:gd name="adj1" fmla="val 25921"/>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7C3A0E-B80F-4000-A09D-3ABE90DB10CE}"/>
                </a:ext>
              </a:extLst>
            </p:cNvPr>
            <p:cNvSpPr txBox="1"/>
            <p:nvPr/>
          </p:nvSpPr>
          <p:spPr>
            <a:xfrm>
              <a:off x="7125810" y="1731302"/>
              <a:ext cx="648000" cy="288147"/>
            </a:xfrm>
            <a:prstGeom prst="rect">
              <a:avLst/>
            </a:prstGeom>
            <a:solidFill>
              <a:schemeClr val="bg1"/>
            </a:solidFill>
          </p:spPr>
          <p:txBody>
            <a:bodyPr wrap="none" lIns="36000" tIns="36000" rIns="36000" bIns="36000" rtlCol="0">
              <a:spAutoFit/>
            </a:bodyPr>
            <a:lstStyle/>
            <a:p>
              <a:r>
                <a:rPr lang="en-SG" sz="1400" dirty="0"/>
                <a:t>Review</a:t>
              </a:r>
            </a:p>
          </p:txBody>
        </p:sp>
      </p:grpSp>
      <p:grpSp>
        <p:nvGrpSpPr>
          <p:cNvPr id="31" name="Group 30">
            <a:extLst>
              <a:ext uri="{FF2B5EF4-FFF2-40B4-BE49-F238E27FC236}">
                <a16:creationId xmlns:a16="http://schemas.microsoft.com/office/drawing/2014/main" id="{636CDB48-7B17-4EE9-827D-3180B488B0A0}"/>
              </a:ext>
            </a:extLst>
          </p:cNvPr>
          <p:cNvGrpSpPr/>
          <p:nvPr/>
        </p:nvGrpSpPr>
        <p:grpSpPr>
          <a:xfrm>
            <a:off x="5869003" y="2085982"/>
            <a:ext cx="597912" cy="487010"/>
            <a:chOff x="5512479" y="2085982"/>
            <a:chExt cx="597912" cy="487010"/>
          </a:xfrm>
        </p:grpSpPr>
        <p:cxnSp>
          <p:nvCxnSpPr>
            <p:cNvPr id="32" name="Connector: Elbow 31">
              <a:extLst>
                <a:ext uri="{FF2B5EF4-FFF2-40B4-BE49-F238E27FC236}">
                  <a16:creationId xmlns:a16="http://schemas.microsoft.com/office/drawing/2014/main" id="{404D2290-9C70-4244-B527-3DAEDE15407C}"/>
                </a:ext>
              </a:extLst>
            </p:cNvPr>
            <p:cNvCxnSpPr>
              <a:cxnSpLocks/>
              <a:stCxn id="14" idx="2"/>
              <a:endCxn id="15" idx="0"/>
            </p:cNvCxnSpPr>
            <p:nvPr/>
          </p:nvCxnSpPr>
          <p:spPr>
            <a:xfrm rot="5400000">
              <a:off x="5567930" y="2323137"/>
              <a:ext cx="487010" cy="12700"/>
            </a:xfrm>
            <a:prstGeom prst="bentConnector3">
              <a:avLst>
                <a:gd name="adj1" fmla="val 50000"/>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3698918-054B-4151-BF96-05F33F88C1DD}"/>
                </a:ext>
              </a:extLst>
            </p:cNvPr>
            <p:cNvSpPr txBox="1"/>
            <p:nvPr/>
          </p:nvSpPr>
          <p:spPr>
            <a:xfrm>
              <a:off x="5512479" y="2169215"/>
              <a:ext cx="597912" cy="288147"/>
            </a:xfrm>
            <a:prstGeom prst="rect">
              <a:avLst/>
            </a:prstGeom>
            <a:solidFill>
              <a:schemeClr val="bg1"/>
            </a:solidFill>
          </p:spPr>
          <p:txBody>
            <a:bodyPr wrap="none" lIns="36000" tIns="36000" rIns="36000" bIns="36000" rtlCol="0">
              <a:spAutoFit/>
            </a:bodyPr>
            <a:lstStyle/>
            <a:p>
              <a:r>
                <a:rPr lang="en-SG" sz="1400" dirty="0"/>
                <a:t>Review</a:t>
              </a:r>
            </a:p>
          </p:txBody>
        </p:sp>
      </p:grpSp>
      <p:grpSp>
        <p:nvGrpSpPr>
          <p:cNvPr id="34" name="Group 33">
            <a:extLst>
              <a:ext uri="{FF2B5EF4-FFF2-40B4-BE49-F238E27FC236}">
                <a16:creationId xmlns:a16="http://schemas.microsoft.com/office/drawing/2014/main" id="{3B0AB1F3-DDE1-49BE-8022-CD11BEE84BAC}"/>
              </a:ext>
            </a:extLst>
          </p:cNvPr>
          <p:cNvGrpSpPr/>
          <p:nvPr/>
        </p:nvGrpSpPr>
        <p:grpSpPr>
          <a:xfrm>
            <a:off x="6761960" y="2638531"/>
            <a:ext cx="1692059" cy="288147"/>
            <a:chOff x="6761960" y="2638531"/>
            <a:chExt cx="1692059" cy="288147"/>
          </a:xfrm>
        </p:grpSpPr>
        <p:cxnSp>
          <p:nvCxnSpPr>
            <p:cNvPr id="35" name="Connector: Elbow 34">
              <a:extLst>
                <a:ext uri="{FF2B5EF4-FFF2-40B4-BE49-F238E27FC236}">
                  <a16:creationId xmlns:a16="http://schemas.microsoft.com/office/drawing/2014/main" id="{7427A97B-1670-4FCE-B829-10F98FD7AA39}"/>
                </a:ext>
              </a:extLst>
            </p:cNvPr>
            <p:cNvCxnSpPr>
              <a:cxnSpLocks/>
              <a:stCxn id="78" idx="1"/>
              <a:endCxn id="15" idx="3"/>
            </p:cNvCxnSpPr>
            <p:nvPr/>
          </p:nvCxnSpPr>
          <p:spPr>
            <a:xfrm rot="10800000">
              <a:off x="6761960" y="2782643"/>
              <a:ext cx="1692059" cy="135159"/>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EBCF2A-C303-4E0C-BFFD-41E1ACE4AB37}"/>
                </a:ext>
              </a:extLst>
            </p:cNvPr>
            <p:cNvSpPr txBox="1"/>
            <p:nvPr/>
          </p:nvSpPr>
          <p:spPr>
            <a:xfrm>
              <a:off x="7171530" y="2638531"/>
              <a:ext cx="540000"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grpSp>
        <p:nvGrpSpPr>
          <p:cNvPr id="37" name="Group 36">
            <a:extLst>
              <a:ext uri="{FF2B5EF4-FFF2-40B4-BE49-F238E27FC236}">
                <a16:creationId xmlns:a16="http://schemas.microsoft.com/office/drawing/2014/main" id="{482E9921-E9DD-4B4E-B93E-3627B0326760}"/>
              </a:ext>
            </a:extLst>
          </p:cNvPr>
          <p:cNvGrpSpPr/>
          <p:nvPr/>
        </p:nvGrpSpPr>
        <p:grpSpPr>
          <a:xfrm>
            <a:off x="8526162" y="1448738"/>
            <a:ext cx="670624" cy="1055063"/>
            <a:chOff x="8605185" y="1448738"/>
            <a:chExt cx="670624" cy="1055063"/>
          </a:xfrm>
        </p:grpSpPr>
        <p:cxnSp>
          <p:nvCxnSpPr>
            <p:cNvPr id="38" name="Connector: Elbow 37">
              <a:extLst>
                <a:ext uri="{FF2B5EF4-FFF2-40B4-BE49-F238E27FC236}">
                  <a16:creationId xmlns:a16="http://schemas.microsoft.com/office/drawing/2014/main" id="{8A349328-6A0F-41E9-9F20-1BE6755D9578}"/>
                </a:ext>
              </a:extLst>
            </p:cNvPr>
            <p:cNvCxnSpPr>
              <a:cxnSpLocks/>
              <a:stCxn id="78" idx="0"/>
              <a:endCxn id="19" idx="2"/>
            </p:cNvCxnSpPr>
            <p:nvPr/>
          </p:nvCxnSpPr>
          <p:spPr>
            <a:xfrm rot="16200000" flipV="1">
              <a:off x="8415894" y="1972654"/>
              <a:ext cx="1055063" cy="7232"/>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FD46EA2-B747-43C4-8D3B-4791BE572398}"/>
                </a:ext>
              </a:extLst>
            </p:cNvPr>
            <p:cNvSpPr txBox="1"/>
            <p:nvPr/>
          </p:nvSpPr>
          <p:spPr>
            <a:xfrm>
              <a:off x="8605185" y="1660025"/>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sp>
        <p:nvSpPr>
          <p:cNvPr id="40" name="Rectangle 39">
            <a:extLst>
              <a:ext uri="{FF2B5EF4-FFF2-40B4-BE49-F238E27FC236}">
                <a16:creationId xmlns:a16="http://schemas.microsoft.com/office/drawing/2014/main" id="{68F08C69-3481-4F4B-BE1A-72A1D47D7A43}"/>
              </a:ext>
            </a:extLst>
          </p:cNvPr>
          <p:cNvSpPr/>
          <p:nvPr/>
        </p:nvSpPr>
        <p:spPr>
          <a:xfrm>
            <a:off x="5573959" y="352652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Allot Token</a:t>
            </a:r>
          </a:p>
        </p:txBody>
      </p:sp>
      <p:grpSp>
        <p:nvGrpSpPr>
          <p:cNvPr id="41" name="Group 40">
            <a:extLst>
              <a:ext uri="{FF2B5EF4-FFF2-40B4-BE49-F238E27FC236}">
                <a16:creationId xmlns:a16="http://schemas.microsoft.com/office/drawing/2014/main" id="{C2B2C66B-9D2E-4CB7-AE9A-8085A3127C6E}"/>
              </a:ext>
            </a:extLst>
          </p:cNvPr>
          <p:cNvGrpSpPr/>
          <p:nvPr/>
        </p:nvGrpSpPr>
        <p:grpSpPr>
          <a:xfrm>
            <a:off x="5920748" y="3004991"/>
            <a:ext cx="494422" cy="527881"/>
            <a:chOff x="5560039" y="3004991"/>
            <a:chExt cx="494422" cy="527881"/>
          </a:xfrm>
        </p:grpSpPr>
        <p:cxnSp>
          <p:nvCxnSpPr>
            <p:cNvPr id="42" name="Connector: Elbow 41">
              <a:extLst>
                <a:ext uri="{FF2B5EF4-FFF2-40B4-BE49-F238E27FC236}">
                  <a16:creationId xmlns:a16="http://schemas.microsoft.com/office/drawing/2014/main" id="{F9B1DEA6-E88D-47E1-A316-087639D99DD6}"/>
                </a:ext>
              </a:extLst>
            </p:cNvPr>
            <p:cNvCxnSpPr>
              <a:cxnSpLocks/>
              <a:stCxn id="15" idx="2"/>
              <a:endCxn id="40" idx="0"/>
            </p:cNvCxnSpPr>
            <p:nvPr/>
          </p:nvCxnSpPr>
          <p:spPr>
            <a:xfrm rot="5400000">
              <a:off x="5543310" y="3262582"/>
              <a:ext cx="527881" cy="12700"/>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5613086-8061-4EC8-82BD-D3FEB5641CD7}"/>
                </a:ext>
              </a:extLst>
            </p:cNvPr>
            <p:cNvSpPr txBox="1"/>
            <p:nvPr/>
          </p:nvSpPr>
          <p:spPr>
            <a:xfrm>
              <a:off x="5560039" y="3105563"/>
              <a:ext cx="494422"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grpSp>
        <p:nvGrpSpPr>
          <p:cNvPr id="44" name="Group 43">
            <a:extLst>
              <a:ext uri="{FF2B5EF4-FFF2-40B4-BE49-F238E27FC236}">
                <a16:creationId xmlns:a16="http://schemas.microsoft.com/office/drawing/2014/main" id="{CA2C0D5A-8471-45A3-A308-41D32237F5E0}"/>
              </a:ext>
            </a:extLst>
          </p:cNvPr>
          <p:cNvGrpSpPr/>
          <p:nvPr/>
        </p:nvGrpSpPr>
        <p:grpSpPr>
          <a:xfrm>
            <a:off x="6761959" y="3387591"/>
            <a:ext cx="1692059" cy="496708"/>
            <a:chOff x="6761959" y="3387591"/>
            <a:chExt cx="1692059" cy="496708"/>
          </a:xfrm>
        </p:grpSpPr>
        <p:cxnSp>
          <p:nvCxnSpPr>
            <p:cNvPr id="45" name="Connector: Elbow 44">
              <a:extLst>
                <a:ext uri="{FF2B5EF4-FFF2-40B4-BE49-F238E27FC236}">
                  <a16:creationId xmlns:a16="http://schemas.microsoft.com/office/drawing/2014/main" id="{0346708D-225C-4F41-B322-ACFA5C369288}"/>
                </a:ext>
              </a:extLst>
            </p:cNvPr>
            <p:cNvCxnSpPr>
              <a:cxnSpLocks/>
              <a:stCxn id="40" idx="3"/>
              <a:endCxn id="124" idx="1"/>
            </p:cNvCxnSpPr>
            <p:nvPr/>
          </p:nvCxnSpPr>
          <p:spPr>
            <a:xfrm flipV="1">
              <a:off x="6761959" y="3387591"/>
              <a:ext cx="1692059" cy="354932"/>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6A3FD54-62D4-466C-B7ED-A80CBC2BE747}"/>
                </a:ext>
              </a:extLst>
            </p:cNvPr>
            <p:cNvSpPr txBox="1"/>
            <p:nvPr/>
          </p:nvSpPr>
          <p:spPr>
            <a:xfrm>
              <a:off x="7059990" y="3596152"/>
              <a:ext cx="1044000" cy="288147"/>
            </a:xfrm>
            <a:prstGeom prst="rect">
              <a:avLst/>
            </a:prstGeom>
            <a:solidFill>
              <a:schemeClr val="bg1"/>
            </a:solidFill>
            <a:ln>
              <a:noFill/>
            </a:ln>
          </p:spPr>
          <p:txBody>
            <a:bodyPr wrap="none" lIns="36000" tIns="36000" rIns="36000" bIns="36000" rtlCol="0">
              <a:spAutoFit/>
            </a:bodyPr>
            <a:lstStyle/>
            <a:p>
              <a:r>
                <a:rPr lang="en-SG" sz="1400" dirty="0"/>
                <a:t>Issue Token</a:t>
              </a:r>
            </a:p>
          </p:txBody>
        </p:sp>
      </p:grpSp>
      <p:grpSp>
        <p:nvGrpSpPr>
          <p:cNvPr id="47" name="Group 46">
            <a:extLst>
              <a:ext uri="{FF2B5EF4-FFF2-40B4-BE49-F238E27FC236}">
                <a16:creationId xmlns:a16="http://schemas.microsoft.com/office/drawing/2014/main" id="{51689676-E243-471D-A349-99D63C112A41}"/>
              </a:ext>
            </a:extLst>
          </p:cNvPr>
          <p:cNvGrpSpPr/>
          <p:nvPr/>
        </p:nvGrpSpPr>
        <p:grpSpPr>
          <a:xfrm>
            <a:off x="9485870" y="1069218"/>
            <a:ext cx="1106933" cy="288147"/>
            <a:chOff x="9485870" y="1069218"/>
            <a:chExt cx="1106933" cy="288147"/>
          </a:xfrm>
        </p:grpSpPr>
        <p:cxnSp>
          <p:nvCxnSpPr>
            <p:cNvPr id="48" name="Connector: Elbow 47">
              <a:extLst>
                <a:ext uri="{FF2B5EF4-FFF2-40B4-BE49-F238E27FC236}">
                  <a16:creationId xmlns:a16="http://schemas.microsoft.com/office/drawing/2014/main" id="{976CDE20-1CB8-44A3-BED0-BE7A20B4D009}"/>
                </a:ext>
              </a:extLst>
            </p:cNvPr>
            <p:cNvCxnSpPr>
              <a:cxnSpLocks/>
              <a:stCxn id="19" idx="3"/>
              <a:endCxn id="21" idx="1"/>
            </p:cNvCxnSpPr>
            <p:nvPr/>
          </p:nvCxnSpPr>
          <p:spPr>
            <a:xfrm>
              <a:off x="9485870" y="1214171"/>
              <a:ext cx="1106933" cy="7495"/>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52AD7AD-7AAB-4986-9CD2-EBCE42D81358}"/>
                </a:ext>
              </a:extLst>
            </p:cNvPr>
            <p:cNvSpPr txBox="1"/>
            <p:nvPr/>
          </p:nvSpPr>
          <p:spPr>
            <a:xfrm>
              <a:off x="9681742" y="1069218"/>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grpSp>
        <p:nvGrpSpPr>
          <p:cNvPr id="50" name="Group 49">
            <a:extLst>
              <a:ext uri="{FF2B5EF4-FFF2-40B4-BE49-F238E27FC236}">
                <a16:creationId xmlns:a16="http://schemas.microsoft.com/office/drawing/2014/main" id="{A695F3E0-841D-4C8C-8CE7-18B0D79416ED}"/>
              </a:ext>
            </a:extLst>
          </p:cNvPr>
          <p:cNvGrpSpPr/>
          <p:nvPr/>
        </p:nvGrpSpPr>
        <p:grpSpPr>
          <a:xfrm>
            <a:off x="5658657" y="4867823"/>
            <a:ext cx="1023609" cy="725434"/>
            <a:chOff x="5422601" y="4778613"/>
            <a:chExt cx="1023609" cy="725434"/>
          </a:xfrm>
        </p:grpSpPr>
        <p:cxnSp>
          <p:nvCxnSpPr>
            <p:cNvPr id="51" name="Connector: Elbow 50">
              <a:extLst>
                <a:ext uri="{FF2B5EF4-FFF2-40B4-BE49-F238E27FC236}">
                  <a16:creationId xmlns:a16="http://schemas.microsoft.com/office/drawing/2014/main" id="{8B9791B2-09D4-42BE-99D9-693315A8220A}"/>
                </a:ext>
              </a:extLst>
            </p:cNvPr>
            <p:cNvCxnSpPr>
              <a:cxnSpLocks/>
              <a:stCxn id="17" idx="0"/>
              <a:endCxn id="16" idx="2"/>
            </p:cNvCxnSpPr>
            <p:nvPr/>
          </p:nvCxnSpPr>
          <p:spPr>
            <a:xfrm rot="5400000" flipH="1" flipV="1">
              <a:off x="5569186" y="5134980"/>
              <a:ext cx="725434" cy="12700"/>
            </a:xfrm>
            <a:prstGeom prst="bentConnector3">
              <a:avLst>
                <a:gd name="adj1" fmla="val 50000"/>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FEB864F-79C8-4FF1-A1E3-F0BEA920913D}"/>
                </a:ext>
              </a:extLst>
            </p:cNvPr>
            <p:cNvSpPr txBox="1"/>
            <p:nvPr/>
          </p:nvSpPr>
          <p:spPr>
            <a:xfrm>
              <a:off x="5422601" y="5035754"/>
              <a:ext cx="1023609" cy="288147"/>
            </a:xfrm>
            <a:prstGeom prst="rect">
              <a:avLst/>
            </a:prstGeom>
            <a:solidFill>
              <a:schemeClr val="bg1"/>
            </a:solidFill>
          </p:spPr>
          <p:txBody>
            <a:bodyPr wrap="square" lIns="36000" tIns="36000" rIns="36000" bIns="36000" rtlCol="0">
              <a:spAutoFit/>
            </a:bodyPr>
            <a:lstStyle/>
            <a:p>
              <a:pPr algn="ctr"/>
              <a:r>
                <a:rPr lang="en-SG" sz="1400" dirty="0"/>
                <a:t>Mint Token</a:t>
              </a:r>
            </a:p>
          </p:txBody>
        </p:sp>
      </p:grpSp>
      <p:grpSp>
        <p:nvGrpSpPr>
          <p:cNvPr id="53" name="Group 52">
            <a:extLst>
              <a:ext uri="{FF2B5EF4-FFF2-40B4-BE49-F238E27FC236}">
                <a16:creationId xmlns:a16="http://schemas.microsoft.com/office/drawing/2014/main" id="{FEF13F0F-A79F-4B91-A44A-52D8C60D5D7E}"/>
              </a:ext>
            </a:extLst>
          </p:cNvPr>
          <p:cNvGrpSpPr/>
          <p:nvPr/>
        </p:nvGrpSpPr>
        <p:grpSpPr>
          <a:xfrm>
            <a:off x="8604241" y="3541479"/>
            <a:ext cx="561620" cy="2045428"/>
            <a:chOff x="8604241" y="3541479"/>
            <a:chExt cx="561620" cy="2045428"/>
          </a:xfrm>
        </p:grpSpPr>
        <p:cxnSp>
          <p:nvCxnSpPr>
            <p:cNvPr id="54" name="Connector: Elbow 53">
              <a:extLst>
                <a:ext uri="{FF2B5EF4-FFF2-40B4-BE49-F238E27FC236}">
                  <a16:creationId xmlns:a16="http://schemas.microsoft.com/office/drawing/2014/main" id="{EC3D310A-0B98-4C9D-86C1-BE767496C979}"/>
                </a:ext>
              </a:extLst>
            </p:cNvPr>
            <p:cNvCxnSpPr>
              <a:cxnSpLocks/>
              <a:stCxn id="18" idx="0"/>
              <a:endCxn id="124" idx="2"/>
            </p:cNvCxnSpPr>
            <p:nvPr/>
          </p:nvCxnSpPr>
          <p:spPr>
            <a:xfrm rot="16200000" flipV="1">
              <a:off x="7849370" y="4560127"/>
              <a:ext cx="2045428" cy="8131"/>
            </a:xfrm>
            <a:prstGeom prst="bentConnector3">
              <a:avLst>
                <a:gd name="adj1" fmla="val 50000"/>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3E16C0D-EE8F-4F21-857B-9E3524EF15FE}"/>
                </a:ext>
              </a:extLst>
            </p:cNvPr>
            <p:cNvSpPr txBox="1"/>
            <p:nvPr/>
          </p:nvSpPr>
          <p:spPr>
            <a:xfrm>
              <a:off x="8604241" y="5053150"/>
              <a:ext cx="561620" cy="288147"/>
            </a:xfrm>
            <a:prstGeom prst="rect">
              <a:avLst/>
            </a:prstGeom>
            <a:solidFill>
              <a:schemeClr val="bg1"/>
            </a:solidFill>
          </p:spPr>
          <p:txBody>
            <a:bodyPr wrap="none" lIns="36000" tIns="36000" rIns="36000" bIns="36000" rtlCol="0">
              <a:spAutoFit/>
            </a:bodyPr>
            <a:lstStyle/>
            <a:p>
              <a:r>
                <a:rPr lang="en-SG" sz="1400" dirty="0"/>
                <a:t>USDT</a:t>
              </a:r>
            </a:p>
          </p:txBody>
        </p:sp>
      </p:grpSp>
      <p:sp>
        <p:nvSpPr>
          <p:cNvPr id="56" name="TextBox 55">
            <a:extLst>
              <a:ext uri="{FF2B5EF4-FFF2-40B4-BE49-F238E27FC236}">
                <a16:creationId xmlns:a16="http://schemas.microsoft.com/office/drawing/2014/main" id="{126A7EEF-AF60-4774-AAA1-46E96F3B7EDF}"/>
              </a:ext>
            </a:extLst>
          </p:cNvPr>
          <p:cNvSpPr txBox="1"/>
          <p:nvPr/>
        </p:nvSpPr>
        <p:spPr>
          <a:xfrm>
            <a:off x="9669734" y="2865071"/>
            <a:ext cx="756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57" name="Connector: Elbow 56">
            <a:extLst>
              <a:ext uri="{FF2B5EF4-FFF2-40B4-BE49-F238E27FC236}">
                <a16:creationId xmlns:a16="http://schemas.microsoft.com/office/drawing/2014/main" id="{2C0106DF-3B57-420D-BE58-960DBC3E8D17}"/>
              </a:ext>
            </a:extLst>
          </p:cNvPr>
          <p:cNvCxnSpPr>
            <a:cxnSpLocks/>
            <a:stCxn id="12" idx="0"/>
          </p:cNvCxnSpPr>
          <p:nvPr/>
        </p:nvCxnSpPr>
        <p:spPr>
          <a:xfrm rot="16200000" flipV="1">
            <a:off x="10114337" y="1721027"/>
            <a:ext cx="211203" cy="1969702"/>
          </a:xfrm>
          <a:prstGeom prst="bentConnector3">
            <a:avLst>
              <a:gd name="adj1" fmla="val 290612"/>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260BE34-DE7B-450B-A9D3-D9FB9D7E12A8}"/>
              </a:ext>
            </a:extLst>
          </p:cNvPr>
          <p:cNvSpPr txBox="1"/>
          <p:nvPr/>
        </p:nvSpPr>
        <p:spPr>
          <a:xfrm>
            <a:off x="9738892" y="2049532"/>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cxnSp>
        <p:nvCxnSpPr>
          <p:cNvPr id="60" name="Connector: Elbow 59">
            <a:extLst>
              <a:ext uri="{FF2B5EF4-FFF2-40B4-BE49-F238E27FC236}">
                <a16:creationId xmlns:a16="http://schemas.microsoft.com/office/drawing/2014/main" id="{4D502393-A25F-44A9-A7BA-84A9C79471C6}"/>
              </a:ext>
            </a:extLst>
          </p:cNvPr>
          <p:cNvCxnSpPr>
            <a:cxnSpLocks/>
          </p:cNvCxnSpPr>
          <p:nvPr/>
        </p:nvCxnSpPr>
        <p:spPr>
          <a:xfrm rot="16200000" flipH="1">
            <a:off x="3936771" y="4105954"/>
            <a:ext cx="1476000" cy="1485909"/>
          </a:xfrm>
          <a:prstGeom prst="bentConnector3">
            <a:avLst>
              <a:gd name="adj1" fmla="val 100735"/>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1630F1A-0836-4D0F-8A42-3DA8BABD6A95}"/>
              </a:ext>
            </a:extLst>
          </p:cNvPr>
          <p:cNvSpPr txBox="1"/>
          <p:nvPr/>
        </p:nvSpPr>
        <p:spPr>
          <a:xfrm>
            <a:off x="4226313" y="5449402"/>
            <a:ext cx="896916" cy="288147"/>
          </a:xfrm>
          <a:prstGeom prst="rect">
            <a:avLst/>
          </a:prstGeom>
          <a:solidFill>
            <a:schemeClr val="bg1"/>
          </a:solidFill>
        </p:spPr>
        <p:txBody>
          <a:bodyPr wrap="square" lIns="36000" tIns="36000" rIns="36000" bIns="36000" rtlCol="0">
            <a:spAutoFit/>
          </a:bodyPr>
          <a:lstStyle/>
          <a:p>
            <a:r>
              <a:rPr lang="en-SG" sz="1400" dirty="0"/>
              <a:t>Distribute</a:t>
            </a:r>
          </a:p>
        </p:txBody>
      </p:sp>
      <p:sp>
        <p:nvSpPr>
          <p:cNvPr id="62" name="Oval 61">
            <a:extLst>
              <a:ext uri="{FF2B5EF4-FFF2-40B4-BE49-F238E27FC236}">
                <a16:creationId xmlns:a16="http://schemas.microsoft.com/office/drawing/2014/main" id="{25698CBF-A282-426F-9628-63F5B32707E5}"/>
              </a:ext>
            </a:extLst>
          </p:cNvPr>
          <p:cNvSpPr/>
          <p:nvPr/>
        </p:nvSpPr>
        <p:spPr>
          <a:xfrm>
            <a:off x="10663719" y="3398971"/>
            <a:ext cx="1116000" cy="1116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Exchange or Swap</a:t>
            </a:r>
          </a:p>
        </p:txBody>
      </p:sp>
      <p:grpSp>
        <p:nvGrpSpPr>
          <p:cNvPr id="63" name="Group 62">
            <a:extLst>
              <a:ext uri="{FF2B5EF4-FFF2-40B4-BE49-F238E27FC236}">
                <a16:creationId xmlns:a16="http://schemas.microsoft.com/office/drawing/2014/main" id="{74391479-DC86-4760-B80C-0669E5ECB86D}"/>
              </a:ext>
            </a:extLst>
          </p:cNvPr>
          <p:cNvGrpSpPr/>
          <p:nvPr/>
        </p:nvGrpSpPr>
        <p:grpSpPr>
          <a:xfrm>
            <a:off x="9235088" y="3440317"/>
            <a:ext cx="1428631" cy="731223"/>
            <a:chOff x="9235088" y="3440317"/>
            <a:chExt cx="1428631" cy="731223"/>
          </a:xfrm>
        </p:grpSpPr>
        <p:cxnSp>
          <p:nvCxnSpPr>
            <p:cNvPr id="64" name="Connector: Curved 63">
              <a:extLst>
                <a:ext uri="{FF2B5EF4-FFF2-40B4-BE49-F238E27FC236}">
                  <a16:creationId xmlns:a16="http://schemas.microsoft.com/office/drawing/2014/main" id="{65DEECF8-5D2E-45CB-A5E9-F1F9D5C3DBA6}"/>
                </a:ext>
              </a:extLst>
            </p:cNvPr>
            <p:cNvCxnSpPr>
              <a:cxnSpLocks/>
              <a:endCxn id="62" idx="2"/>
            </p:cNvCxnSpPr>
            <p:nvPr/>
          </p:nvCxnSpPr>
          <p:spPr>
            <a:xfrm>
              <a:off x="9235088" y="3440317"/>
              <a:ext cx="1428631" cy="516654"/>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6A0DF09-0736-4CED-9915-4D64EF4804C5}"/>
                </a:ext>
              </a:extLst>
            </p:cNvPr>
            <p:cNvSpPr txBox="1"/>
            <p:nvPr/>
          </p:nvSpPr>
          <p:spPr>
            <a:xfrm>
              <a:off x="9464676" y="3452506"/>
              <a:ext cx="965915" cy="719034"/>
            </a:xfrm>
            <a:prstGeom prst="rect">
              <a:avLst/>
            </a:prstGeom>
            <a:solidFill>
              <a:schemeClr val="bg1"/>
            </a:solidFill>
          </p:spPr>
          <p:txBody>
            <a:bodyPr wrap="square" lIns="36000" tIns="36000" rIns="36000" bIns="36000" rtlCol="0">
              <a:spAutoFit/>
            </a:bodyPr>
            <a:lstStyle/>
            <a:p>
              <a:pPr algn="ctr"/>
              <a:r>
                <a:rPr lang="en-SG" sz="1400" dirty="0"/>
                <a:t>Trade in secondary market</a:t>
              </a:r>
            </a:p>
          </p:txBody>
        </p:sp>
      </p:grpSp>
      <p:cxnSp>
        <p:nvCxnSpPr>
          <p:cNvPr id="66" name="Connector: Curved 65">
            <a:extLst>
              <a:ext uri="{FF2B5EF4-FFF2-40B4-BE49-F238E27FC236}">
                <a16:creationId xmlns:a16="http://schemas.microsoft.com/office/drawing/2014/main" id="{DA8FC70E-0AAF-4F3A-9722-4641B32190F5}"/>
              </a:ext>
            </a:extLst>
          </p:cNvPr>
          <p:cNvCxnSpPr>
            <a:cxnSpLocks/>
            <a:stCxn id="10" idx="0"/>
            <a:endCxn id="5" idx="2"/>
          </p:cNvCxnSpPr>
          <p:nvPr/>
        </p:nvCxnSpPr>
        <p:spPr>
          <a:xfrm rot="5400000" flipH="1" flipV="1">
            <a:off x="1148988" y="3941666"/>
            <a:ext cx="697309" cy="50528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BBF911D2-7666-46A2-B4C3-2B9CA3217B5B}"/>
              </a:ext>
            </a:extLst>
          </p:cNvPr>
          <p:cNvCxnSpPr>
            <a:cxnSpLocks/>
            <a:stCxn id="20" idx="0"/>
            <a:endCxn id="5" idx="2"/>
          </p:cNvCxnSpPr>
          <p:nvPr/>
        </p:nvCxnSpPr>
        <p:spPr>
          <a:xfrm rot="16200000" flipV="1">
            <a:off x="1662392" y="3933550"/>
            <a:ext cx="697309" cy="52152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373B5AA-2FE6-4156-8851-5E3F372F7FE1}"/>
              </a:ext>
            </a:extLst>
          </p:cNvPr>
          <p:cNvCxnSpPr>
            <a:cxnSpLocks/>
            <a:stCxn id="122" idx="1"/>
            <a:endCxn id="5" idx="1"/>
          </p:cNvCxnSpPr>
          <p:nvPr/>
        </p:nvCxnSpPr>
        <p:spPr>
          <a:xfrm rot="10800000" flipV="1">
            <a:off x="1138287" y="1692925"/>
            <a:ext cx="818627" cy="1936729"/>
          </a:xfrm>
          <a:prstGeom prst="bentConnector3">
            <a:avLst>
              <a:gd name="adj1" fmla="val 127925"/>
            </a:avLst>
          </a:prstGeom>
          <a:ln>
            <a:tailEnd type="stealth"/>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7FE07C3-B82B-47B4-B64E-7DCB87CCEBD5}"/>
              </a:ext>
            </a:extLst>
          </p:cNvPr>
          <p:cNvSpPr txBox="1"/>
          <p:nvPr/>
        </p:nvSpPr>
        <p:spPr>
          <a:xfrm>
            <a:off x="616371" y="2005083"/>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sp>
        <p:nvSpPr>
          <p:cNvPr id="71" name="TextBox 70">
            <a:extLst>
              <a:ext uri="{FF2B5EF4-FFF2-40B4-BE49-F238E27FC236}">
                <a16:creationId xmlns:a16="http://schemas.microsoft.com/office/drawing/2014/main" id="{A5EEBCB8-44BF-4E90-BA74-0CF969FF343B}"/>
              </a:ext>
            </a:extLst>
          </p:cNvPr>
          <p:cNvSpPr txBox="1"/>
          <p:nvPr/>
        </p:nvSpPr>
        <p:spPr>
          <a:xfrm>
            <a:off x="1331894" y="4025696"/>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grpSp>
        <p:nvGrpSpPr>
          <p:cNvPr id="72" name="Group 71">
            <a:extLst>
              <a:ext uri="{FF2B5EF4-FFF2-40B4-BE49-F238E27FC236}">
                <a16:creationId xmlns:a16="http://schemas.microsoft.com/office/drawing/2014/main" id="{3875AE68-82F0-4F92-A2FE-C48DBC9FCD26}"/>
              </a:ext>
            </a:extLst>
          </p:cNvPr>
          <p:cNvGrpSpPr/>
          <p:nvPr/>
        </p:nvGrpSpPr>
        <p:grpSpPr>
          <a:xfrm>
            <a:off x="2362287" y="3127479"/>
            <a:ext cx="997639" cy="658950"/>
            <a:chOff x="2362287" y="3127479"/>
            <a:chExt cx="997639" cy="658950"/>
          </a:xfrm>
        </p:grpSpPr>
        <p:cxnSp>
          <p:nvCxnSpPr>
            <p:cNvPr id="73" name="Connector: Elbow 72">
              <a:extLst>
                <a:ext uri="{FF2B5EF4-FFF2-40B4-BE49-F238E27FC236}">
                  <a16:creationId xmlns:a16="http://schemas.microsoft.com/office/drawing/2014/main" id="{0463A853-EAF6-4459-84AF-D1061FFF6AA6}"/>
                </a:ext>
              </a:extLst>
            </p:cNvPr>
            <p:cNvCxnSpPr>
              <a:cxnSpLocks/>
              <a:stCxn id="3" idx="1"/>
              <a:endCxn id="5" idx="3"/>
            </p:cNvCxnSpPr>
            <p:nvPr/>
          </p:nvCxnSpPr>
          <p:spPr>
            <a:xfrm rot="10800000" flipV="1">
              <a:off x="2362287" y="3127479"/>
              <a:ext cx="997639" cy="502176"/>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E127957-42C3-4A00-8696-AA08C3D6FE9B}"/>
                </a:ext>
              </a:extLst>
            </p:cNvPr>
            <p:cNvSpPr txBox="1"/>
            <p:nvPr/>
          </p:nvSpPr>
          <p:spPr>
            <a:xfrm>
              <a:off x="2563431" y="3498282"/>
              <a:ext cx="569634" cy="288147"/>
            </a:xfrm>
            <a:prstGeom prst="rect">
              <a:avLst/>
            </a:prstGeom>
            <a:solidFill>
              <a:schemeClr val="bg1"/>
            </a:solidFill>
          </p:spPr>
          <p:txBody>
            <a:bodyPr wrap="none" lIns="36000" tIns="36000" rIns="36000" bIns="36000" rtlCol="0" anchor="ctr" anchorCtr="0">
              <a:spAutoFit/>
            </a:bodyPr>
            <a:lstStyle/>
            <a:p>
              <a:pPr algn="ctr"/>
              <a:r>
                <a:rPr lang="en-SG" sz="1400" dirty="0"/>
                <a:t>Initiate</a:t>
              </a:r>
            </a:p>
          </p:txBody>
        </p:sp>
      </p:grpSp>
      <p:cxnSp>
        <p:nvCxnSpPr>
          <p:cNvPr id="76" name="Connector: Elbow 75">
            <a:extLst>
              <a:ext uri="{FF2B5EF4-FFF2-40B4-BE49-F238E27FC236}">
                <a16:creationId xmlns:a16="http://schemas.microsoft.com/office/drawing/2014/main" id="{30876116-5B73-44B6-9312-1B938A4FD86E}"/>
              </a:ext>
            </a:extLst>
          </p:cNvPr>
          <p:cNvCxnSpPr>
            <a:cxnSpLocks/>
            <a:stCxn id="122" idx="2"/>
            <a:endCxn id="8" idx="0"/>
          </p:cNvCxnSpPr>
          <p:nvPr/>
        </p:nvCxnSpPr>
        <p:spPr>
          <a:xfrm rot="5400000">
            <a:off x="2288458" y="2125465"/>
            <a:ext cx="559107" cy="1804"/>
          </a:xfrm>
          <a:prstGeom prst="bentConnector3">
            <a:avLst>
              <a:gd name="adj1" fmla="val 50000"/>
            </a:avLst>
          </a:prstGeom>
          <a:ln>
            <a:tailEnd type="stealth"/>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55A2184A-5EDB-45DA-B54D-CFD10D7A037F}"/>
              </a:ext>
            </a:extLst>
          </p:cNvPr>
          <p:cNvSpPr txBox="1"/>
          <p:nvPr/>
        </p:nvSpPr>
        <p:spPr>
          <a:xfrm>
            <a:off x="2290417" y="1958489"/>
            <a:ext cx="575661" cy="288147"/>
          </a:xfrm>
          <a:prstGeom prst="rect">
            <a:avLst/>
          </a:prstGeom>
          <a:solidFill>
            <a:schemeClr val="bg1"/>
          </a:solidFill>
        </p:spPr>
        <p:txBody>
          <a:bodyPr wrap="none" lIns="36000" tIns="36000" rIns="36000" bIns="36000" rtlCol="0" anchor="ctr" anchorCtr="0">
            <a:spAutoFit/>
          </a:bodyPr>
          <a:lstStyle/>
          <a:p>
            <a:pPr algn="ctr"/>
            <a:r>
              <a:rPr lang="en-SG" sz="1400" dirty="0"/>
              <a:t>Create</a:t>
            </a:r>
          </a:p>
        </p:txBody>
      </p:sp>
      <p:pic>
        <p:nvPicPr>
          <p:cNvPr id="79" name="Graphic 78" descr="Badge with solid fill">
            <a:extLst>
              <a:ext uri="{FF2B5EF4-FFF2-40B4-BE49-F238E27FC236}">
                <a16:creationId xmlns:a16="http://schemas.microsoft.com/office/drawing/2014/main" id="{2E4205EA-4301-402E-8E07-7D3D80706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7224" y="1831306"/>
            <a:ext cx="360000" cy="360000"/>
          </a:xfrm>
          <a:prstGeom prst="rect">
            <a:avLst/>
          </a:prstGeom>
        </p:spPr>
      </p:pic>
      <p:pic>
        <p:nvPicPr>
          <p:cNvPr id="80" name="Graphic 79" descr="Badge 3 with solid fill">
            <a:extLst>
              <a:ext uri="{FF2B5EF4-FFF2-40B4-BE49-F238E27FC236}">
                <a16:creationId xmlns:a16="http://schemas.microsoft.com/office/drawing/2014/main" id="{58D9F440-5DC7-40AC-ABD2-87808BFAB1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588" y="3221045"/>
            <a:ext cx="360000" cy="360000"/>
          </a:xfrm>
          <a:prstGeom prst="rect">
            <a:avLst/>
          </a:prstGeom>
        </p:spPr>
      </p:pic>
      <p:pic>
        <p:nvPicPr>
          <p:cNvPr id="81" name="Graphic 80" descr="Badge 4 with solid fill">
            <a:extLst>
              <a:ext uri="{FF2B5EF4-FFF2-40B4-BE49-F238E27FC236}">
                <a16:creationId xmlns:a16="http://schemas.microsoft.com/office/drawing/2014/main" id="{A41E9773-8A97-4664-B5C7-DF7D97B05E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2677" y="4153936"/>
            <a:ext cx="360000" cy="360000"/>
          </a:xfrm>
          <a:prstGeom prst="rect">
            <a:avLst/>
          </a:prstGeom>
        </p:spPr>
      </p:pic>
      <p:pic>
        <p:nvPicPr>
          <p:cNvPr id="82" name="Graphic 81" descr="Badge 5 with solid fill">
            <a:extLst>
              <a:ext uri="{FF2B5EF4-FFF2-40B4-BE49-F238E27FC236}">
                <a16:creationId xmlns:a16="http://schemas.microsoft.com/office/drawing/2014/main" id="{F55FF6B2-EB35-47E2-B01D-4754578FA2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19601" y="2203102"/>
            <a:ext cx="360000" cy="360000"/>
          </a:xfrm>
          <a:prstGeom prst="rect">
            <a:avLst/>
          </a:prstGeom>
        </p:spPr>
      </p:pic>
      <p:pic>
        <p:nvPicPr>
          <p:cNvPr id="83" name="Graphic 82" descr="Badge 6 with solid fill">
            <a:extLst>
              <a:ext uri="{FF2B5EF4-FFF2-40B4-BE49-F238E27FC236}">
                <a16:creationId xmlns:a16="http://schemas.microsoft.com/office/drawing/2014/main" id="{E73D48D6-E093-481A-A4CF-AFA979ECAD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80160" y="2963734"/>
            <a:ext cx="360000" cy="360000"/>
          </a:xfrm>
          <a:prstGeom prst="rect">
            <a:avLst/>
          </a:prstGeom>
        </p:spPr>
      </p:pic>
      <p:sp>
        <p:nvSpPr>
          <p:cNvPr id="93" name="Title 92">
            <a:extLst>
              <a:ext uri="{FF2B5EF4-FFF2-40B4-BE49-F238E27FC236}">
                <a16:creationId xmlns:a16="http://schemas.microsoft.com/office/drawing/2014/main" id="{B4752609-FE15-4AAA-A2DC-138349EA7963}"/>
              </a:ext>
            </a:extLst>
          </p:cNvPr>
          <p:cNvSpPr>
            <a:spLocks noGrp="1"/>
          </p:cNvSpPr>
          <p:nvPr>
            <p:ph type="ctrTitle"/>
          </p:nvPr>
        </p:nvSpPr>
        <p:spPr/>
        <p:txBody>
          <a:bodyPr/>
          <a:lstStyle/>
          <a:p>
            <a:r>
              <a:rPr lang="en-US" dirty="0"/>
              <a:t>P</a:t>
            </a:r>
            <a:r>
              <a:rPr lang="en-SG" dirty="0"/>
              <a:t>ROCESS FLOW</a:t>
            </a:r>
          </a:p>
        </p:txBody>
      </p:sp>
      <p:sp>
        <p:nvSpPr>
          <p:cNvPr id="94" name="Rectangle 93">
            <a:extLst>
              <a:ext uri="{FF2B5EF4-FFF2-40B4-BE49-F238E27FC236}">
                <a16:creationId xmlns:a16="http://schemas.microsoft.com/office/drawing/2014/main" id="{354D9097-58B7-41DC-B63E-1BD4DC9BB545}"/>
              </a:ext>
            </a:extLst>
          </p:cNvPr>
          <p:cNvSpPr/>
          <p:nvPr/>
        </p:nvSpPr>
        <p:spPr>
          <a:xfrm>
            <a:off x="128013" y="1027371"/>
            <a:ext cx="939863"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sp>
        <p:nvSpPr>
          <p:cNvPr id="95" name="TextBox 94">
            <a:extLst>
              <a:ext uri="{FF2B5EF4-FFF2-40B4-BE49-F238E27FC236}">
                <a16:creationId xmlns:a16="http://schemas.microsoft.com/office/drawing/2014/main" id="{AB9BB2A8-D4EE-4F9B-8084-7F4FCE1E989B}"/>
              </a:ext>
            </a:extLst>
          </p:cNvPr>
          <p:cNvSpPr txBox="1"/>
          <p:nvPr/>
        </p:nvSpPr>
        <p:spPr>
          <a:xfrm>
            <a:off x="1205600" y="1108772"/>
            <a:ext cx="684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96" name="Connector: Elbow 95">
            <a:extLst>
              <a:ext uri="{FF2B5EF4-FFF2-40B4-BE49-F238E27FC236}">
                <a16:creationId xmlns:a16="http://schemas.microsoft.com/office/drawing/2014/main" id="{7BB1DC3C-7A0C-44D5-92D3-B2287302BD22}"/>
              </a:ext>
            </a:extLst>
          </p:cNvPr>
          <p:cNvCxnSpPr>
            <a:cxnSpLocks/>
            <a:stCxn id="94" idx="0"/>
            <a:endCxn id="85" idx="0"/>
          </p:cNvCxnSpPr>
          <p:nvPr/>
        </p:nvCxnSpPr>
        <p:spPr>
          <a:xfrm rot="5400000" flipH="1" flipV="1">
            <a:off x="1462033" y="-79509"/>
            <a:ext cx="242793" cy="1970968"/>
          </a:xfrm>
          <a:prstGeom prst="bentConnector3">
            <a:avLst>
              <a:gd name="adj1" fmla="val 128244"/>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C4E01DBD-3EAA-40AB-AE75-59E125D95B51}"/>
              </a:ext>
            </a:extLst>
          </p:cNvPr>
          <p:cNvSpPr txBox="1"/>
          <p:nvPr/>
        </p:nvSpPr>
        <p:spPr>
          <a:xfrm>
            <a:off x="826120" y="583773"/>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pic>
        <p:nvPicPr>
          <p:cNvPr id="99" name="Graphic 98" descr="Badge 1 with solid fill">
            <a:extLst>
              <a:ext uri="{FF2B5EF4-FFF2-40B4-BE49-F238E27FC236}">
                <a16:creationId xmlns:a16="http://schemas.microsoft.com/office/drawing/2014/main" id="{84F17197-B9E3-4A3E-A15A-A0A902FB53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0292" y="798825"/>
            <a:ext cx="360000" cy="360000"/>
          </a:xfrm>
          <a:prstGeom prst="rect">
            <a:avLst/>
          </a:prstGeom>
        </p:spPr>
      </p:pic>
      <p:pic>
        <p:nvPicPr>
          <p:cNvPr id="100" name="Graphic 99" descr="Badge 1 with solid fill">
            <a:extLst>
              <a:ext uri="{FF2B5EF4-FFF2-40B4-BE49-F238E27FC236}">
                <a16:creationId xmlns:a16="http://schemas.microsoft.com/office/drawing/2014/main" id="{72FF7A70-C15C-4BEA-BFEF-29BE242F23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59400" y="2563102"/>
            <a:ext cx="360000" cy="360000"/>
          </a:xfrm>
          <a:prstGeom prst="rect">
            <a:avLst/>
          </a:prstGeom>
        </p:spPr>
      </p:pic>
      <p:sp>
        <p:nvSpPr>
          <p:cNvPr id="101" name="Oval 100">
            <a:extLst>
              <a:ext uri="{FF2B5EF4-FFF2-40B4-BE49-F238E27FC236}">
                <a16:creationId xmlns:a16="http://schemas.microsoft.com/office/drawing/2014/main" id="{789CA4AC-9952-449C-BDE9-0964EAB7A9D5}"/>
              </a:ext>
            </a:extLst>
          </p:cNvPr>
          <p:cNvSpPr/>
          <p:nvPr/>
        </p:nvSpPr>
        <p:spPr>
          <a:xfrm>
            <a:off x="708616" y="5711161"/>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RE Manager</a:t>
            </a:r>
          </a:p>
        </p:txBody>
      </p:sp>
      <p:sp>
        <p:nvSpPr>
          <p:cNvPr id="102" name="Rectangle 101">
            <a:extLst>
              <a:ext uri="{FF2B5EF4-FFF2-40B4-BE49-F238E27FC236}">
                <a16:creationId xmlns:a16="http://schemas.microsoft.com/office/drawing/2014/main" id="{09DA6C31-992B-45CF-9860-ADEE6CB5457C}"/>
              </a:ext>
            </a:extLst>
          </p:cNvPr>
          <p:cNvSpPr/>
          <p:nvPr/>
        </p:nvSpPr>
        <p:spPr>
          <a:xfrm>
            <a:off x="2798096" y="6175198"/>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RE Operation</a:t>
            </a:r>
          </a:p>
        </p:txBody>
      </p:sp>
      <p:grpSp>
        <p:nvGrpSpPr>
          <p:cNvPr id="103" name="Group 102">
            <a:extLst>
              <a:ext uri="{FF2B5EF4-FFF2-40B4-BE49-F238E27FC236}">
                <a16:creationId xmlns:a16="http://schemas.microsoft.com/office/drawing/2014/main" id="{4492AF7F-DB51-4709-9FB0-F4325C9A5907}"/>
              </a:ext>
            </a:extLst>
          </p:cNvPr>
          <p:cNvGrpSpPr/>
          <p:nvPr/>
        </p:nvGrpSpPr>
        <p:grpSpPr>
          <a:xfrm>
            <a:off x="1608616" y="6024541"/>
            <a:ext cx="1189480" cy="366657"/>
            <a:chOff x="7710639" y="3864790"/>
            <a:chExt cx="1189480" cy="366657"/>
          </a:xfrm>
        </p:grpSpPr>
        <p:cxnSp>
          <p:nvCxnSpPr>
            <p:cNvPr id="105" name="Connector: Curved 104">
              <a:extLst>
                <a:ext uri="{FF2B5EF4-FFF2-40B4-BE49-F238E27FC236}">
                  <a16:creationId xmlns:a16="http://schemas.microsoft.com/office/drawing/2014/main" id="{F250DC26-77F0-4DB6-A744-1A9A22420AE7}"/>
                </a:ext>
              </a:extLst>
            </p:cNvPr>
            <p:cNvCxnSpPr>
              <a:cxnSpLocks/>
              <a:stCxn id="101" idx="6"/>
              <a:endCxn id="102" idx="1"/>
            </p:cNvCxnSpPr>
            <p:nvPr/>
          </p:nvCxnSpPr>
          <p:spPr>
            <a:xfrm>
              <a:off x="7710639" y="4001410"/>
              <a:ext cx="1189480" cy="230037"/>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181AD955-4A34-49A7-A188-CF61D68D1774}"/>
                </a:ext>
              </a:extLst>
            </p:cNvPr>
            <p:cNvSpPr txBox="1"/>
            <p:nvPr/>
          </p:nvSpPr>
          <p:spPr>
            <a:xfrm>
              <a:off x="7836372" y="3864790"/>
              <a:ext cx="720000" cy="288147"/>
            </a:xfrm>
            <a:prstGeom prst="rect">
              <a:avLst/>
            </a:prstGeom>
            <a:solidFill>
              <a:schemeClr val="bg1"/>
            </a:solidFill>
          </p:spPr>
          <p:txBody>
            <a:bodyPr wrap="square" lIns="36000" tIns="36000" rIns="36000" bIns="36000" rtlCol="0">
              <a:spAutoFit/>
            </a:bodyPr>
            <a:lstStyle/>
            <a:p>
              <a:pPr algn="ctr"/>
              <a:r>
                <a:rPr lang="en-SG" sz="1400" dirty="0"/>
                <a:t>Manage</a:t>
              </a:r>
            </a:p>
          </p:txBody>
        </p:sp>
      </p:grpSp>
      <p:cxnSp>
        <p:nvCxnSpPr>
          <p:cNvPr id="107" name="Connector: Curved 106">
            <a:extLst>
              <a:ext uri="{FF2B5EF4-FFF2-40B4-BE49-F238E27FC236}">
                <a16:creationId xmlns:a16="http://schemas.microsoft.com/office/drawing/2014/main" id="{1A26E094-4369-4DC3-AF1A-CC5DCAC4D907}"/>
              </a:ext>
            </a:extLst>
          </p:cNvPr>
          <p:cNvCxnSpPr>
            <a:cxnSpLocks/>
            <a:stCxn id="102" idx="3"/>
            <a:endCxn id="17" idx="2"/>
          </p:cNvCxnSpPr>
          <p:nvPr/>
        </p:nvCxnSpPr>
        <p:spPr>
          <a:xfrm flipV="1">
            <a:off x="4022096" y="6126907"/>
            <a:ext cx="2145863" cy="264291"/>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A11E0544-C65D-470E-8EE4-477DC5686D38}"/>
              </a:ext>
            </a:extLst>
          </p:cNvPr>
          <p:cNvSpPr txBox="1"/>
          <p:nvPr/>
        </p:nvSpPr>
        <p:spPr>
          <a:xfrm>
            <a:off x="4491576" y="6232388"/>
            <a:ext cx="720000" cy="288147"/>
          </a:xfrm>
          <a:prstGeom prst="rect">
            <a:avLst/>
          </a:prstGeom>
          <a:solidFill>
            <a:schemeClr val="bg1"/>
          </a:solidFill>
        </p:spPr>
        <p:txBody>
          <a:bodyPr wrap="square" lIns="36000" tIns="36000" rIns="36000" bIns="36000" rtlCol="0">
            <a:spAutoFit/>
          </a:bodyPr>
          <a:lstStyle/>
          <a:p>
            <a:pPr algn="ctr"/>
            <a:r>
              <a:rPr lang="en-US" sz="1400" dirty="0"/>
              <a:t>I</a:t>
            </a:r>
            <a:r>
              <a:rPr lang="en-SG" sz="1400" dirty="0" err="1"/>
              <a:t>ncome</a:t>
            </a:r>
            <a:endParaRPr lang="en-SG" sz="1400" dirty="0"/>
          </a:p>
        </p:txBody>
      </p:sp>
      <p:pic>
        <p:nvPicPr>
          <p:cNvPr id="154" name="Graphic 153" descr="Badge 8 with solid fill">
            <a:extLst>
              <a:ext uri="{FF2B5EF4-FFF2-40B4-BE49-F238E27FC236}">
                <a16:creationId xmlns:a16="http://schemas.microsoft.com/office/drawing/2014/main" id="{C661D803-575D-420F-9352-C569869203F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44930" y="5068871"/>
            <a:ext cx="360000" cy="360000"/>
          </a:xfrm>
          <a:prstGeom prst="rect">
            <a:avLst/>
          </a:prstGeom>
        </p:spPr>
      </p:pic>
      <p:cxnSp>
        <p:nvCxnSpPr>
          <p:cNvPr id="120" name="Connector: Elbow 119">
            <a:extLst>
              <a:ext uri="{FF2B5EF4-FFF2-40B4-BE49-F238E27FC236}">
                <a16:creationId xmlns:a16="http://schemas.microsoft.com/office/drawing/2014/main" id="{0918550E-26A3-4B97-8AAA-07FAD22FDFA8}"/>
              </a:ext>
            </a:extLst>
          </p:cNvPr>
          <p:cNvCxnSpPr>
            <a:cxnSpLocks/>
            <a:stCxn id="16" idx="1"/>
            <a:endCxn id="85" idx="3"/>
          </p:cNvCxnSpPr>
          <p:nvPr/>
        </p:nvCxnSpPr>
        <p:spPr>
          <a:xfrm rot="10800000">
            <a:off x="2981307" y="1196973"/>
            <a:ext cx="2592652" cy="3448501"/>
          </a:xfrm>
          <a:prstGeom prst="bentConnector3">
            <a:avLst>
              <a:gd name="adj1" fmla="val 44710"/>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126234B-06B8-4B85-9AA9-8DB30A0B5B54}"/>
              </a:ext>
            </a:extLst>
          </p:cNvPr>
          <p:cNvSpPr txBox="1"/>
          <p:nvPr/>
        </p:nvSpPr>
        <p:spPr>
          <a:xfrm>
            <a:off x="4181033" y="4263089"/>
            <a:ext cx="685788" cy="503590"/>
          </a:xfrm>
          <a:prstGeom prst="rect">
            <a:avLst/>
          </a:prstGeom>
          <a:solidFill>
            <a:schemeClr val="bg1"/>
          </a:solidFill>
          <a:ln>
            <a:noFill/>
          </a:ln>
        </p:spPr>
        <p:txBody>
          <a:bodyPr wrap="square" lIns="36000" tIns="36000" rIns="36000" bIns="36000" rtlCol="0">
            <a:spAutoFit/>
          </a:bodyPr>
          <a:lstStyle/>
          <a:p>
            <a:pPr algn="ctr"/>
            <a:r>
              <a:rPr lang="en-US" sz="1400" dirty="0"/>
              <a:t>Issue Token</a:t>
            </a:r>
            <a:endParaRPr lang="en-SG" sz="1400" dirty="0"/>
          </a:p>
        </p:txBody>
      </p:sp>
      <p:grpSp>
        <p:nvGrpSpPr>
          <p:cNvPr id="141" name="Group 140">
            <a:extLst>
              <a:ext uri="{FF2B5EF4-FFF2-40B4-BE49-F238E27FC236}">
                <a16:creationId xmlns:a16="http://schemas.microsoft.com/office/drawing/2014/main" id="{CF1227BE-938C-43F2-8073-E1E7E9DE4C81}"/>
              </a:ext>
            </a:extLst>
          </p:cNvPr>
          <p:cNvGrpSpPr/>
          <p:nvPr/>
        </p:nvGrpSpPr>
        <p:grpSpPr>
          <a:xfrm>
            <a:off x="1956913" y="784578"/>
            <a:ext cx="1224000" cy="1062236"/>
            <a:chOff x="1956913" y="784578"/>
            <a:chExt cx="1224000" cy="1062236"/>
          </a:xfrm>
        </p:grpSpPr>
        <p:pic>
          <p:nvPicPr>
            <p:cNvPr id="85" name="Graphic 84" descr="Judge male with solid fill">
              <a:extLst>
                <a:ext uri="{FF2B5EF4-FFF2-40B4-BE49-F238E27FC236}">
                  <a16:creationId xmlns:a16="http://schemas.microsoft.com/office/drawing/2014/main" id="{F030B723-7ECF-4461-B3B9-9EBA8A53044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56519" y="784578"/>
              <a:ext cx="824788" cy="824788"/>
            </a:xfrm>
            <a:prstGeom prst="rect">
              <a:avLst/>
            </a:prstGeom>
          </p:spPr>
        </p:pic>
        <p:sp>
          <p:nvSpPr>
            <p:cNvPr id="122" name="TextBox 121">
              <a:extLst>
                <a:ext uri="{FF2B5EF4-FFF2-40B4-BE49-F238E27FC236}">
                  <a16:creationId xmlns:a16="http://schemas.microsoft.com/office/drawing/2014/main" id="{7ED57D5B-07D6-48E1-9A8C-AA3BCEF394FA}"/>
                </a:ext>
              </a:extLst>
            </p:cNvPr>
            <p:cNvSpPr txBox="1"/>
            <p:nvPr/>
          </p:nvSpPr>
          <p:spPr>
            <a:xfrm>
              <a:off x="1956913" y="1539037"/>
              <a:ext cx="1224000" cy="307777"/>
            </a:xfrm>
            <a:prstGeom prst="rect">
              <a:avLst/>
            </a:prstGeom>
            <a:noFill/>
          </p:spPr>
          <p:txBody>
            <a:bodyPr wrap="square">
              <a:spAutoFit/>
            </a:bodyPr>
            <a:lstStyle/>
            <a:p>
              <a:pPr algn="ctr"/>
              <a:r>
                <a:rPr lang="en-SG" sz="1400" dirty="0">
                  <a:solidFill>
                    <a:schemeClr val="accent4">
                      <a:lumMod val="50000"/>
                    </a:schemeClr>
                  </a:solidFill>
                </a:rPr>
                <a:t>Asset Owner</a:t>
              </a:r>
            </a:p>
          </p:txBody>
        </p:sp>
      </p:grpSp>
      <p:grpSp>
        <p:nvGrpSpPr>
          <p:cNvPr id="143" name="Group 142">
            <a:extLst>
              <a:ext uri="{FF2B5EF4-FFF2-40B4-BE49-F238E27FC236}">
                <a16:creationId xmlns:a16="http://schemas.microsoft.com/office/drawing/2014/main" id="{FB18409A-2D68-42D4-ACA1-773C7D4053FC}"/>
              </a:ext>
            </a:extLst>
          </p:cNvPr>
          <p:cNvGrpSpPr/>
          <p:nvPr/>
        </p:nvGrpSpPr>
        <p:grpSpPr>
          <a:xfrm>
            <a:off x="3341925" y="2713479"/>
            <a:ext cx="864000" cy="1386539"/>
            <a:chOff x="3341925" y="2713479"/>
            <a:chExt cx="864000" cy="1386539"/>
          </a:xfrm>
        </p:grpSpPr>
        <p:pic>
          <p:nvPicPr>
            <p:cNvPr id="3" name="Graphic 2" descr="Programmer male with solid fill">
              <a:extLst>
                <a:ext uri="{FF2B5EF4-FFF2-40B4-BE49-F238E27FC236}">
                  <a16:creationId xmlns:a16="http://schemas.microsoft.com/office/drawing/2014/main" id="{11D9A05D-4663-4161-A38B-E5987B8E2E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359925" y="2713479"/>
              <a:ext cx="828000" cy="828000"/>
            </a:xfrm>
            <a:prstGeom prst="rect">
              <a:avLst/>
            </a:prstGeom>
          </p:spPr>
        </p:pic>
        <p:sp>
          <p:nvSpPr>
            <p:cNvPr id="123" name="TextBox 122">
              <a:extLst>
                <a:ext uri="{FF2B5EF4-FFF2-40B4-BE49-F238E27FC236}">
                  <a16:creationId xmlns:a16="http://schemas.microsoft.com/office/drawing/2014/main" id="{4365167F-7B2B-4AB5-8EF0-E08B36F6BE57}"/>
                </a:ext>
              </a:extLst>
            </p:cNvPr>
            <p:cNvSpPr txBox="1"/>
            <p:nvPr/>
          </p:nvSpPr>
          <p:spPr>
            <a:xfrm>
              <a:off x="3341925" y="3576798"/>
              <a:ext cx="864000" cy="523220"/>
            </a:xfrm>
            <a:prstGeom prst="rect">
              <a:avLst/>
            </a:prstGeom>
            <a:noFill/>
          </p:spPr>
          <p:txBody>
            <a:bodyPr wrap="square">
              <a:spAutoFit/>
            </a:bodyPr>
            <a:lstStyle/>
            <a:p>
              <a:pPr algn="ctr"/>
              <a:r>
                <a:rPr lang="en-SG" sz="1400" dirty="0">
                  <a:solidFill>
                    <a:schemeClr val="accent4">
                      <a:lumMod val="50000"/>
                    </a:schemeClr>
                  </a:solidFill>
                </a:rPr>
                <a:t>Platform Admin</a:t>
              </a:r>
            </a:p>
          </p:txBody>
        </p:sp>
      </p:grpSp>
      <p:grpSp>
        <p:nvGrpSpPr>
          <p:cNvPr id="148" name="Group 147">
            <a:extLst>
              <a:ext uri="{FF2B5EF4-FFF2-40B4-BE49-F238E27FC236}">
                <a16:creationId xmlns:a16="http://schemas.microsoft.com/office/drawing/2014/main" id="{1682E624-7B38-4869-ACBC-95F82A8883E7}"/>
              </a:ext>
            </a:extLst>
          </p:cNvPr>
          <p:cNvGrpSpPr/>
          <p:nvPr/>
        </p:nvGrpSpPr>
        <p:grpSpPr>
          <a:xfrm>
            <a:off x="8454018" y="2503801"/>
            <a:ext cx="828000" cy="1037678"/>
            <a:chOff x="8372853" y="2538106"/>
            <a:chExt cx="828000" cy="1037678"/>
          </a:xfrm>
        </p:grpSpPr>
        <p:pic>
          <p:nvPicPr>
            <p:cNvPr id="78" name="Graphic 77" descr="Office worker male with solid fill">
              <a:extLst>
                <a:ext uri="{FF2B5EF4-FFF2-40B4-BE49-F238E27FC236}">
                  <a16:creationId xmlns:a16="http://schemas.microsoft.com/office/drawing/2014/main" id="{42028A66-B194-4C7A-B489-2DFEB4B647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72853" y="2538106"/>
              <a:ext cx="828000" cy="828000"/>
            </a:xfrm>
            <a:prstGeom prst="rect">
              <a:avLst/>
            </a:prstGeom>
          </p:spPr>
        </p:pic>
        <p:sp>
          <p:nvSpPr>
            <p:cNvPr id="124" name="TextBox 123">
              <a:extLst>
                <a:ext uri="{FF2B5EF4-FFF2-40B4-BE49-F238E27FC236}">
                  <a16:creationId xmlns:a16="http://schemas.microsoft.com/office/drawing/2014/main" id="{3725142F-30FA-4C9D-92B9-84CACB64AA25}"/>
                </a:ext>
              </a:extLst>
            </p:cNvPr>
            <p:cNvSpPr txBox="1"/>
            <p:nvPr/>
          </p:nvSpPr>
          <p:spPr>
            <a:xfrm>
              <a:off x="8372853" y="3268007"/>
              <a:ext cx="828000" cy="307777"/>
            </a:xfrm>
            <a:prstGeom prst="rect">
              <a:avLst/>
            </a:prstGeom>
            <a:noFill/>
          </p:spPr>
          <p:txBody>
            <a:bodyPr wrap="square">
              <a:spAutoFit/>
            </a:bodyPr>
            <a:lstStyle/>
            <a:p>
              <a:pPr algn="ctr"/>
              <a:r>
                <a:rPr lang="en-SG" sz="1400" dirty="0">
                  <a:solidFill>
                    <a:schemeClr val="accent4">
                      <a:lumMod val="50000"/>
                    </a:schemeClr>
                  </a:solidFill>
                </a:rPr>
                <a:t>Investor</a:t>
              </a:r>
            </a:p>
          </p:txBody>
        </p:sp>
      </p:grpSp>
      <p:cxnSp>
        <p:nvCxnSpPr>
          <p:cNvPr id="188" name="Connector: Elbow 187">
            <a:extLst>
              <a:ext uri="{FF2B5EF4-FFF2-40B4-BE49-F238E27FC236}">
                <a16:creationId xmlns:a16="http://schemas.microsoft.com/office/drawing/2014/main" id="{521DDECB-59CF-429B-A696-63585EFB5D4A}"/>
              </a:ext>
            </a:extLst>
          </p:cNvPr>
          <p:cNvCxnSpPr>
            <a:cxnSpLocks/>
            <a:stCxn id="40" idx="1"/>
          </p:cNvCxnSpPr>
          <p:nvPr/>
        </p:nvCxnSpPr>
        <p:spPr>
          <a:xfrm rot="10800000">
            <a:off x="2981959" y="932683"/>
            <a:ext cx="2592000" cy="2809841"/>
          </a:xfrm>
          <a:prstGeom prst="bentConnector3">
            <a:avLst>
              <a:gd name="adj1" fmla="val 246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86" name="TextBox 185">
            <a:extLst>
              <a:ext uri="{FF2B5EF4-FFF2-40B4-BE49-F238E27FC236}">
                <a16:creationId xmlns:a16="http://schemas.microsoft.com/office/drawing/2014/main" id="{7FB1DBA9-4164-4739-9B08-AAD48AA14F36}"/>
              </a:ext>
            </a:extLst>
          </p:cNvPr>
          <p:cNvSpPr txBox="1"/>
          <p:nvPr/>
        </p:nvSpPr>
        <p:spPr>
          <a:xfrm>
            <a:off x="4619215" y="2991175"/>
            <a:ext cx="642451" cy="503590"/>
          </a:xfrm>
          <a:prstGeom prst="rect">
            <a:avLst/>
          </a:prstGeom>
          <a:solidFill>
            <a:schemeClr val="bg1"/>
          </a:solidFill>
          <a:ln>
            <a:noFill/>
          </a:ln>
        </p:spPr>
        <p:txBody>
          <a:bodyPr wrap="square" lIns="36000" tIns="36000" rIns="36000" bIns="36000" rtlCol="0">
            <a:spAutoFit/>
          </a:bodyPr>
          <a:lstStyle/>
          <a:p>
            <a:pPr algn="ctr"/>
            <a:r>
              <a:rPr lang="en-US" sz="1400" dirty="0"/>
              <a:t>Pay Owner</a:t>
            </a:r>
            <a:endParaRPr lang="en-SG" sz="1400" dirty="0"/>
          </a:p>
        </p:txBody>
      </p:sp>
      <p:grpSp>
        <p:nvGrpSpPr>
          <p:cNvPr id="211" name="Group 210">
            <a:extLst>
              <a:ext uri="{FF2B5EF4-FFF2-40B4-BE49-F238E27FC236}">
                <a16:creationId xmlns:a16="http://schemas.microsoft.com/office/drawing/2014/main" id="{7072D257-151F-43C8-A34F-9DA0C3042BBA}"/>
              </a:ext>
            </a:extLst>
          </p:cNvPr>
          <p:cNvGrpSpPr/>
          <p:nvPr/>
        </p:nvGrpSpPr>
        <p:grpSpPr>
          <a:xfrm>
            <a:off x="10124993" y="4798895"/>
            <a:ext cx="1897386" cy="1912885"/>
            <a:chOff x="10124993" y="4798895"/>
            <a:chExt cx="1897386" cy="1912885"/>
          </a:xfrm>
        </p:grpSpPr>
        <p:sp>
          <p:nvSpPr>
            <p:cNvPr id="198" name="Rectangle 197">
              <a:extLst>
                <a:ext uri="{FF2B5EF4-FFF2-40B4-BE49-F238E27FC236}">
                  <a16:creationId xmlns:a16="http://schemas.microsoft.com/office/drawing/2014/main" id="{1C139F06-D477-4336-8C82-B03F4988CBB2}"/>
                </a:ext>
              </a:extLst>
            </p:cNvPr>
            <p:cNvSpPr/>
            <p:nvPr/>
          </p:nvSpPr>
          <p:spPr>
            <a:xfrm>
              <a:off x="10124993" y="4798895"/>
              <a:ext cx="1897386" cy="191288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SG" sz="1400" b="1" dirty="0"/>
                <a:t>Legends</a:t>
              </a:r>
            </a:p>
          </p:txBody>
        </p:sp>
        <p:sp>
          <p:nvSpPr>
            <p:cNvPr id="199" name="Rectangle 198">
              <a:extLst>
                <a:ext uri="{FF2B5EF4-FFF2-40B4-BE49-F238E27FC236}">
                  <a16:creationId xmlns:a16="http://schemas.microsoft.com/office/drawing/2014/main" id="{5A3F3F69-C87E-445E-B38F-10A6255A836B}"/>
                </a:ext>
              </a:extLst>
            </p:cNvPr>
            <p:cNvSpPr/>
            <p:nvPr/>
          </p:nvSpPr>
          <p:spPr>
            <a:xfrm>
              <a:off x="10285201" y="5190281"/>
              <a:ext cx="360000" cy="1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200" name="Rectangle 199">
              <a:extLst>
                <a:ext uri="{FF2B5EF4-FFF2-40B4-BE49-F238E27FC236}">
                  <a16:creationId xmlns:a16="http://schemas.microsoft.com/office/drawing/2014/main" id="{C8CCF1F9-9514-490A-8AC9-72EE8BE46E78}"/>
                </a:ext>
              </a:extLst>
            </p:cNvPr>
            <p:cNvSpPr/>
            <p:nvPr/>
          </p:nvSpPr>
          <p:spPr>
            <a:xfrm>
              <a:off x="10285201" y="5480595"/>
              <a:ext cx="360000" cy="1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endParaRPr lang="en-SG" sz="1400" dirty="0"/>
            </a:p>
          </p:txBody>
        </p:sp>
        <p:sp>
          <p:nvSpPr>
            <p:cNvPr id="202" name="Rectangle 201">
              <a:extLst>
                <a:ext uri="{FF2B5EF4-FFF2-40B4-BE49-F238E27FC236}">
                  <a16:creationId xmlns:a16="http://schemas.microsoft.com/office/drawing/2014/main" id="{9A4364B2-897B-486E-8F93-98B6020B9E57}"/>
                </a:ext>
              </a:extLst>
            </p:cNvPr>
            <p:cNvSpPr/>
            <p:nvPr/>
          </p:nvSpPr>
          <p:spPr>
            <a:xfrm>
              <a:off x="10285201" y="5770909"/>
              <a:ext cx="360000" cy="180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endParaRPr lang="en-SG" sz="1400" dirty="0"/>
            </a:p>
          </p:txBody>
        </p:sp>
        <p:sp>
          <p:nvSpPr>
            <p:cNvPr id="203" name="TextBox 202">
              <a:extLst>
                <a:ext uri="{FF2B5EF4-FFF2-40B4-BE49-F238E27FC236}">
                  <a16:creationId xmlns:a16="http://schemas.microsoft.com/office/drawing/2014/main" id="{A962EEDF-201A-4B21-A62A-62E9DBBC91C9}"/>
                </a:ext>
              </a:extLst>
            </p:cNvPr>
            <p:cNvSpPr txBox="1"/>
            <p:nvPr/>
          </p:nvSpPr>
          <p:spPr>
            <a:xfrm>
              <a:off x="10633857" y="5106813"/>
              <a:ext cx="1272828" cy="1509388"/>
            </a:xfrm>
            <a:prstGeom prst="rect">
              <a:avLst/>
            </a:prstGeom>
            <a:noFill/>
          </p:spPr>
          <p:txBody>
            <a:bodyPr wrap="square" rtlCol="0">
              <a:spAutoFit/>
            </a:bodyPr>
            <a:lstStyle/>
            <a:p>
              <a:pPr>
                <a:lnSpc>
                  <a:spcPct val="150000"/>
                </a:lnSpc>
              </a:pPr>
              <a:r>
                <a:rPr lang="en-SG" sz="1200" dirty="0"/>
                <a:t>Web App</a:t>
              </a:r>
            </a:p>
            <a:p>
              <a:pPr>
                <a:lnSpc>
                  <a:spcPct val="150000"/>
                </a:lnSpc>
              </a:pPr>
              <a:r>
                <a:rPr lang="en-SG" sz="1200" dirty="0"/>
                <a:t>Smart Contract</a:t>
              </a:r>
            </a:p>
            <a:p>
              <a:pPr>
                <a:lnSpc>
                  <a:spcPct val="150000"/>
                </a:lnSpc>
              </a:pPr>
              <a:r>
                <a:rPr lang="en-SG" sz="1200" dirty="0"/>
                <a:t>Manual Process</a:t>
              </a:r>
            </a:p>
            <a:p>
              <a:pPr>
                <a:lnSpc>
                  <a:spcPct val="170000"/>
                </a:lnSpc>
              </a:pPr>
              <a:r>
                <a:rPr lang="en-SG" sz="1200" dirty="0"/>
                <a:t>Actors</a:t>
              </a:r>
            </a:p>
            <a:p>
              <a:pPr>
                <a:lnSpc>
                  <a:spcPct val="170000"/>
                </a:lnSpc>
              </a:pPr>
              <a:r>
                <a:rPr lang="en-SG" sz="1200" dirty="0"/>
                <a:t>External Actors</a:t>
              </a:r>
            </a:p>
          </p:txBody>
        </p:sp>
        <p:sp>
          <p:nvSpPr>
            <p:cNvPr id="204" name="Oval 203">
              <a:extLst>
                <a:ext uri="{FF2B5EF4-FFF2-40B4-BE49-F238E27FC236}">
                  <a16:creationId xmlns:a16="http://schemas.microsoft.com/office/drawing/2014/main" id="{5D1CF155-0648-45CA-8B9C-DC9F4EEE5A17}"/>
                </a:ext>
              </a:extLst>
            </p:cNvPr>
            <p:cNvSpPr/>
            <p:nvPr/>
          </p:nvSpPr>
          <p:spPr>
            <a:xfrm>
              <a:off x="10375201" y="6351538"/>
              <a:ext cx="180000" cy="18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pic>
          <p:nvPicPr>
            <p:cNvPr id="209" name="Graphic 208" descr="Office worker male with solid fill">
              <a:extLst>
                <a:ext uri="{FF2B5EF4-FFF2-40B4-BE49-F238E27FC236}">
                  <a16:creationId xmlns:a16="http://schemas.microsoft.com/office/drawing/2014/main" id="{2BA1F1B4-6076-4310-8116-72B76CC9C3B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299839" y="5986043"/>
              <a:ext cx="324000" cy="324000"/>
            </a:xfrm>
            <a:prstGeom prst="rect">
              <a:avLst/>
            </a:prstGeom>
          </p:spPr>
        </p:pic>
      </p:grpSp>
    </p:spTree>
    <p:extLst>
      <p:ext uri="{BB962C8B-B14F-4D97-AF65-F5344CB8AC3E}">
        <p14:creationId xmlns:p14="http://schemas.microsoft.com/office/powerpoint/2010/main" val="314767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1"/>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APPROACH AND ASSUMPTIONS</a:t>
            </a:r>
            <a:endParaRPr dirty="0">
              <a:solidFill>
                <a:srgbClr val="000000"/>
              </a:solidFill>
            </a:endParaRPr>
          </a:p>
        </p:txBody>
      </p:sp>
      <p:sp>
        <p:nvSpPr>
          <p:cNvPr id="634" name="Google Shape;634;p21"/>
          <p:cNvSpPr/>
          <p:nvPr/>
        </p:nvSpPr>
        <p:spPr>
          <a:xfrm>
            <a:off x="631984" y="2679867"/>
            <a:ext cx="2496400" cy="2496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635" name="Google Shape;635;p21"/>
          <p:cNvSpPr/>
          <p:nvPr/>
        </p:nvSpPr>
        <p:spPr>
          <a:xfrm>
            <a:off x="2739892" y="2679867"/>
            <a:ext cx="2496400" cy="2496400"/>
          </a:xfrm>
          <a:prstGeom prst="ellipse">
            <a:avLst/>
          </a:prstGeom>
          <a:solidFill>
            <a:schemeClr val="accent5"/>
          </a:solidFill>
          <a:ln>
            <a:noFill/>
          </a:ln>
        </p:spPr>
        <p:txBody>
          <a:bodyPr spcFirstLastPara="1" wrap="square" lIns="121900" tIns="121900" rIns="121900" bIns="121900" anchor="ctr" anchorCtr="0">
            <a:noAutofit/>
          </a:bodyPr>
          <a:lstStyle/>
          <a:p>
            <a:endParaRPr sz="2489"/>
          </a:p>
        </p:txBody>
      </p:sp>
      <p:sp>
        <p:nvSpPr>
          <p:cNvPr id="636" name="Google Shape;636;p21"/>
          <p:cNvSpPr/>
          <p:nvPr/>
        </p:nvSpPr>
        <p:spPr>
          <a:xfrm>
            <a:off x="4847801" y="2679867"/>
            <a:ext cx="2496400" cy="2496400"/>
          </a:xfrm>
          <a:prstGeom prst="ellipse">
            <a:avLst/>
          </a:prstGeom>
          <a:solidFill>
            <a:schemeClr val="accent1"/>
          </a:solidFill>
          <a:ln>
            <a:noFill/>
          </a:ln>
        </p:spPr>
        <p:txBody>
          <a:bodyPr spcFirstLastPara="1" wrap="square" lIns="121900" tIns="121900" rIns="121900" bIns="121900" anchor="ctr" anchorCtr="0">
            <a:noAutofit/>
          </a:bodyPr>
          <a:lstStyle/>
          <a:p>
            <a:endParaRPr sz="2489"/>
          </a:p>
        </p:txBody>
      </p:sp>
      <p:sp>
        <p:nvSpPr>
          <p:cNvPr id="637" name="Google Shape;637;p21"/>
          <p:cNvSpPr/>
          <p:nvPr/>
        </p:nvSpPr>
        <p:spPr>
          <a:xfrm>
            <a:off x="6955711" y="2679867"/>
            <a:ext cx="2496400" cy="2496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638" name="Google Shape;638;p21"/>
          <p:cNvSpPr/>
          <p:nvPr/>
        </p:nvSpPr>
        <p:spPr>
          <a:xfrm>
            <a:off x="9063620" y="2679867"/>
            <a:ext cx="2496400" cy="2496400"/>
          </a:xfrm>
          <a:prstGeom prst="ellipse">
            <a:avLst/>
          </a:prstGeom>
          <a:solidFill>
            <a:schemeClr val="accent5"/>
          </a:solidFill>
          <a:ln>
            <a:noFill/>
          </a:ln>
        </p:spPr>
        <p:txBody>
          <a:bodyPr spcFirstLastPara="1" wrap="square" lIns="121900" tIns="121900" rIns="121900" bIns="121900" anchor="ctr" anchorCtr="0">
            <a:noAutofit/>
          </a:bodyPr>
          <a:lstStyle/>
          <a:p>
            <a:endParaRPr sz="2489"/>
          </a:p>
        </p:txBody>
      </p:sp>
      <p:grpSp>
        <p:nvGrpSpPr>
          <p:cNvPr id="639" name="Google Shape;639;p21"/>
          <p:cNvGrpSpPr/>
          <p:nvPr/>
        </p:nvGrpSpPr>
        <p:grpSpPr>
          <a:xfrm>
            <a:off x="7917735" y="3046504"/>
            <a:ext cx="572423" cy="487736"/>
            <a:chOff x="-1341636" y="2815364"/>
            <a:chExt cx="429317" cy="365802"/>
          </a:xfrm>
        </p:grpSpPr>
        <p:sp>
          <p:nvSpPr>
            <p:cNvPr id="640" name="Google Shape;640;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1" name="Google Shape;641;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2" name="Google Shape;642;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3" name="Google Shape;643;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4" name="Google Shape;644;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5" name="Google Shape;645;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6" name="Google Shape;646;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7" name="Google Shape;647;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8" name="Google Shape;648;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49" name="Google Shape;649;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0" name="Google Shape;650;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1" name="Google Shape;651;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2" name="Google Shape;652;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3" name="Google Shape;653;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4" name="Google Shape;654;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5" name="Google Shape;655;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6" name="Google Shape;656;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7" name="Google Shape;657;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8" name="Google Shape;658;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59" name="Google Shape;659;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60" name="Google Shape;660;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61" name="Google Shape;661;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sp>
        <p:nvSpPr>
          <p:cNvPr id="662" name="Google Shape;662;p21"/>
          <p:cNvSpPr txBox="1"/>
          <p:nvPr/>
        </p:nvSpPr>
        <p:spPr>
          <a:xfrm>
            <a:off x="7354595" y="3757055"/>
            <a:ext cx="1714098" cy="1020800"/>
          </a:xfrm>
          <a:prstGeom prst="rect">
            <a:avLst/>
          </a:prstGeom>
          <a:noFill/>
          <a:ln>
            <a:noFill/>
          </a:ln>
        </p:spPr>
        <p:txBody>
          <a:bodyPr spcFirstLastPara="1" wrap="square" lIns="0" tIns="6367" rIns="0" bIns="0" anchor="t" anchorCtr="0">
            <a:noAutofit/>
          </a:bodyPr>
          <a:lstStyle/>
          <a:p>
            <a:pPr algn="ctr"/>
            <a:r>
              <a:rPr lang="en-SG" sz="1200" dirty="0">
                <a:solidFill>
                  <a:srgbClr val="434343"/>
                </a:solidFill>
                <a:latin typeface="Montserrat ExtraBold"/>
                <a:ea typeface="Montserrat ExtraBold"/>
                <a:cs typeface="Montserrat ExtraBold"/>
                <a:sym typeface="Montserrat ExtraBold"/>
              </a:rPr>
              <a:t>SMART CONTRACTS</a:t>
            </a:r>
            <a:endParaRPr sz="1200" dirty="0">
              <a:solidFill>
                <a:srgbClr val="434343"/>
              </a:solidFill>
              <a:latin typeface="Montserrat ExtraBold"/>
              <a:ea typeface="Montserrat ExtraBold"/>
              <a:cs typeface="Montserrat ExtraBold"/>
              <a:sym typeface="Montserrat ExtraBold"/>
            </a:endParaRPr>
          </a:p>
          <a:p>
            <a:pPr marL="355600" indent="-227013">
              <a:buFont typeface="Courier New" panose="02070309020205020404" pitchFamily="49" charset="0"/>
              <a:buChar char="o"/>
            </a:pPr>
            <a:r>
              <a:rPr lang="en" sz="1333" dirty="0">
                <a:solidFill>
                  <a:srgbClr val="434343"/>
                </a:solidFill>
                <a:latin typeface="EB Garamond"/>
                <a:ea typeface="EB Garamond"/>
                <a:cs typeface="EB Garamond"/>
                <a:sym typeface="EB Garamond"/>
              </a:rPr>
              <a:t>Create Token</a:t>
            </a:r>
          </a:p>
          <a:p>
            <a:pPr marL="355600" indent="-227013">
              <a:buFont typeface="Courier New" panose="02070309020205020404" pitchFamily="49" charset="0"/>
              <a:buChar char="o"/>
            </a:pPr>
            <a:r>
              <a:rPr lang="en" sz="1333" dirty="0">
                <a:solidFill>
                  <a:srgbClr val="434343"/>
                </a:solidFill>
                <a:latin typeface="EB Garamond"/>
                <a:ea typeface="EB Garamond"/>
                <a:cs typeface="EB Garamond"/>
                <a:sym typeface="EB Garamond"/>
              </a:rPr>
              <a:t>Distribute Income</a:t>
            </a:r>
          </a:p>
          <a:p>
            <a:pPr marL="355600" indent="-227013">
              <a:buFont typeface="Courier New" panose="02070309020205020404" pitchFamily="49" charset="0"/>
              <a:buChar char="o"/>
            </a:pPr>
            <a:r>
              <a:rPr lang="en" sz="1333" dirty="0">
                <a:solidFill>
                  <a:srgbClr val="434343"/>
                </a:solidFill>
                <a:latin typeface="EB Garamond"/>
                <a:ea typeface="EB Garamond"/>
                <a:cs typeface="EB Garamond"/>
                <a:sym typeface="EB Garamond"/>
              </a:rPr>
              <a:t>Allot Token</a:t>
            </a:r>
          </a:p>
          <a:p>
            <a:pPr marL="355600" indent="-227013">
              <a:buFont typeface="Courier New" panose="02070309020205020404" pitchFamily="49" charset="0"/>
              <a:buChar char="o"/>
            </a:pPr>
            <a:r>
              <a:rPr lang="en" sz="1333" dirty="0">
                <a:solidFill>
                  <a:srgbClr val="434343"/>
                </a:solidFill>
                <a:latin typeface="EB Garamond"/>
                <a:ea typeface="EB Garamond"/>
                <a:cs typeface="EB Garamond"/>
                <a:sym typeface="EB Garamond"/>
              </a:rPr>
              <a:t>Get Transaction</a:t>
            </a:r>
            <a:endParaRPr sz="1333" dirty="0">
              <a:solidFill>
                <a:srgbClr val="434343"/>
              </a:solidFill>
              <a:latin typeface="EB Garamond"/>
              <a:ea typeface="EB Garamond"/>
              <a:cs typeface="EB Garamond"/>
              <a:sym typeface="EB Garamond"/>
            </a:endParaRPr>
          </a:p>
        </p:txBody>
      </p:sp>
      <p:sp>
        <p:nvSpPr>
          <p:cNvPr id="663" name="Google Shape;663;p21"/>
          <p:cNvSpPr txBox="1"/>
          <p:nvPr/>
        </p:nvSpPr>
        <p:spPr>
          <a:xfrm>
            <a:off x="9580833" y="3778571"/>
            <a:ext cx="1462000" cy="1020800"/>
          </a:xfrm>
          <a:prstGeom prst="rect">
            <a:avLst/>
          </a:prstGeom>
          <a:noFill/>
          <a:ln>
            <a:noFill/>
          </a:ln>
        </p:spPr>
        <p:txBody>
          <a:bodyPr spcFirstLastPara="1" wrap="square" lIns="0" tIns="6367" rIns="0" bIns="0" anchor="t" anchorCtr="0">
            <a:noAutofit/>
          </a:bodyPr>
          <a:lstStyle/>
          <a:p>
            <a:pPr algn="ctr"/>
            <a:r>
              <a:rPr lang="en-SG" sz="1200" dirty="0">
                <a:solidFill>
                  <a:srgbClr val="434343"/>
                </a:solidFill>
                <a:latin typeface="Montserrat ExtraBold"/>
                <a:ea typeface="Montserrat ExtraBold"/>
                <a:cs typeface="Montserrat ExtraBold"/>
                <a:sym typeface="Montserrat ExtraBold"/>
              </a:rPr>
              <a:t>NETWORK</a:t>
            </a:r>
          </a:p>
          <a:p>
            <a:pPr marL="538163" indent="-227013">
              <a:buFont typeface="Courier New" panose="02070309020205020404" pitchFamily="49" charset="0"/>
              <a:buChar char="o"/>
            </a:pPr>
            <a:r>
              <a:rPr lang="en" sz="1333" dirty="0">
                <a:solidFill>
                  <a:srgbClr val="434343"/>
                </a:solidFill>
                <a:latin typeface="EB Garamond"/>
                <a:ea typeface="EB Garamond"/>
                <a:cs typeface="EB Garamond"/>
                <a:sym typeface="EB Garamond"/>
              </a:rPr>
              <a:t>Legal</a:t>
            </a:r>
          </a:p>
          <a:p>
            <a:pPr marL="538163" indent="-227013">
              <a:buFont typeface="Courier New" panose="02070309020205020404" pitchFamily="49" charset="0"/>
              <a:buChar char="o"/>
            </a:pPr>
            <a:r>
              <a:rPr lang="en" sz="1333" dirty="0">
                <a:solidFill>
                  <a:srgbClr val="434343"/>
                </a:solidFill>
                <a:latin typeface="EB Garamond"/>
                <a:ea typeface="EB Garamond"/>
                <a:cs typeface="EB Garamond"/>
                <a:sym typeface="EB Garamond"/>
              </a:rPr>
              <a:t>Valuation</a:t>
            </a:r>
          </a:p>
          <a:p>
            <a:pPr marL="538163" indent="-227013">
              <a:buFont typeface="Courier New" panose="02070309020205020404" pitchFamily="49" charset="0"/>
              <a:buChar char="o"/>
            </a:pPr>
            <a:r>
              <a:rPr lang="en" sz="1333" dirty="0">
                <a:solidFill>
                  <a:srgbClr val="434343"/>
                </a:solidFill>
                <a:latin typeface="EB Garamond"/>
                <a:ea typeface="EB Garamond"/>
                <a:cs typeface="EB Garamond"/>
                <a:sym typeface="EB Garamond"/>
              </a:rPr>
              <a:t>Exchange</a:t>
            </a:r>
          </a:p>
        </p:txBody>
      </p:sp>
      <p:grpSp>
        <p:nvGrpSpPr>
          <p:cNvPr id="664" name="Google Shape;664;p21"/>
          <p:cNvGrpSpPr/>
          <p:nvPr/>
        </p:nvGrpSpPr>
        <p:grpSpPr>
          <a:xfrm>
            <a:off x="10079435" y="3007151"/>
            <a:ext cx="464771" cy="566443"/>
            <a:chOff x="-758687" y="3096512"/>
            <a:chExt cx="348578" cy="424832"/>
          </a:xfrm>
        </p:grpSpPr>
        <p:sp>
          <p:nvSpPr>
            <p:cNvPr id="665" name="Google Shape;665;p21"/>
            <p:cNvSpPr/>
            <p:nvPr/>
          </p:nvSpPr>
          <p:spPr>
            <a:xfrm>
              <a:off x="-758687" y="3096512"/>
              <a:ext cx="348578" cy="424832"/>
            </a:xfrm>
            <a:custGeom>
              <a:avLst/>
              <a:gdLst/>
              <a:ahLst/>
              <a:cxnLst/>
              <a:rect l="l" t="t" r="r" b="b"/>
              <a:pathLst>
                <a:path w="59459" h="72466" extrusionOk="0">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66" name="Google Shape;666;p21"/>
            <p:cNvSpPr/>
            <p:nvPr/>
          </p:nvSpPr>
          <p:spPr>
            <a:xfrm>
              <a:off x="-725435" y="3267421"/>
              <a:ext cx="19159" cy="16632"/>
            </a:xfrm>
            <a:custGeom>
              <a:avLst/>
              <a:gdLst/>
              <a:ahLst/>
              <a:cxnLst/>
              <a:rect l="l" t="t" r="r" b="b"/>
              <a:pathLst>
                <a:path w="3268" h="2837" extrusionOk="0">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67" name="Google Shape;667;p21"/>
            <p:cNvSpPr/>
            <p:nvPr/>
          </p:nvSpPr>
          <p:spPr>
            <a:xfrm>
              <a:off x="-725364" y="3136980"/>
              <a:ext cx="282068" cy="348795"/>
            </a:xfrm>
            <a:custGeom>
              <a:avLst/>
              <a:gdLst/>
              <a:ahLst/>
              <a:cxnLst/>
              <a:rect l="l" t="t" r="r" b="b"/>
              <a:pathLst>
                <a:path w="48114" h="59496" extrusionOk="0">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68" name="Google Shape;668;p21"/>
            <p:cNvSpPr/>
            <p:nvPr/>
          </p:nvSpPr>
          <p:spPr>
            <a:xfrm>
              <a:off x="-617559" y="3300679"/>
              <a:ext cx="58138" cy="49737"/>
            </a:xfrm>
            <a:custGeom>
              <a:avLst/>
              <a:gdLst/>
              <a:ahLst/>
              <a:cxnLst/>
              <a:rect l="l" t="t" r="r" b="b"/>
              <a:pathLst>
                <a:path w="9917" h="8484" extrusionOk="0">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69" name="Google Shape;669;p21"/>
            <p:cNvSpPr/>
            <p:nvPr/>
          </p:nvSpPr>
          <p:spPr>
            <a:xfrm>
              <a:off x="-642433" y="3217672"/>
              <a:ext cx="116201" cy="166014"/>
            </a:xfrm>
            <a:custGeom>
              <a:avLst/>
              <a:gdLst/>
              <a:ahLst/>
              <a:cxnLst/>
              <a:rect l="l" t="t" r="r" b="b"/>
              <a:pathLst>
                <a:path w="19821" h="28318" extrusionOk="0">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sp>
        <p:nvSpPr>
          <p:cNvPr id="670" name="Google Shape;670;p21"/>
          <p:cNvSpPr txBox="1"/>
          <p:nvPr/>
        </p:nvSpPr>
        <p:spPr>
          <a:xfrm>
            <a:off x="3075717" y="3783547"/>
            <a:ext cx="1695867" cy="1020800"/>
          </a:xfrm>
          <a:prstGeom prst="rect">
            <a:avLst/>
          </a:prstGeom>
          <a:noFill/>
          <a:ln>
            <a:noFill/>
          </a:ln>
        </p:spPr>
        <p:txBody>
          <a:bodyPr spcFirstLastPara="1" wrap="square" lIns="0" tIns="6367" rIns="0" bIns="0" anchor="t" anchorCtr="0">
            <a:noAutofit/>
          </a:bodyPr>
          <a:lstStyle/>
          <a:p>
            <a:pPr algn="ctr"/>
            <a:r>
              <a:rPr lang="en-SG" sz="1200" dirty="0">
                <a:solidFill>
                  <a:srgbClr val="434343"/>
                </a:solidFill>
                <a:latin typeface="Montserrat ExtraBold"/>
                <a:ea typeface="Montserrat ExtraBold"/>
                <a:cs typeface="Montserrat ExtraBold"/>
                <a:sym typeface="Montserrat ExtraBold"/>
              </a:rPr>
              <a:t>ASSETS</a:t>
            </a:r>
            <a:endParaRPr sz="1200" dirty="0">
              <a:solidFill>
                <a:srgbClr val="434343"/>
              </a:solidFill>
              <a:latin typeface="Montserrat ExtraBold"/>
              <a:ea typeface="Montserrat ExtraBold"/>
              <a:cs typeface="Montserrat ExtraBold"/>
              <a:sym typeface="Montserrat ExtraBold"/>
            </a:endParaRPr>
          </a:p>
          <a:p>
            <a:pPr marL="228594" indent="-228594" algn="just">
              <a:buFont typeface="Courier New" panose="02070309020205020404" pitchFamily="49" charset="0"/>
              <a:buChar char="o"/>
            </a:pPr>
            <a:r>
              <a:rPr lang="en" sz="1333" dirty="0">
                <a:solidFill>
                  <a:srgbClr val="434343"/>
                </a:solidFill>
                <a:latin typeface="EB Garamond"/>
                <a:ea typeface="EB Garamond"/>
                <a:cs typeface="EB Garamond"/>
                <a:sym typeface="EB Garamond"/>
              </a:rPr>
              <a:t>Tokenized Real Estate</a:t>
            </a:r>
          </a:p>
          <a:p>
            <a:pPr algn="ctr"/>
            <a:r>
              <a:rPr lang="en" sz="1333" dirty="0">
                <a:solidFill>
                  <a:srgbClr val="434343"/>
                </a:solidFill>
                <a:latin typeface="EB Garamond"/>
                <a:ea typeface="EB Garamond"/>
                <a:cs typeface="EB Garamond"/>
                <a:sym typeface="EB Garamond"/>
              </a:rPr>
              <a:t>(ERC-1155)</a:t>
            </a:r>
          </a:p>
        </p:txBody>
      </p:sp>
      <p:grpSp>
        <p:nvGrpSpPr>
          <p:cNvPr id="671" name="Google Shape;671;p21"/>
          <p:cNvGrpSpPr/>
          <p:nvPr/>
        </p:nvGrpSpPr>
        <p:grpSpPr>
          <a:xfrm>
            <a:off x="3704008" y="3026909"/>
            <a:ext cx="568256" cy="526929"/>
            <a:chOff x="-1953781" y="2930362"/>
            <a:chExt cx="426192" cy="395197"/>
          </a:xfrm>
        </p:grpSpPr>
        <p:sp>
          <p:nvSpPr>
            <p:cNvPr id="672" name="Google Shape;672;p21"/>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73" name="Google Shape;673;p21"/>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74" name="Google Shape;674;p21"/>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sp>
        <p:nvSpPr>
          <p:cNvPr id="675" name="Google Shape;675;p21"/>
          <p:cNvSpPr txBox="1"/>
          <p:nvPr/>
        </p:nvSpPr>
        <p:spPr>
          <a:xfrm>
            <a:off x="5365033" y="3778571"/>
            <a:ext cx="1462000" cy="1020800"/>
          </a:xfrm>
          <a:prstGeom prst="rect">
            <a:avLst/>
          </a:prstGeom>
          <a:noFill/>
          <a:ln>
            <a:noFill/>
          </a:ln>
        </p:spPr>
        <p:txBody>
          <a:bodyPr spcFirstLastPara="1" wrap="square" lIns="0" tIns="6367" rIns="0" bIns="0" anchor="t" anchorCtr="0">
            <a:noAutofit/>
          </a:bodyPr>
          <a:lstStyle/>
          <a:p>
            <a:pPr algn="ctr"/>
            <a:r>
              <a:rPr lang="en-SG" sz="1200" dirty="0">
                <a:solidFill>
                  <a:srgbClr val="434343"/>
                </a:solidFill>
                <a:latin typeface="Montserrat ExtraBold"/>
                <a:ea typeface="Montserrat ExtraBold"/>
                <a:cs typeface="Montserrat ExtraBold"/>
                <a:sym typeface="Montserrat ExtraBold"/>
              </a:rPr>
              <a:t>TRANSACTIONS</a:t>
            </a:r>
            <a:endParaRPr sz="1200" dirty="0">
              <a:solidFill>
                <a:srgbClr val="434343"/>
              </a:solidFill>
              <a:latin typeface="Montserrat ExtraBold"/>
              <a:ea typeface="Montserrat ExtraBold"/>
              <a:cs typeface="Montserrat ExtraBold"/>
              <a:sym typeface="Montserrat ExtraBold"/>
            </a:endParaRPr>
          </a:p>
          <a:p>
            <a:pPr marL="452438" indent="-227013">
              <a:spcBef>
                <a:spcPts val="133"/>
              </a:spcBef>
              <a:buFont typeface="Courier New" panose="02070309020205020404" pitchFamily="49" charset="0"/>
              <a:buChar char="o"/>
            </a:pPr>
            <a:r>
              <a:rPr lang="en" sz="1333" dirty="0">
                <a:solidFill>
                  <a:srgbClr val="434343"/>
                </a:solidFill>
                <a:latin typeface="EB Garamond"/>
                <a:ea typeface="EB Garamond"/>
                <a:cs typeface="EB Garamond"/>
                <a:sym typeface="EB Garamond"/>
              </a:rPr>
              <a:t>Add</a:t>
            </a:r>
          </a:p>
          <a:p>
            <a:pPr marL="452438" indent="-227013">
              <a:spcBef>
                <a:spcPts val="133"/>
              </a:spcBef>
              <a:buFont typeface="Courier New" panose="02070309020205020404" pitchFamily="49" charset="0"/>
              <a:buChar char="o"/>
            </a:pPr>
            <a:r>
              <a:rPr lang="en" sz="1333" dirty="0">
                <a:solidFill>
                  <a:srgbClr val="434343"/>
                </a:solidFill>
                <a:latin typeface="EB Garamond"/>
                <a:ea typeface="EB Garamond"/>
                <a:cs typeface="EB Garamond"/>
                <a:sym typeface="EB Garamond"/>
              </a:rPr>
              <a:t>Transfer</a:t>
            </a:r>
          </a:p>
          <a:p>
            <a:pPr marL="452438" indent="-227013">
              <a:spcBef>
                <a:spcPts val="133"/>
              </a:spcBef>
              <a:buFont typeface="Courier New" panose="02070309020205020404" pitchFamily="49" charset="0"/>
              <a:buChar char="o"/>
            </a:pPr>
            <a:r>
              <a:rPr lang="en" sz="1333" dirty="0">
                <a:solidFill>
                  <a:srgbClr val="434343"/>
                </a:solidFill>
                <a:latin typeface="EB Garamond"/>
                <a:ea typeface="EB Garamond"/>
                <a:cs typeface="EB Garamond"/>
                <a:sym typeface="EB Garamond"/>
              </a:rPr>
              <a:t>Update</a:t>
            </a:r>
          </a:p>
          <a:p>
            <a:pPr marL="452438" indent="-227013">
              <a:spcBef>
                <a:spcPts val="133"/>
              </a:spcBef>
              <a:buFont typeface="Courier New" panose="02070309020205020404" pitchFamily="49" charset="0"/>
              <a:buChar char="o"/>
            </a:pPr>
            <a:r>
              <a:rPr lang="en" sz="1333" dirty="0">
                <a:solidFill>
                  <a:srgbClr val="434343"/>
                </a:solidFill>
                <a:latin typeface="EB Garamond"/>
                <a:ea typeface="EB Garamond"/>
                <a:cs typeface="EB Garamond"/>
                <a:sym typeface="EB Garamond"/>
              </a:rPr>
              <a:t>Delete</a:t>
            </a:r>
          </a:p>
          <a:p>
            <a:pPr marL="452438" indent="-227013">
              <a:spcBef>
                <a:spcPts val="133"/>
              </a:spcBef>
              <a:buFont typeface="Courier New" panose="02070309020205020404" pitchFamily="49" charset="0"/>
              <a:buChar char="o"/>
            </a:pPr>
            <a:r>
              <a:rPr lang="en" sz="1333" dirty="0">
                <a:solidFill>
                  <a:srgbClr val="434343"/>
                </a:solidFill>
                <a:latin typeface="EB Garamond"/>
                <a:ea typeface="EB Garamond"/>
                <a:cs typeface="EB Garamond"/>
                <a:sym typeface="EB Garamond"/>
              </a:rPr>
              <a:t>Query</a:t>
            </a:r>
            <a:br>
              <a:rPr lang="en" sz="1333" dirty="0">
                <a:solidFill>
                  <a:srgbClr val="434343"/>
                </a:solidFill>
                <a:latin typeface="EB Garamond"/>
                <a:ea typeface="EB Garamond"/>
                <a:cs typeface="EB Garamond"/>
                <a:sym typeface="EB Garamond"/>
              </a:rPr>
            </a:br>
            <a:endParaRPr sz="1333" dirty="0">
              <a:solidFill>
                <a:srgbClr val="434343"/>
              </a:solidFill>
              <a:latin typeface="EB Garamond"/>
              <a:ea typeface="EB Garamond"/>
              <a:cs typeface="EB Garamond"/>
              <a:sym typeface="EB Garamond"/>
            </a:endParaRPr>
          </a:p>
        </p:txBody>
      </p:sp>
      <p:grpSp>
        <p:nvGrpSpPr>
          <p:cNvPr id="676" name="Google Shape;676;p21"/>
          <p:cNvGrpSpPr/>
          <p:nvPr/>
        </p:nvGrpSpPr>
        <p:grpSpPr>
          <a:xfrm>
            <a:off x="5843289" y="3006639"/>
            <a:ext cx="505472" cy="567467"/>
            <a:chOff x="-1073808" y="2303972"/>
            <a:chExt cx="379104" cy="425600"/>
          </a:xfrm>
        </p:grpSpPr>
        <p:sp>
          <p:nvSpPr>
            <p:cNvPr id="677" name="Google Shape;677;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78" name="Google Shape;678;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79" name="Google Shape;679;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80" name="Google Shape;680;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sp>
        <p:nvSpPr>
          <p:cNvPr id="681" name="Google Shape;681;p21"/>
          <p:cNvSpPr txBox="1"/>
          <p:nvPr/>
        </p:nvSpPr>
        <p:spPr>
          <a:xfrm>
            <a:off x="1149233" y="3778571"/>
            <a:ext cx="1462000" cy="1020800"/>
          </a:xfrm>
          <a:prstGeom prst="rect">
            <a:avLst/>
          </a:prstGeom>
          <a:noFill/>
          <a:ln>
            <a:noFill/>
          </a:ln>
        </p:spPr>
        <p:txBody>
          <a:bodyPr spcFirstLastPara="1" wrap="square" lIns="0" tIns="6367" rIns="0" bIns="0" anchor="t" anchorCtr="0">
            <a:noAutofit/>
          </a:bodyPr>
          <a:lstStyle/>
          <a:p>
            <a:pPr algn="ctr"/>
            <a:r>
              <a:rPr lang="en-SG" sz="1200" dirty="0">
                <a:solidFill>
                  <a:srgbClr val="434343"/>
                </a:solidFill>
                <a:latin typeface="Montserrat ExtraBold"/>
                <a:ea typeface="Montserrat ExtraBold"/>
                <a:cs typeface="Montserrat ExtraBold"/>
                <a:sym typeface="Montserrat ExtraBold"/>
              </a:rPr>
              <a:t>USERS</a:t>
            </a:r>
          </a:p>
          <a:p>
            <a:pPr marL="452438" indent="-268288" algn="just">
              <a:buFont typeface="Courier New" panose="02070309020205020404" pitchFamily="49" charset="0"/>
              <a:buChar char="o"/>
            </a:pPr>
            <a:r>
              <a:rPr lang="en-US" sz="1333" dirty="0">
                <a:solidFill>
                  <a:srgbClr val="434343"/>
                </a:solidFill>
                <a:latin typeface="EB Garamond"/>
                <a:ea typeface="EB Garamond"/>
                <a:cs typeface="EB Garamond"/>
                <a:sym typeface="EB Garamond"/>
              </a:rPr>
              <a:t>Admin</a:t>
            </a:r>
          </a:p>
          <a:p>
            <a:pPr marL="452438" indent="-268288" algn="just">
              <a:buFont typeface="Courier New" panose="02070309020205020404" pitchFamily="49" charset="0"/>
              <a:buChar char="o"/>
            </a:pPr>
            <a:r>
              <a:rPr lang="en-US" sz="1333" dirty="0">
                <a:solidFill>
                  <a:srgbClr val="434343"/>
                </a:solidFill>
                <a:latin typeface="EB Garamond"/>
                <a:ea typeface="EB Garamond"/>
                <a:cs typeface="EB Garamond"/>
                <a:sym typeface="EB Garamond"/>
              </a:rPr>
              <a:t>Asset Owner</a:t>
            </a:r>
          </a:p>
          <a:p>
            <a:pPr marL="452438" indent="-268288" algn="just">
              <a:buFont typeface="Courier New" panose="02070309020205020404" pitchFamily="49" charset="0"/>
              <a:buChar char="o"/>
            </a:pPr>
            <a:r>
              <a:rPr lang="en-US" sz="1333" dirty="0">
                <a:solidFill>
                  <a:srgbClr val="434343"/>
                </a:solidFill>
                <a:latin typeface="EB Garamond"/>
                <a:ea typeface="EB Garamond"/>
                <a:cs typeface="EB Garamond"/>
                <a:sym typeface="EB Garamond"/>
              </a:rPr>
              <a:t>Investor</a:t>
            </a:r>
          </a:p>
          <a:p>
            <a:pPr algn="just"/>
            <a:endParaRPr lang="en-US" sz="1333" dirty="0">
              <a:solidFill>
                <a:srgbClr val="434343"/>
              </a:solidFill>
              <a:latin typeface="EB Garamond"/>
              <a:ea typeface="EB Garamond"/>
              <a:cs typeface="EB Garamond"/>
              <a:sym typeface="EB Garamond"/>
            </a:endParaRPr>
          </a:p>
          <a:p>
            <a:pPr algn="ctr"/>
            <a:endParaRPr lang="en-US" sz="1333" dirty="0">
              <a:solidFill>
                <a:srgbClr val="434343"/>
              </a:solidFill>
              <a:latin typeface="EB Garamond"/>
              <a:ea typeface="EB Garamond"/>
              <a:cs typeface="EB Garamond"/>
              <a:sym typeface="EB Garamond"/>
            </a:endParaRPr>
          </a:p>
        </p:txBody>
      </p:sp>
      <p:grpSp>
        <p:nvGrpSpPr>
          <p:cNvPr id="682" name="Google Shape;682;p21"/>
          <p:cNvGrpSpPr/>
          <p:nvPr/>
        </p:nvGrpSpPr>
        <p:grpSpPr>
          <a:xfrm>
            <a:off x="1596463" y="3030851"/>
            <a:ext cx="567552" cy="519043"/>
            <a:chOff x="-1710628" y="2295530"/>
            <a:chExt cx="425664" cy="389282"/>
          </a:xfrm>
        </p:grpSpPr>
        <p:sp>
          <p:nvSpPr>
            <p:cNvPr id="683" name="Google Shape;683;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84" name="Google Shape;684;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85" name="Google Shape;685;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86" name="Google Shape;686;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87" name="Google Shape;687;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88" name="Google Shape;688;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89" name="Google Shape;689;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90" name="Google Shape;690;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691" name="Google Shape;691;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spTree>
    <p:extLst>
      <p:ext uri="{BB962C8B-B14F-4D97-AF65-F5344CB8AC3E}">
        <p14:creationId xmlns:p14="http://schemas.microsoft.com/office/powerpoint/2010/main" val="49977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6" name="Picture 15">
            <a:extLst>
              <a:ext uri="{FF2B5EF4-FFF2-40B4-BE49-F238E27FC236}">
                <a16:creationId xmlns:a16="http://schemas.microsoft.com/office/drawing/2014/main" id="{290BABCC-2FF1-452F-9DB5-4E3EB79F5613}"/>
              </a:ext>
            </a:extLst>
          </p:cNvPr>
          <p:cNvPicPr>
            <a:picLocks noChangeAspect="1"/>
          </p:cNvPicPr>
          <p:nvPr/>
        </p:nvPicPr>
        <p:blipFill>
          <a:blip r:embed="rId3"/>
          <a:stretch>
            <a:fillRect/>
          </a:stretch>
        </p:blipFill>
        <p:spPr>
          <a:xfrm>
            <a:off x="9030514" y="5039789"/>
            <a:ext cx="696262" cy="696262"/>
          </a:xfrm>
          <a:prstGeom prst="rect">
            <a:avLst/>
          </a:prstGeom>
        </p:spPr>
      </p:pic>
      <p:pic>
        <p:nvPicPr>
          <p:cNvPr id="14" name="Picture 13">
            <a:extLst>
              <a:ext uri="{FF2B5EF4-FFF2-40B4-BE49-F238E27FC236}">
                <a16:creationId xmlns:a16="http://schemas.microsoft.com/office/drawing/2014/main" id="{51EF1D3D-7906-4142-93D2-719E6C61D288}"/>
              </a:ext>
            </a:extLst>
          </p:cNvPr>
          <p:cNvPicPr>
            <a:picLocks noChangeAspect="1"/>
          </p:cNvPicPr>
          <p:nvPr/>
        </p:nvPicPr>
        <p:blipFill>
          <a:blip r:embed="rId4"/>
          <a:stretch>
            <a:fillRect/>
          </a:stretch>
        </p:blipFill>
        <p:spPr>
          <a:xfrm>
            <a:off x="9191467" y="2816567"/>
            <a:ext cx="456640" cy="500603"/>
          </a:xfrm>
          <a:prstGeom prst="rect">
            <a:avLst/>
          </a:prstGeom>
        </p:spPr>
      </p:pic>
      <p:sp>
        <p:nvSpPr>
          <p:cNvPr id="1087" name="Google Shape;1087;p2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TECH STACK</a:t>
            </a:r>
            <a:endParaRPr dirty="0"/>
          </a:p>
        </p:txBody>
      </p:sp>
      <p:sp>
        <p:nvSpPr>
          <p:cNvPr id="1088" name="Google Shape;1088;p28"/>
          <p:cNvSpPr txBox="1"/>
          <p:nvPr/>
        </p:nvSpPr>
        <p:spPr>
          <a:xfrm>
            <a:off x="5565180"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Deployment Management</a:t>
            </a:r>
            <a:endParaRPr sz="1467" dirty="0">
              <a:solidFill>
                <a:srgbClr val="434343"/>
              </a:solidFill>
              <a:latin typeface="EB Garamond"/>
              <a:ea typeface="EB Garamond"/>
              <a:cs typeface="EB Garamond"/>
              <a:sym typeface="EB Garamond"/>
            </a:endParaRPr>
          </a:p>
        </p:txBody>
      </p:sp>
      <p:sp>
        <p:nvSpPr>
          <p:cNvPr id="1089" name="Google Shape;1089;p28"/>
          <p:cNvSpPr txBox="1"/>
          <p:nvPr/>
        </p:nvSpPr>
        <p:spPr>
          <a:xfrm>
            <a:off x="1288065" y="2904785"/>
            <a:ext cx="1972800" cy="947167"/>
          </a:xfrm>
          <a:prstGeom prst="rect">
            <a:avLst/>
          </a:prstGeom>
          <a:noFill/>
          <a:ln>
            <a:noFill/>
          </a:ln>
        </p:spPr>
        <p:txBody>
          <a:bodyPr spcFirstLastPara="1" wrap="square" lIns="0" tIns="8467" rIns="0" bIns="0" anchor="t" anchorCtr="0">
            <a:noAutofit/>
          </a:bodyPr>
          <a:lstStyle/>
          <a:p>
            <a:r>
              <a:rPr lang="en-US" sz="1500" dirty="0">
                <a:solidFill>
                  <a:srgbClr val="434343"/>
                </a:solidFill>
                <a:latin typeface="EB Garamond"/>
                <a:ea typeface="EB Garamond"/>
                <a:cs typeface="EB Garamond"/>
                <a:sym typeface="EB Garamond"/>
              </a:rPr>
              <a:t>MongoDB - Data Store</a:t>
            </a:r>
          </a:p>
          <a:p>
            <a:r>
              <a:rPr lang="en-US" sz="1500" dirty="0">
                <a:solidFill>
                  <a:srgbClr val="434343"/>
                </a:solidFill>
                <a:latin typeface="EB Garamond"/>
                <a:ea typeface="EB Garamond"/>
                <a:cs typeface="EB Garamond"/>
                <a:sym typeface="EB Garamond"/>
              </a:rPr>
              <a:t>Express - Server</a:t>
            </a:r>
          </a:p>
          <a:p>
            <a:r>
              <a:rPr lang="en-US" sz="1500" dirty="0">
                <a:solidFill>
                  <a:srgbClr val="434343"/>
                </a:solidFill>
                <a:latin typeface="EB Garamond"/>
                <a:ea typeface="EB Garamond"/>
                <a:cs typeface="EB Garamond"/>
                <a:sym typeface="EB Garamond"/>
              </a:rPr>
              <a:t>React JS - Frontend</a:t>
            </a:r>
          </a:p>
          <a:p>
            <a:r>
              <a:rPr lang="en-US" sz="1500" dirty="0">
                <a:solidFill>
                  <a:srgbClr val="434343"/>
                </a:solidFill>
                <a:latin typeface="EB Garamond"/>
                <a:ea typeface="EB Garamond"/>
                <a:cs typeface="EB Garamond"/>
                <a:sym typeface="EB Garamond"/>
              </a:rPr>
              <a:t>Node JS - Backend</a:t>
            </a:r>
          </a:p>
        </p:txBody>
      </p:sp>
      <p:sp>
        <p:nvSpPr>
          <p:cNvPr id="1090" name="Google Shape;1090;p28"/>
          <p:cNvSpPr txBox="1"/>
          <p:nvPr/>
        </p:nvSpPr>
        <p:spPr>
          <a:xfrm>
            <a:off x="5565180"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representing ownership of asset</a:t>
            </a:r>
            <a:endParaRPr sz="1467" dirty="0">
              <a:solidFill>
                <a:srgbClr val="434343"/>
              </a:solidFill>
              <a:latin typeface="EB Garamond"/>
              <a:ea typeface="EB Garamond"/>
              <a:cs typeface="EB Garamond"/>
              <a:sym typeface="EB Garamond"/>
            </a:endParaRPr>
          </a:p>
        </p:txBody>
      </p:sp>
      <p:sp>
        <p:nvSpPr>
          <p:cNvPr id="1091" name="Google Shape;1091;p28"/>
          <p:cNvSpPr txBox="1"/>
          <p:nvPr/>
        </p:nvSpPr>
        <p:spPr>
          <a:xfrm>
            <a:off x="1276491" y="518390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Smart Contract</a:t>
            </a:r>
          </a:p>
          <a:p>
            <a:r>
              <a:rPr lang="en-SG" sz="1467" dirty="0">
                <a:solidFill>
                  <a:srgbClr val="434343"/>
                </a:solidFill>
                <a:latin typeface="EB Garamond"/>
                <a:ea typeface="EB Garamond"/>
                <a:cs typeface="EB Garamond"/>
                <a:sym typeface="EB Garamond"/>
              </a:rPr>
              <a:t>Language</a:t>
            </a:r>
            <a:endParaRPr sz="1467" dirty="0">
              <a:solidFill>
                <a:srgbClr val="434343"/>
              </a:solidFill>
              <a:latin typeface="EB Garamond"/>
              <a:ea typeface="EB Garamond"/>
              <a:cs typeface="EB Garamond"/>
              <a:sym typeface="EB Garamond"/>
            </a:endParaRPr>
          </a:p>
        </p:txBody>
      </p:sp>
      <p:grpSp>
        <p:nvGrpSpPr>
          <p:cNvPr id="1092" name="Google Shape;1092;p28"/>
          <p:cNvGrpSpPr/>
          <p:nvPr/>
        </p:nvGrpSpPr>
        <p:grpSpPr>
          <a:xfrm>
            <a:off x="4828302" y="2001069"/>
            <a:ext cx="2658856" cy="637831"/>
            <a:chOff x="3515000" y="3112625"/>
            <a:chExt cx="282025" cy="67650"/>
          </a:xfrm>
        </p:grpSpPr>
        <p:sp>
          <p:nvSpPr>
            <p:cNvPr id="1093" name="Google Shape;1093;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4" name="Google Shape;1094;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5" name="Google Shape;1095;p28"/>
          <p:cNvGrpSpPr/>
          <p:nvPr/>
        </p:nvGrpSpPr>
        <p:grpSpPr>
          <a:xfrm>
            <a:off x="4828302" y="4339319"/>
            <a:ext cx="2658856" cy="637831"/>
            <a:chOff x="3515000" y="3112625"/>
            <a:chExt cx="282025" cy="67650"/>
          </a:xfrm>
        </p:grpSpPr>
        <p:sp>
          <p:nvSpPr>
            <p:cNvPr id="1096" name="Google Shape;1096;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7" name="Google Shape;1097;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8" name="Google Shape;1098;p28"/>
          <p:cNvGrpSpPr/>
          <p:nvPr/>
        </p:nvGrpSpPr>
        <p:grpSpPr>
          <a:xfrm rot="10800000">
            <a:off x="586489" y="4339319"/>
            <a:ext cx="2658857" cy="637831"/>
            <a:chOff x="3515000" y="3112625"/>
            <a:chExt cx="282025" cy="67650"/>
          </a:xfrm>
        </p:grpSpPr>
        <p:sp>
          <p:nvSpPr>
            <p:cNvPr id="1099" name="Google Shape;1099;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0" name="Google Shape;1100;p28"/>
            <p:cNvSpPr/>
            <p:nvPr/>
          </p:nvSpPr>
          <p:spPr>
            <a:xfrm>
              <a:off x="3733019"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101" name="Google Shape;1101;p28"/>
          <p:cNvGrpSpPr/>
          <p:nvPr/>
        </p:nvGrpSpPr>
        <p:grpSpPr>
          <a:xfrm rot="10800000">
            <a:off x="586502" y="2001069"/>
            <a:ext cx="2658856" cy="637831"/>
            <a:chOff x="3515000" y="3112625"/>
            <a:chExt cx="282025" cy="67650"/>
          </a:xfrm>
        </p:grpSpPr>
        <p:sp>
          <p:nvSpPr>
            <p:cNvPr id="1102" name="Google Shape;1102;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3" name="Google Shape;1103;p28"/>
            <p:cNvSpPr/>
            <p:nvPr/>
          </p:nvSpPr>
          <p:spPr>
            <a:xfrm>
              <a:off x="373324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104" name="Google Shape;1104;p28"/>
          <p:cNvSpPr txBox="1"/>
          <p:nvPr/>
        </p:nvSpPr>
        <p:spPr>
          <a:xfrm>
            <a:off x="5433833"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DOCKER</a:t>
            </a:r>
            <a:endParaRPr sz="1467" dirty="0">
              <a:solidFill>
                <a:srgbClr val="FFFFFF"/>
              </a:solidFill>
              <a:latin typeface="Montserrat ExtraBold"/>
              <a:ea typeface="Montserrat ExtraBold"/>
              <a:cs typeface="Montserrat ExtraBold"/>
              <a:sym typeface="Montserrat ExtraBold"/>
            </a:endParaRPr>
          </a:p>
        </p:txBody>
      </p:sp>
      <p:sp>
        <p:nvSpPr>
          <p:cNvPr id="1106" name="Google Shape;1106;p28"/>
          <p:cNvSpPr txBox="1"/>
          <p:nvPr/>
        </p:nvSpPr>
        <p:spPr>
          <a:xfrm>
            <a:off x="1164218" y="4449900"/>
            <a:ext cx="18920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SOLIDITY</a:t>
            </a:r>
            <a:endParaRPr sz="1467" dirty="0">
              <a:solidFill>
                <a:srgbClr val="FFFFFF"/>
              </a:solidFill>
              <a:latin typeface="Montserrat ExtraBold"/>
              <a:ea typeface="Montserrat ExtraBold"/>
              <a:cs typeface="Montserrat ExtraBold"/>
              <a:sym typeface="Montserrat ExtraBold"/>
            </a:endParaRPr>
          </a:p>
        </p:txBody>
      </p:sp>
      <p:sp>
        <p:nvSpPr>
          <p:cNvPr id="1107" name="Google Shape;1107;p28"/>
          <p:cNvSpPr txBox="1"/>
          <p:nvPr/>
        </p:nvSpPr>
        <p:spPr>
          <a:xfrm>
            <a:off x="5433833" y="4311002"/>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ERC1155 TOKEN</a:t>
            </a:r>
            <a:endParaRPr sz="1467" dirty="0">
              <a:solidFill>
                <a:srgbClr val="FFFFFF"/>
              </a:solidFill>
              <a:latin typeface="Montserrat ExtraBold"/>
              <a:ea typeface="Montserrat ExtraBold"/>
              <a:cs typeface="Montserrat ExtraBold"/>
              <a:sym typeface="Montserrat ExtraBold"/>
            </a:endParaRPr>
          </a:p>
        </p:txBody>
      </p:sp>
      <p:cxnSp>
        <p:nvCxnSpPr>
          <p:cNvPr id="1108" name="Google Shape;1108;p28"/>
          <p:cNvCxnSpPr/>
          <p:nvPr/>
        </p:nvCxnSpPr>
        <p:spPr>
          <a:xfrm>
            <a:off x="214133"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1109" name="Google Shape;1109;p28"/>
          <p:cNvCxnSpPr/>
          <p:nvPr/>
        </p:nvCxnSpPr>
        <p:spPr>
          <a:xfrm>
            <a:off x="4011433" y="2116833"/>
            <a:ext cx="0" cy="4242000"/>
          </a:xfrm>
          <a:prstGeom prst="straightConnector1">
            <a:avLst/>
          </a:prstGeom>
          <a:noFill/>
          <a:ln w="38100" cap="flat" cmpd="sng">
            <a:solidFill>
              <a:srgbClr val="FFCB64"/>
            </a:solidFill>
            <a:prstDash val="solid"/>
            <a:round/>
            <a:headEnd type="none" w="med" len="med"/>
            <a:tailEnd type="none" w="med" len="med"/>
          </a:ln>
        </p:spPr>
      </p:cxnSp>
      <p:pic>
        <p:nvPicPr>
          <p:cNvPr id="25" name="Picture 2">
            <a:extLst>
              <a:ext uri="{FF2B5EF4-FFF2-40B4-BE49-F238E27FC236}">
                <a16:creationId xmlns:a16="http://schemas.microsoft.com/office/drawing/2014/main" id="{AC2D032A-7B86-423A-86DB-763508FB8C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36" t="53296" r="72253" b="19807"/>
          <a:stretch/>
        </p:blipFill>
        <p:spPr bwMode="auto">
          <a:xfrm>
            <a:off x="720961" y="2816567"/>
            <a:ext cx="263016" cy="27169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BE72984F-680D-4394-9104-B9EB3B62CB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448" t="55930" r="6539" b="21016"/>
          <a:stretch/>
        </p:blipFill>
        <p:spPr bwMode="auto">
          <a:xfrm>
            <a:off x="706562" y="3648192"/>
            <a:ext cx="263039" cy="232875"/>
          </a:xfrm>
          <a:prstGeom prst="ellipse">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E19504E-428C-4E79-8EA3-6AFFF966E7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446" t="51879" r="29704" b="18848"/>
          <a:stretch/>
        </p:blipFill>
        <p:spPr bwMode="auto">
          <a:xfrm>
            <a:off x="725103" y="3330678"/>
            <a:ext cx="238316" cy="2956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CD49DF01-5808-487C-80A3-7150B5A3599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829" t="53600" r="50375" b="20101"/>
          <a:stretch/>
        </p:blipFill>
        <p:spPr bwMode="auto">
          <a:xfrm>
            <a:off x="708267" y="3098615"/>
            <a:ext cx="271988" cy="265653"/>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1106;p28">
            <a:extLst>
              <a:ext uri="{FF2B5EF4-FFF2-40B4-BE49-F238E27FC236}">
                <a16:creationId xmlns:a16="http://schemas.microsoft.com/office/drawing/2014/main" id="{38F28F99-5535-4E93-BF02-CF9BC2CB2B1F}"/>
              </a:ext>
            </a:extLst>
          </p:cNvPr>
          <p:cNvSpPr txBox="1"/>
          <p:nvPr/>
        </p:nvSpPr>
        <p:spPr>
          <a:xfrm>
            <a:off x="1175789" y="2089034"/>
            <a:ext cx="18920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MERN STACK</a:t>
            </a:r>
            <a:endParaRPr sz="1467" dirty="0">
              <a:solidFill>
                <a:srgbClr val="FFFFFF"/>
              </a:solidFill>
              <a:latin typeface="Montserrat ExtraBold"/>
              <a:ea typeface="Montserrat ExtraBold"/>
              <a:cs typeface="Montserrat ExtraBold"/>
              <a:sym typeface="Montserrat ExtraBold"/>
            </a:endParaRPr>
          </a:p>
        </p:txBody>
      </p:sp>
      <p:pic>
        <p:nvPicPr>
          <p:cNvPr id="5" name="Picture 4">
            <a:extLst>
              <a:ext uri="{FF2B5EF4-FFF2-40B4-BE49-F238E27FC236}">
                <a16:creationId xmlns:a16="http://schemas.microsoft.com/office/drawing/2014/main" id="{DE3DD12A-2626-46B0-97F5-1FC5CA84E3F9}"/>
              </a:ext>
            </a:extLst>
          </p:cNvPr>
          <p:cNvPicPr>
            <a:picLocks noChangeAspect="1"/>
          </p:cNvPicPr>
          <p:nvPr/>
        </p:nvPicPr>
        <p:blipFill>
          <a:blip r:embed="rId6"/>
          <a:stretch>
            <a:fillRect/>
          </a:stretch>
        </p:blipFill>
        <p:spPr>
          <a:xfrm>
            <a:off x="4881848" y="2841416"/>
            <a:ext cx="520412" cy="373207"/>
          </a:xfrm>
          <a:prstGeom prst="rect">
            <a:avLst/>
          </a:prstGeom>
        </p:spPr>
      </p:pic>
      <p:pic>
        <p:nvPicPr>
          <p:cNvPr id="7" name="Picture 6">
            <a:extLst>
              <a:ext uri="{FF2B5EF4-FFF2-40B4-BE49-F238E27FC236}">
                <a16:creationId xmlns:a16="http://schemas.microsoft.com/office/drawing/2014/main" id="{8DFF6BF1-2DE2-4619-81D2-BEF614F6BF66}"/>
              </a:ext>
            </a:extLst>
          </p:cNvPr>
          <p:cNvPicPr>
            <a:picLocks noChangeAspect="1"/>
          </p:cNvPicPr>
          <p:nvPr/>
        </p:nvPicPr>
        <p:blipFill>
          <a:blip r:embed="rId7"/>
          <a:stretch>
            <a:fillRect/>
          </a:stretch>
        </p:blipFill>
        <p:spPr>
          <a:xfrm>
            <a:off x="597055" y="5125709"/>
            <a:ext cx="533400" cy="533400"/>
          </a:xfrm>
          <a:prstGeom prst="rect">
            <a:avLst/>
          </a:prstGeom>
        </p:spPr>
      </p:pic>
      <p:pic>
        <p:nvPicPr>
          <p:cNvPr id="9" name="Picture 8">
            <a:extLst>
              <a:ext uri="{FF2B5EF4-FFF2-40B4-BE49-F238E27FC236}">
                <a16:creationId xmlns:a16="http://schemas.microsoft.com/office/drawing/2014/main" id="{1AFD6F0C-97FD-4248-A1B3-855BE89E3A4C}"/>
              </a:ext>
            </a:extLst>
          </p:cNvPr>
          <p:cNvPicPr>
            <a:picLocks noChangeAspect="1"/>
          </p:cNvPicPr>
          <p:nvPr/>
        </p:nvPicPr>
        <p:blipFill>
          <a:blip r:embed="rId8"/>
          <a:stretch>
            <a:fillRect/>
          </a:stretch>
        </p:blipFill>
        <p:spPr>
          <a:xfrm>
            <a:off x="4957755" y="5123158"/>
            <a:ext cx="325079" cy="529524"/>
          </a:xfrm>
          <a:prstGeom prst="rect">
            <a:avLst/>
          </a:prstGeom>
        </p:spPr>
      </p:pic>
      <p:cxnSp>
        <p:nvCxnSpPr>
          <p:cNvPr id="32" name="Google Shape;1108;p28">
            <a:extLst>
              <a:ext uri="{FF2B5EF4-FFF2-40B4-BE49-F238E27FC236}">
                <a16:creationId xmlns:a16="http://schemas.microsoft.com/office/drawing/2014/main" id="{8EFD24D9-1EB0-44FE-9F1C-4ADB733361D9}"/>
              </a:ext>
            </a:extLst>
          </p:cNvPr>
          <p:cNvCxnSpPr/>
          <p:nvPr/>
        </p:nvCxnSpPr>
        <p:spPr>
          <a:xfrm>
            <a:off x="3709690" y="3997059"/>
            <a:ext cx="7467600" cy="0"/>
          </a:xfrm>
          <a:prstGeom prst="straightConnector1">
            <a:avLst/>
          </a:prstGeom>
          <a:noFill/>
          <a:ln w="38100" cap="flat" cmpd="sng">
            <a:solidFill>
              <a:srgbClr val="FFCB64"/>
            </a:solidFill>
            <a:prstDash val="solid"/>
            <a:round/>
            <a:headEnd type="none" w="med" len="med"/>
            <a:tailEnd type="none" w="med" len="med"/>
          </a:ln>
        </p:spPr>
      </p:cxnSp>
      <p:sp>
        <p:nvSpPr>
          <p:cNvPr id="47" name="Google Shape;1088;p28">
            <a:extLst>
              <a:ext uri="{FF2B5EF4-FFF2-40B4-BE49-F238E27FC236}">
                <a16:creationId xmlns:a16="http://schemas.microsoft.com/office/drawing/2014/main" id="{4F28C88B-55AD-4D38-915A-E173C868D52B}"/>
              </a:ext>
            </a:extLst>
          </p:cNvPr>
          <p:cNvSpPr txBox="1"/>
          <p:nvPr/>
        </p:nvSpPr>
        <p:spPr>
          <a:xfrm>
            <a:off x="9826812"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Cloud Web Hosting</a:t>
            </a:r>
            <a:endParaRPr sz="1467" dirty="0">
              <a:solidFill>
                <a:srgbClr val="434343"/>
              </a:solidFill>
              <a:latin typeface="EB Garamond"/>
              <a:ea typeface="EB Garamond"/>
              <a:cs typeface="EB Garamond"/>
              <a:sym typeface="EB Garamond"/>
            </a:endParaRPr>
          </a:p>
        </p:txBody>
      </p:sp>
      <p:sp>
        <p:nvSpPr>
          <p:cNvPr id="49" name="Google Shape;1090;p28">
            <a:extLst>
              <a:ext uri="{FF2B5EF4-FFF2-40B4-BE49-F238E27FC236}">
                <a16:creationId xmlns:a16="http://schemas.microsoft.com/office/drawing/2014/main" id="{98F766FD-5846-443A-917C-E4F5649CD5D9}"/>
              </a:ext>
            </a:extLst>
          </p:cNvPr>
          <p:cNvSpPr txBox="1"/>
          <p:nvPr/>
        </p:nvSpPr>
        <p:spPr>
          <a:xfrm>
            <a:off x="9826812"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and Upgradeable Contracts Library</a:t>
            </a:r>
            <a:endParaRPr sz="1467" dirty="0">
              <a:solidFill>
                <a:srgbClr val="434343"/>
              </a:solidFill>
              <a:latin typeface="EB Garamond"/>
              <a:ea typeface="EB Garamond"/>
              <a:cs typeface="EB Garamond"/>
              <a:sym typeface="EB Garamond"/>
            </a:endParaRPr>
          </a:p>
        </p:txBody>
      </p:sp>
      <p:grpSp>
        <p:nvGrpSpPr>
          <p:cNvPr id="51" name="Google Shape;1092;p28">
            <a:extLst>
              <a:ext uri="{FF2B5EF4-FFF2-40B4-BE49-F238E27FC236}">
                <a16:creationId xmlns:a16="http://schemas.microsoft.com/office/drawing/2014/main" id="{0AE9D95F-C329-4814-8914-FA36E67B0128}"/>
              </a:ext>
            </a:extLst>
          </p:cNvPr>
          <p:cNvGrpSpPr/>
          <p:nvPr/>
        </p:nvGrpSpPr>
        <p:grpSpPr>
          <a:xfrm>
            <a:off x="9089934" y="2001069"/>
            <a:ext cx="2658856" cy="637831"/>
            <a:chOff x="3515000" y="3112625"/>
            <a:chExt cx="282025" cy="67650"/>
          </a:xfrm>
        </p:grpSpPr>
        <p:sp>
          <p:nvSpPr>
            <p:cNvPr id="52" name="Google Shape;1093;p28">
              <a:extLst>
                <a:ext uri="{FF2B5EF4-FFF2-40B4-BE49-F238E27FC236}">
                  <a16:creationId xmlns:a16="http://schemas.microsoft.com/office/drawing/2014/main" id="{AA866DB8-B001-4795-AE47-792CE8CFDECB}"/>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1094;p28">
              <a:extLst>
                <a:ext uri="{FF2B5EF4-FFF2-40B4-BE49-F238E27FC236}">
                  <a16:creationId xmlns:a16="http://schemas.microsoft.com/office/drawing/2014/main" id="{A735F76A-8C57-4705-9E36-730BBFBEC460}"/>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54" name="Google Shape;1095;p28">
            <a:extLst>
              <a:ext uri="{FF2B5EF4-FFF2-40B4-BE49-F238E27FC236}">
                <a16:creationId xmlns:a16="http://schemas.microsoft.com/office/drawing/2014/main" id="{E3801A05-4AF9-4C9C-9B9A-F39E4321F7D8}"/>
              </a:ext>
            </a:extLst>
          </p:cNvPr>
          <p:cNvGrpSpPr/>
          <p:nvPr/>
        </p:nvGrpSpPr>
        <p:grpSpPr>
          <a:xfrm>
            <a:off x="9089934" y="4339319"/>
            <a:ext cx="2658856" cy="637831"/>
            <a:chOff x="3515000" y="3112625"/>
            <a:chExt cx="282025" cy="67650"/>
          </a:xfrm>
        </p:grpSpPr>
        <p:sp>
          <p:nvSpPr>
            <p:cNvPr id="55" name="Google Shape;1096;p28">
              <a:extLst>
                <a:ext uri="{FF2B5EF4-FFF2-40B4-BE49-F238E27FC236}">
                  <a16:creationId xmlns:a16="http://schemas.microsoft.com/office/drawing/2014/main" id="{2B223444-5C57-42E3-A913-4C19092AFC46}"/>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6" name="Google Shape;1097;p28">
              <a:extLst>
                <a:ext uri="{FF2B5EF4-FFF2-40B4-BE49-F238E27FC236}">
                  <a16:creationId xmlns:a16="http://schemas.microsoft.com/office/drawing/2014/main" id="{396E527D-75E2-4790-AD45-83B371ECBA95}"/>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63" name="Google Shape;1104;p28">
            <a:extLst>
              <a:ext uri="{FF2B5EF4-FFF2-40B4-BE49-F238E27FC236}">
                <a16:creationId xmlns:a16="http://schemas.microsoft.com/office/drawing/2014/main" id="{18AC0B5F-644C-46D5-8842-A6368F840742}"/>
              </a:ext>
            </a:extLst>
          </p:cNvPr>
          <p:cNvSpPr txBox="1"/>
          <p:nvPr/>
        </p:nvSpPr>
        <p:spPr>
          <a:xfrm>
            <a:off x="9695465"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HEROKU</a:t>
            </a:r>
            <a:endParaRPr sz="1467" dirty="0">
              <a:solidFill>
                <a:srgbClr val="FFFFFF"/>
              </a:solidFill>
              <a:latin typeface="Montserrat ExtraBold"/>
              <a:ea typeface="Montserrat ExtraBold"/>
              <a:cs typeface="Montserrat ExtraBold"/>
              <a:sym typeface="Montserrat ExtraBold"/>
            </a:endParaRPr>
          </a:p>
        </p:txBody>
      </p:sp>
      <p:cxnSp>
        <p:nvCxnSpPr>
          <p:cNvPr id="66" name="Google Shape;1108;p28">
            <a:extLst>
              <a:ext uri="{FF2B5EF4-FFF2-40B4-BE49-F238E27FC236}">
                <a16:creationId xmlns:a16="http://schemas.microsoft.com/office/drawing/2014/main" id="{6BD8998C-4E93-48C3-AF68-E88A5555187F}"/>
              </a:ext>
            </a:extLst>
          </p:cNvPr>
          <p:cNvCxnSpPr/>
          <p:nvPr/>
        </p:nvCxnSpPr>
        <p:spPr>
          <a:xfrm>
            <a:off x="4475765"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67" name="Google Shape;1109;p28">
            <a:extLst>
              <a:ext uri="{FF2B5EF4-FFF2-40B4-BE49-F238E27FC236}">
                <a16:creationId xmlns:a16="http://schemas.microsoft.com/office/drawing/2014/main" id="{842E0F0A-C3EF-4F9D-BF17-ED8127BFCF68}"/>
              </a:ext>
            </a:extLst>
          </p:cNvPr>
          <p:cNvCxnSpPr/>
          <p:nvPr/>
        </p:nvCxnSpPr>
        <p:spPr>
          <a:xfrm>
            <a:off x="8273065" y="2116833"/>
            <a:ext cx="0" cy="4242000"/>
          </a:xfrm>
          <a:prstGeom prst="straightConnector1">
            <a:avLst/>
          </a:prstGeom>
          <a:noFill/>
          <a:ln w="38100" cap="flat" cmpd="sng">
            <a:solidFill>
              <a:srgbClr val="FFCB64"/>
            </a:solidFill>
            <a:prstDash val="solid"/>
            <a:round/>
            <a:headEnd type="none" w="med" len="med"/>
            <a:tailEnd type="none" w="med" len="med"/>
          </a:ln>
        </p:spPr>
      </p:cxnSp>
      <p:sp>
        <p:nvSpPr>
          <p:cNvPr id="86" name="Google Shape;1104;p28">
            <a:extLst>
              <a:ext uri="{FF2B5EF4-FFF2-40B4-BE49-F238E27FC236}">
                <a16:creationId xmlns:a16="http://schemas.microsoft.com/office/drawing/2014/main" id="{4EB226BC-2160-42E2-A303-B813344971B8}"/>
              </a:ext>
            </a:extLst>
          </p:cNvPr>
          <p:cNvSpPr txBox="1"/>
          <p:nvPr/>
        </p:nvSpPr>
        <p:spPr>
          <a:xfrm>
            <a:off x="9695465" y="4449900"/>
            <a:ext cx="1832920" cy="49249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OPENZEPPELIN</a:t>
            </a:r>
            <a:endParaRPr sz="1467" dirty="0">
              <a:solidFill>
                <a:srgbClr val="FFFFFF"/>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24000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7A874844-FCF7-4486-ADC2-37FE249F6789}"/>
              </a:ext>
            </a:extLst>
          </p:cNvPr>
          <p:cNvCxnSpPr>
            <a:cxnSpLocks/>
            <a:stCxn id="85" idx="1"/>
            <a:endCxn id="94" idx="3"/>
          </p:cNvCxnSpPr>
          <p:nvPr/>
        </p:nvCxnSpPr>
        <p:spPr>
          <a:xfrm rot="10800000" flipV="1">
            <a:off x="1067877" y="1196971"/>
            <a:ext cx="1088643" cy="46399"/>
          </a:xfrm>
          <a:prstGeom prst="bentConnector3">
            <a:avLst>
              <a:gd name="adj1" fmla="val 50000"/>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2A51D1A-0825-47A0-96DD-2D52C60A5019}"/>
              </a:ext>
            </a:extLst>
          </p:cNvPr>
          <p:cNvSpPr/>
          <p:nvPr/>
        </p:nvSpPr>
        <p:spPr>
          <a:xfrm>
            <a:off x="1138286" y="3413655"/>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Deal structure</a:t>
            </a:r>
          </a:p>
        </p:txBody>
      </p:sp>
      <p:sp>
        <p:nvSpPr>
          <p:cNvPr id="8" name="Rectangle 7">
            <a:extLst>
              <a:ext uri="{FF2B5EF4-FFF2-40B4-BE49-F238E27FC236}">
                <a16:creationId xmlns:a16="http://schemas.microsoft.com/office/drawing/2014/main" id="{BFD70C60-6945-405D-969A-DEA221DF9799}"/>
              </a:ext>
            </a:extLst>
          </p:cNvPr>
          <p:cNvSpPr/>
          <p:nvPr/>
        </p:nvSpPr>
        <p:spPr>
          <a:xfrm>
            <a:off x="2010745" y="2405921"/>
            <a:ext cx="1112727"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Create Asset</a:t>
            </a:r>
          </a:p>
        </p:txBody>
      </p:sp>
      <p:cxnSp>
        <p:nvCxnSpPr>
          <p:cNvPr id="9" name="Connector: Elbow 8">
            <a:extLst>
              <a:ext uri="{FF2B5EF4-FFF2-40B4-BE49-F238E27FC236}">
                <a16:creationId xmlns:a16="http://schemas.microsoft.com/office/drawing/2014/main" id="{D51477DB-2FF4-42CE-AAB7-6F0A8E1C365C}"/>
              </a:ext>
            </a:extLst>
          </p:cNvPr>
          <p:cNvCxnSpPr>
            <a:cxnSpLocks/>
            <a:stCxn id="8" idx="2"/>
            <a:endCxn id="5" idx="0"/>
          </p:cNvCxnSpPr>
          <p:nvPr/>
        </p:nvCxnSpPr>
        <p:spPr>
          <a:xfrm rot="5400000">
            <a:off x="1870831" y="2717377"/>
            <a:ext cx="575734" cy="816823"/>
          </a:xfrm>
          <a:prstGeom prst="bentConnector3">
            <a:avLst/>
          </a:prstGeom>
          <a:ln>
            <a:tailEnd type="stealth"/>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EFA96C4B-7F17-4905-B3DF-FE4FBE71DD2E}"/>
              </a:ext>
            </a:extLst>
          </p:cNvPr>
          <p:cNvSpPr/>
          <p:nvPr/>
        </p:nvSpPr>
        <p:spPr>
          <a:xfrm>
            <a:off x="794998"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Legal service</a:t>
            </a:r>
          </a:p>
        </p:txBody>
      </p:sp>
      <p:sp>
        <p:nvSpPr>
          <p:cNvPr id="12" name="Rectangle 11">
            <a:extLst>
              <a:ext uri="{FF2B5EF4-FFF2-40B4-BE49-F238E27FC236}">
                <a16:creationId xmlns:a16="http://schemas.microsoft.com/office/drawing/2014/main" id="{D25885E7-B306-4CB7-9621-F8B9C013ADAC}"/>
              </a:ext>
            </a:extLst>
          </p:cNvPr>
          <p:cNvSpPr/>
          <p:nvPr/>
        </p:nvSpPr>
        <p:spPr>
          <a:xfrm>
            <a:off x="10664788" y="2811479"/>
            <a:ext cx="1080002"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cxnSp>
        <p:nvCxnSpPr>
          <p:cNvPr id="13" name="Connector: Elbow 12">
            <a:extLst>
              <a:ext uri="{FF2B5EF4-FFF2-40B4-BE49-F238E27FC236}">
                <a16:creationId xmlns:a16="http://schemas.microsoft.com/office/drawing/2014/main" id="{21875E1B-65DD-4EFA-831D-E61D17872441}"/>
              </a:ext>
            </a:extLst>
          </p:cNvPr>
          <p:cNvCxnSpPr>
            <a:cxnSpLocks/>
            <a:stCxn id="78" idx="3"/>
            <a:endCxn id="12" idx="1"/>
          </p:cNvCxnSpPr>
          <p:nvPr/>
        </p:nvCxnSpPr>
        <p:spPr>
          <a:xfrm>
            <a:off x="9282018" y="2917801"/>
            <a:ext cx="1382770" cy="109678"/>
          </a:xfrm>
          <a:prstGeom prst="bentConnector3">
            <a:avLst>
              <a:gd name="adj1" fmla="val 50000"/>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1ECC1A-2C0F-4CD9-BA41-6B04697DB36F}"/>
              </a:ext>
            </a:extLst>
          </p:cNvPr>
          <p:cNvSpPr/>
          <p:nvPr/>
        </p:nvSpPr>
        <p:spPr>
          <a:xfrm>
            <a:off x="5573959" y="164763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Marketplace</a:t>
            </a:r>
          </a:p>
        </p:txBody>
      </p:sp>
      <p:sp>
        <p:nvSpPr>
          <p:cNvPr id="15" name="Rectangle 14">
            <a:extLst>
              <a:ext uri="{FF2B5EF4-FFF2-40B4-BE49-F238E27FC236}">
                <a16:creationId xmlns:a16="http://schemas.microsoft.com/office/drawing/2014/main" id="{A2DC5A15-0400-439D-9F15-C559AE98207F}"/>
              </a:ext>
            </a:extLst>
          </p:cNvPr>
          <p:cNvSpPr/>
          <p:nvPr/>
        </p:nvSpPr>
        <p:spPr>
          <a:xfrm>
            <a:off x="5573959" y="256664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Asset Detail</a:t>
            </a:r>
          </a:p>
        </p:txBody>
      </p:sp>
      <p:sp>
        <p:nvSpPr>
          <p:cNvPr id="16" name="Rectangle 15">
            <a:extLst>
              <a:ext uri="{FF2B5EF4-FFF2-40B4-BE49-F238E27FC236}">
                <a16:creationId xmlns:a16="http://schemas.microsoft.com/office/drawing/2014/main" id="{4702AD9D-AEC7-4464-88F8-16DD64641EB2}"/>
              </a:ext>
            </a:extLst>
          </p:cNvPr>
          <p:cNvSpPr/>
          <p:nvPr/>
        </p:nvSpPr>
        <p:spPr>
          <a:xfrm>
            <a:off x="5573959" y="442947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Create Token</a:t>
            </a:r>
          </a:p>
        </p:txBody>
      </p:sp>
      <p:sp>
        <p:nvSpPr>
          <p:cNvPr id="17" name="Rectangle 16">
            <a:extLst>
              <a:ext uri="{FF2B5EF4-FFF2-40B4-BE49-F238E27FC236}">
                <a16:creationId xmlns:a16="http://schemas.microsoft.com/office/drawing/2014/main" id="{D913D9D6-C7CD-416E-A48D-F3AEE58C025A}"/>
              </a:ext>
            </a:extLst>
          </p:cNvPr>
          <p:cNvSpPr/>
          <p:nvPr/>
        </p:nvSpPr>
        <p:spPr>
          <a:xfrm>
            <a:off x="5542875" y="5586907"/>
            <a:ext cx="1250168" cy="5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Admin Dashboard</a:t>
            </a:r>
          </a:p>
        </p:txBody>
      </p:sp>
      <p:sp>
        <p:nvSpPr>
          <p:cNvPr id="18" name="Rectangle 17">
            <a:extLst>
              <a:ext uri="{FF2B5EF4-FFF2-40B4-BE49-F238E27FC236}">
                <a16:creationId xmlns:a16="http://schemas.microsoft.com/office/drawing/2014/main" id="{76DA731E-10E5-4533-AA9F-91638DFB3C1F}"/>
              </a:ext>
            </a:extLst>
          </p:cNvPr>
          <p:cNvSpPr/>
          <p:nvPr/>
        </p:nvSpPr>
        <p:spPr>
          <a:xfrm>
            <a:off x="8292974" y="5586907"/>
            <a:ext cx="1166350"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Distribute Income</a:t>
            </a:r>
          </a:p>
        </p:txBody>
      </p:sp>
      <p:sp>
        <p:nvSpPr>
          <p:cNvPr id="19" name="Rectangle 18">
            <a:extLst>
              <a:ext uri="{FF2B5EF4-FFF2-40B4-BE49-F238E27FC236}">
                <a16:creationId xmlns:a16="http://schemas.microsoft.com/office/drawing/2014/main" id="{E002B244-DE32-4F84-A3AF-7893B5D6DF48}"/>
              </a:ext>
            </a:extLst>
          </p:cNvPr>
          <p:cNvSpPr/>
          <p:nvPr/>
        </p:nvSpPr>
        <p:spPr>
          <a:xfrm>
            <a:off x="8235702" y="979604"/>
            <a:ext cx="1250168" cy="469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User Dashboard</a:t>
            </a:r>
          </a:p>
        </p:txBody>
      </p:sp>
      <p:sp>
        <p:nvSpPr>
          <p:cNvPr id="20" name="Oval 19">
            <a:extLst>
              <a:ext uri="{FF2B5EF4-FFF2-40B4-BE49-F238E27FC236}">
                <a16:creationId xmlns:a16="http://schemas.microsoft.com/office/drawing/2014/main" id="{EEC18FD0-DC75-415A-AA97-168FCB8F76BD}"/>
              </a:ext>
            </a:extLst>
          </p:cNvPr>
          <p:cNvSpPr/>
          <p:nvPr/>
        </p:nvSpPr>
        <p:spPr>
          <a:xfrm>
            <a:off x="1821806"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Valuation service</a:t>
            </a:r>
          </a:p>
        </p:txBody>
      </p:sp>
      <p:sp>
        <p:nvSpPr>
          <p:cNvPr id="21" name="Rectangle 20">
            <a:extLst>
              <a:ext uri="{FF2B5EF4-FFF2-40B4-BE49-F238E27FC236}">
                <a16:creationId xmlns:a16="http://schemas.microsoft.com/office/drawing/2014/main" id="{B44439D7-CC32-4BAC-9738-8BD4A5C697DD}"/>
              </a:ext>
            </a:extLst>
          </p:cNvPr>
          <p:cNvSpPr/>
          <p:nvPr/>
        </p:nvSpPr>
        <p:spPr>
          <a:xfrm>
            <a:off x="10592803" y="951666"/>
            <a:ext cx="1080002"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Get Transactions</a:t>
            </a:r>
          </a:p>
        </p:txBody>
      </p:sp>
      <p:grpSp>
        <p:nvGrpSpPr>
          <p:cNvPr id="22" name="Group 21">
            <a:extLst>
              <a:ext uri="{FF2B5EF4-FFF2-40B4-BE49-F238E27FC236}">
                <a16:creationId xmlns:a16="http://schemas.microsoft.com/office/drawing/2014/main" id="{C4563266-A314-4C29-A4D1-5F3F7D5E4037}"/>
              </a:ext>
            </a:extLst>
          </p:cNvPr>
          <p:cNvGrpSpPr/>
          <p:nvPr/>
        </p:nvGrpSpPr>
        <p:grpSpPr>
          <a:xfrm>
            <a:off x="3564363" y="4100017"/>
            <a:ext cx="1978513" cy="1756889"/>
            <a:chOff x="3564363" y="4100017"/>
            <a:chExt cx="1978513" cy="1756889"/>
          </a:xfrm>
        </p:grpSpPr>
        <p:cxnSp>
          <p:nvCxnSpPr>
            <p:cNvPr id="23" name="Connector: Elbow 22">
              <a:extLst>
                <a:ext uri="{FF2B5EF4-FFF2-40B4-BE49-F238E27FC236}">
                  <a16:creationId xmlns:a16="http://schemas.microsoft.com/office/drawing/2014/main" id="{615A5BCB-0CA4-46A5-8C2C-EE6EB373B6F1}"/>
                </a:ext>
              </a:extLst>
            </p:cNvPr>
            <p:cNvCxnSpPr>
              <a:cxnSpLocks/>
              <a:stCxn id="123" idx="2"/>
              <a:endCxn id="17" idx="1"/>
            </p:cNvCxnSpPr>
            <p:nvPr/>
          </p:nvCxnSpPr>
          <p:spPr>
            <a:xfrm rot="16200000" flipH="1">
              <a:off x="3779956" y="4093987"/>
              <a:ext cx="1756889" cy="1768950"/>
            </a:xfrm>
            <a:prstGeom prst="bentConnector2">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8206F6-7A39-4DFF-BBDC-DE8DAC4799D6}"/>
                </a:ext>
              </a:extLst>
            </p:cNvPr>
            <p:cNvSpPr txBox="1"/>
            <p:nvPr/>
          </p:nvSpPr>
          <p:spPr>
            <a:xfrm>
              <a:off x="3564363" y="4690537"/>
              <a:ext cx="441146" cy="307777"/>
            </a:xfrm>
            <a:prstGeom prst="rect">
              <a:avLst/>
            </a:prstGeom>
            <a:solidFill>
              <a:schemeClr val="bg1"/>
            </a:solidFill>
          </p:spPr>
          <p:txBody>
            <a:bodyPr wrap="none" rtlCol="0">
              <a:spAutoFit/>
            </a:bodyPr>
            <a:lstStyle/>
            <a:p>
              <a:r>
                <a:rPr lang="en-SG" sz="1400" dirty="0"/>
                <a:t>List</a:t>
              </a:r>
            </a:p>
          </p:txBody>
        </p:sp>
      </p:grpSp>
      <p:grpSp>
        <p:nvGrpSpPr>
          <p:cNvPr id="25" name="Group 24">
            <a:extLst>
              <a:ext uri="{FF2B5EF4-FFF2-40B4-BE49-F238E27FC236}">
                <a16:creationId xmlns:a16="http://schemas.microsoft.com/office/drawing/2014/main" id="{4F39612F-24B9-40F4-9FBD-4E5A8DCAE906}"/>
              </a:ext>
            </a:extLst>
          </p:cNvPr>
          <p:cNvGrpSpPr/>
          <p:nvPr/>
        </p:nvGrpSpPr>
        <p:grpSpPr>
          <a:xfrm>
            <a:off x="6793043" y="5726649"/>
            <a:ext cx="1499931" cy="288147"/>
            <a:chOff x="6728064" y="5739540"/>
            <a:chExt cx="1499931" cy="288147"/>
          </a:xfrm>
        </p:grpSpPr>
        <p:cxnSp>
          <p:nvCxnSpPr>
            <p:cNvPr id="26" name="Connector: Elbow 25">
              <a:extLst>
                <a:ext uri="{FF2B5EF4-FFF2-40B4-BE49-F238E27FC236}">
                  <a16:creationId xmlns:a16="http://schemas.microsoft.com/office/drawing/2014/main" id="{2F8CEF44-05D0-4C9B-B2D0-F1B49485B062}"/>
                </a:ext>
              </a:extLst>
            </p:cNvPr>
            <p:cNvCxnSpPr>
              <a:cxnSpLocks/>
              <a:stCxn id="17" idx="3"/>
              <a:endCxn id="18" idx="1"/>
            </p:cNvCxnSpPr>
            <p:nvPr/>
          </p:nvCxnSpPr>
          <p:spPr>
            <a:xfrm>
              <a:off x="6728064" y="5869798"/>
              <a:ext cx="1499931" cy="12700"/>
            </a:xfrm>
            <a:prstGeom prst="bentConnector3">
              <a:avLst>
                <a:gd name="adj1" fmla="val 50000"/>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C5B7715-D6BC-42ED-8DBE-AEF93F88B9EE}"/>
                </a:ext>
              </a:extLst>
            </p:cNvPr>
            <p:cNvSpPr txBox="1"/>
            <p:nvPr/>
          </p:nvSpPr>
          <p:spPr>
            <a:xfrm>
              <a:off x="7247167" y="5739540"/>
              <a:ext cx="811688" cy="288147"/>
            </a:xfrm>
            <a:prstGeom prst="rect">
              <a:avLst/>
            </a:prstGeom>
            <a:solidFill>
              <a:schemeClr val="bg1"/>
            </a:solidFill>
          </p:spPr>
          <p:txBody>
            <a:bodyPr wrap="none" lIns="36000" tIns="36000" rIns="36000" bIns="36000" rtlCol="0">
              <a:spAutoFit/>
            </a:bodyPr>
            <a:lstStyle/>
            <a:p>
              <a:r>
                <a:rPr lang="en-SG" sz="1400" dirty="0"/>
                <a:t>Distribute</a:t>
              </a:r>
            </a:p>
          </p:txBody>
        </p:sp>
      </p:grpSp>
      <p:grpSp>
        <p:nvGrpSpPr>
          <p:cNvPr id="28" name="Group 27">
            <a:extLst>
              <a:ext uri="{FF2B5EF4-FFF2-40B4-BE49-F238E27FC236}">
                <a16:creationId xmlns:a16="http://schemas.microsoft.com/office/drawing/2014/main" id="{800500E9-B161-4C77-BFEB-5DBBEDEC3FE2}"/>
              </a:ext>
            </a:extLst>
          </p:cNvPr>
          <p:cNvGrpSpPr/>
          <p:nvPr/>
        </p:nvGrpSpPr>
        <p:grpSpPr>
          <a:xfrm>
            <a:off x="6761960" y="1750389"/>
            <a:ext cx="1803783" cy="831206"/>
            <a:chOff x="6761960" y="1731302"/>
            <a:chExt cx="1803783" cy="945655"/>
          </a:xfrm>
        </p:grpSpPr>
        <p:cxnSp>
          <p:nvCxnSpPr>
            <p:cNvPr id="29" name="Connector: Elbow 28">
              <a:extLst>
                <a:ext uri="{FF2B5EF4-FFF2-40B4-BE49-F238E27FC236}">
                  <a16:creationId xmlns:a16="http://schemas.microsoft.com/office/drawing/2014/main" id="{67FC85D3-F747-403F-A106-A1CCAD5A3AD2}"/>
                </a:ext>
              </a:extLst>
            </p:cNvPr>
            <p:cNvCxnSpPr>
              <a:cxnSpLocks/>
              <a:endCxn id="14" idx="3"/>
            </p:cNvCxnSpPr>
            <p:nvPr/>
          </p:nvCxnSpPr>
          <p:spPr>
            <a:xfrm rot="10800000">
              <a:off x="6761960" y="1860134"/>
              <a:ext cx="1803783" cy="816823"/>
            </a:xfrm>
            <a:prstGeom prst="bentConnector3">
              <a:avLst>
                <a:gd name="adj1" fmla="val 25921"/>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7C3A0E-B80F-4000-A09D-3ABE90DB10CE}"/>
                </a:ext>
              </a:extLst>
            </p:cNvPr>
            <p:cNvSpPr txBox="1"/>
            <p:nvPr/>
          </p:nvSpPr>
          <p:spPr>
            <a:xfrm>
              <a:off x="7125810" y="1731302"/>
              <a:ext cx="648000" cy="288147"/>
            </a:xfrm>
            <a:prstGeom prst="rect">
              <a:avLst/>
            </a:prstGeom>
            <a:solidFill>
              <a:schemeClr val="bg1"/>
            </a:solidFill>
          </p:spPr>
          <p:txBody>
            <a:bodyPr wrap="none" lIns="36000" tIns="36000" rIns="36000" bIns="36000" rtlCol="0">
              <a:spAutoFit/>
            </a:bodyPr>
            <a:lstStyle/>
            <a:p>
              <a:r>
                <a:rPr lang="en-SG" sz="1400" dirty="0"/>
                <a:t>Review</a:t>
              </a:r>
            </a:p>
          </p:txBody>
        </p:sp>
      </p:grpSp>
      <p:grpSp>
        <p:nvGrpSpPr>
          <p:cNvPr id="31" name="Group 30">
            <a:extLst>
              <a:ext uri="{FF2B5EF4-FFF2-40B4-BE49-F238E27FC236}">
                <a16:creationId xmlns:a16="http://schemas.microsoft.com/office/drawing/2014/main" id="{636CDB48-7B17-4EE9-827D-3180B488B0A0}"/>
              </a:ext>
            </a:extLst>
          </p:cNvPr>
          <p:cNvGrpSpPr/>
          <p:nvPr/>
        </p:nvGrpSpPr>
        <p:grpSpPr>
          <a:xfrm>
            <a:off x="5869003" y="2085982"/>
            <a:ext cx="597912" cy="487010"/>
            <a:chOff x="5512479" y="2085982"/>
            <a:chExt cx="597912" cy="487010"/>
          </a:xfrm>
        </p:grpSpPr>
        <p:cxnSp>
          <p:nvCxnSpPr>
            <p:cNvPr id="32" name="Connector: Elbow 31">
              <a:extLst>
                <a:ext uri="{FF2B5EF4-FFF2-40B4-BE49-F238E27FC236}">
                  <a16:creationId xmlns:a16="http://schemas.microsoft.com/office/drawing/2014/main" id="{404D2290-9C70-4244-B527-3DAEDE15407C}"/>
                </a:ext>
              </a:extLst>
            </p:cNvPr>
            <p:cNvCxnSpPr>
              <a:cxnSpLocks/>
              <a:stCxn id="14" idx="2"/>
              <a:endCxn id="15" idx="0"/>
            </p:cNvCxnSpPr>
            <p:nvPr/>
          </p:nvCxnSpPr>
          <p:spPr>
            <a:xfrm rot="5400000">
              <a:off x="5567930" y="2323137"/>
              <a:ext cx="487010" cy="12700"/>
            </a:xfrm>
            <a:prstGeom prst="bentConnector3">
              <a:avLst>
                <a:gd name="adj1" fmla="val 50000"/>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3698918-054B-4151-BF96-05F33F88C1DD}"/>
                </a:ext>
              </a:extLst>
            </p:cNvPr>
            <p:cNvSpPr txBox="1"/>
            <p:nvPr/>
          </p:nvSpPr>
          <p:spPr>
            <a:xfrm>
              <a:off x="5512479" y="2169215"/>
              <a:ext cx="597912" cy="288147"/>
            </a:xfrm>
            <a:prstGeom prst="rect">
              <a:avLst/>
            </a:prstGeom>
            <a:solidFill>
              <a:schemeClr val="bg1"/>
            </a:solidFill>
          </p:spPr>
          <p:txBody>
            <a:bodyPr wrap="none" lIns="36000" tIns="36000" rIns="36000" bIns="36000" rtlCol="0">
              <a:spAutoFit/>
            </a:bodyPr>
            <a:lstStyle/>
            <a:p>
              <a:r>
                <a:rPr lang="en-SG" sz="1400" dirty="0"/>
                <a:t>Review</a:t>
              </a:r>
            </a:p>
          </p:txBody>
        </p:sp>
      </p:grpSp>
      <p:grpSp>
        <p:nvGrpSpPr>
          <p:cNvPr id="34" name="Group 33">
            <a:extLst>
              <a:ext uri="{FF2B5EF4-FFF2-40B4-BE49-F238E27FC236}">
                <a16:creationId xmlns:a16="http://schemas.microsoft.com/office/drawing/2014/main" id="{3B0AB1F3-DDE1-49BE-8022-CD11BEE84BAC}"/>
              </a:ext>
            </a:extLst>
          </p:cNvPr>
          <p:cNvGrpSpPr/>
          <p:nvPr/>
        </p:nvGrpSpPr>
        <p:grpSpPr>
          <a:xfrm>
            <a:off x="6761960" y="2638531"/>
            <a:ext cx="1692059" cy="288147"/>
            <a:chOff x="6761960" y="2638531"/>
            <a:chExt cx="1692059" cy="288147"/>
          </a:xfrm>
        </p:grpSpPr>
        <p:cxnSp>
          <p:nvCxnSpPr>
            <p:cNvPr id="35" name="Connector: Elbow 34">
              <a:extLst>
                <a:ext uri="{FF2B5EF4-FFF2-40B4-BE49-F238E27FC236}">
                  <a16:creationId xmlns:a16="http://schemas.microsoft.com/office/drawing/2014/main" id="{7427A97B-1670-4FCE-B829-10F98FD7AA39}"/>
                </a:ext>
              </a:extLst>
            </p:cNvPr>
            <p:cNvCxnSpPr>
              <a:cxnSpLocks/>
              <a:stCxn id="78" idx="1"/>
              <a:endCxn id="15" idx="3"/>
            </p:cNvCxnSpPr>
            <p:nvPr/>
          </p:nvCxnSpPr>
          <p:spPr>
            <a:xfrm rot="10800000">
              <a:off x="6761960" y="2782643"/>
              <a:ext cx="1692059" cy="135159"/>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EBCF2A-C303-4E0C-BFFD-41E1ACE4AB37}"/>
                </a:ext>
              </a:extLst>
            </p:cNvPr>
            <p:cNvSpPr txBox="1"/>
            <p:nvPr/>
          </p:nvSpPr>
          <p:spPr>
            <a:xfrm>
              <a:off x="7171530" y="2638531"/>
              <a:ext cx="540000"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grpSp>
        <p:nvGrpSpPr>
          <p:cNvPr id="37" name="Group 36">
            <a:extLst>
              <a:ext uri="{FF2B5EF4-FFF2-40B4-BE49-F238E27FC236}">
                <a16:creationId xmlns:a16="http://schemas.microsoft.com/office/drawing/2014/main" id="{482E9921-E9DD-4B4E-B93E-3627B0326760}"/>
              </a:ext>
            </a:extLst>
          </p:cNvPr>
          <p:cNvGrpSpPr/>
          <p:nvPr/>
        </p:nvGrpSpPr>
        <p:grpSpPr>
          <a:xfrm>
            <a:off x="8526162" y="1448738"/>
            <a:ext cx="670624" cy="1055063"/>
            <a:chOff x="8605185" y="1448738"/>
            <a:chExt cx="670624" cy="1055063"/>
          </a:xfrm>
        </p:grpSpPr>
        <p:cxnSp>
          <p:nvCxnSpPr>
            <p:cNvPr id="38" name="Connector: Elbow 37">
              <a:extLst>
                <a:ext uri="{FF2B5EF4-FFF2-40B4-BE49-F238E27FC236}">
                  <a16:creationId xmlns:a16="http://schemas.microsoft.com/office/drawing/2014/main" id="{8A349328-6A0F-41E9-9F20-1BE6755D9578}"/>
                </a:ext>
              </a:extLst>
            </p:cNvPr>
            <p:cNvCxnSpPr>
              <a:cxnSpLocks/>
              <a:stCxn id="78" idx="0"/>
              <a:endCxn id="19" idx="2"/>
            </p:cNvCxnSpPr>
            <p:nvPr/>
          </p:nvCxnSpPr>
          <p:spPr>
            <a:xfrm rot="16200000" flipV="1">
              <a:off x="8415894" y="1972654"/>
              <a:ext cx="1055063" cy="7232"/>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FD46EA2-B747-43C4-8D3B-4791BE572398}"/>
                </a:ext>
              </a:extLst>
            </p:cNvPr>
            <p:cNvSpPr txBox="1"/>
            <p:nvPr/>
          </p:nvSpPr>
          <p:spPr>
            <a:xfrm>
              <a:off x="8605185" y="1660025"/>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sp>
        <p:nvSpPr>
          <p:cNvPr id="40" name="Rectangle 39">
            <a:extLst>
              <a:ext uri="{FF2B5EF4-FFF2-40B4-BE49-F238E27FC236}">
                <a16:creationId xmlns:a16="http://schemas.microsoft.com/office/drawing/2014/main" id="{68F08C69-3481-4F4B-BE1A-72A1D47D7A43}"/>
              </a:ext>
            </a:extLst>
          </p:cNvPr>
          <p:cNvSpPr/>
          <p:nvPr/>
        </p:nvSpPr>
        <p:spPr>
          <a:xfrm>
            <a:off x="5573959" y="352652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Allot Token</a:t>
            </a:r>
          </a:p>
        </p:txBody>
      </p:sp>
      <p:grpSp>
        <p:nvGrpSpPr>
          <p:cNvPr id="41" name="Group 40">
            <a:extLst>
              <a:ext uri="{FF2B5EF4-FFF2-40B4-BE49-F238E27FC236}">
                <a16:creationId xmlns:a16="http://schemas.microsoft.com/office/drawing/2014/main" id="{C2B2C66B-9D2E-4CB7-AE9A-8085A3127C6E}"/>
              </a:ext>
            </a:extLst>
          </p:cNvPr>
          <p:cNvGrpSpPr/>
          <p:nvPr/>
        </p:nvGrpSpPr>
        <p:grpSpPr>
          <a:xfrm>
            <a:off x="5920748" y="3004991"/>
            <a:ext cx="494422" cy="527881"/>
            <a:chOff x="5560039" y="3004991"/>
            <a:chExt cx="494422" cy="527881"/>
          </a:xfrm>
        </p:grpSpPr>
        <p:cxnSp>
          <p:nvCxnSpPr>
            <p:cNvPr id="42" name="Connector: Elbow 41">
              <a:extLst>
                <a:ext uri="{FF2B5EF4-FFF2-40B4-BE49-F238E27FC236}">
                  <a16:creationId xmlns:a16="http://schemas.microsoft.com/office/drawing/2014/main" id="{F9B1DEA6-E88D-47E1-A316-087639D99DD6}"/>
                </a:ext>
              </a:extLst>
            </p:cNvPr>
            <p:cNvCxnSpPr>
              <a:cxnSpLocks/>
              <a:stCxn id="15" idx="2"/>
              <a:endCxn id="40" idx="0"/>
            </p:cNvCxnSpPr>
            <p:nvPr/>
          </p:nvCxnSpPr>
          <p:spPr>
            <a:xfrm rot="5400000">
              <a:off x="5543310" y="3262582"/>
              <a:ext cx="527881" cy="12700"/>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5613086-8061-4EC8-82BD-D3FEB5641CD7}"/>
                </a:ext>
              </a:extLst>
            </p:cNvPr>
            <p:cNvSpPr txBox="1"/>
            <p:nvPr/>
          </p:nvSpPr>
          <p:spPr>
            <a:xfrm>
              <a:off x="5560039" y="3105563"/>
              <a:ext cx="494422"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grpSp>
        <p:nvGrpSpPr>
          <p:cNvPr id="44" name="Group 43">
            <a:extLst>
              <a:ext uri="{FF2B5EF4-FFF2-40B4-BE49-F238E27FC236}">
                <a16:creationId xmlns:a16="http://schemas.microsoft.com/office/drawing/2014/main" id="{CA2C0D5A-8471-45A3-A308-41D32237F5E0}"/>
              </a:ext>
            </a:extLst>
          </p:cNvPr>
          <p:cNvGrpSpPr/>
          <p:nvPr/>
        </p:nvGrpSpPr>
        <p:grpSpPr>
          <a:xfrm>
            <a:off x="6761959" y="3387591"/>
            <a:ext cx="1692059" cy="496708"/>
            <a:chOff x="6761959" y="3387591"/>
            <a:chExt cx="1692059" cy="496708"/>
          </a:xfrm>
        </p:grpSpPr>
        <p:cxnSp>
          <p:nvCxnSpPr>
            <p:cNvPr id="45" name="Connector: Elbow 44">
              <a:extLst>
                <a:ext uri="{FF2B5EF4-FFF2-40B4-BE49-F238E27FC236}">
                  <a16:creationId xmlns:a16="http://schemas.microsoft.com/office/drawing/2014/main" id="{0346708D-225C-4F41-B322-ACFA5C369288}"/>
                </a:ext>
              </a:extLst>
            </p:cNvPr>
            <p:cNvCxnSpPr>
              <a:cxnSpLocks/>
              <a:stCxn id="40" idx="3"/>
              <a:endCxn id="124" idx="1"/>
            </p:cNvCxnSpPr>
            <p:nvPr/>
          </p:nvCxnSpPr>
          <p:spPr>
            <a:xfrm flipV="1">
              <a:off x="6761959" y="3387591"/>
              <a:ext cx="1692059" cy="354932"/>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6A3FD54-62D4-466C-B7ED-A80CBC2BE747}"/>
                </a:ext>
              </a:extLst>
            </p:cNvPr>
            <p:cNvSpPr txBox="1"/>
            <p:nvPr/>
          </p:nvSpPr>
          <p:spPr>
            <a:xfrm>
              <a:off x="7059990" y="3596152"/>
              <a:ext cx="1044000" cy="288147"/>
            </a:xfrm>
            <a:prstGeom prst="rect">
              <a:avLst/>
            </a:prstGeom>
            <a:solidFill>
              <a:schemeClr val="bg1"/>
            </a:solidFill>
            <a:ln>
              <a:noFill/>
            </a:ln>
          </p:spPr>
          <p:txBody>
            <a:bodyPr wrap="none" lIns="36000" tIns="36000" rIns="36000" bIns="36000" rtlCol="0">
              <a:spAutoFit/>
            </a:bodyPr>
            <a:lstStyle/>
            <a:p>
              <a:r>
                <a:rPr lang="en-SG" sz="1400" dirty="0"/>
                <a:t>Issue Token</a:t>
              </a:r>
            </a:p>
          </p:txBody>
        </p:sp>
      </p:grpSp>
      <p:grpSp>
        <p:nvGrpSpPr>
          <p:cNvPr id="47" name="Group 46">
            <a:extLst>
              <a:ext uri="{FF2B5EF4-FFF2-40B4-BE49-F238E27FC236}">
                <a16:creationId xmlns:a16="http://schemas.microsoft.com/office/drawing/2014/main" id="{51689676-E243-471D-A349-99D63C112A41}"/>
              </a:ext>
            </a:extLst>
          </p:cNvPr>
          <p:cNvGrpSpPr/>
          <p:nvPr/>
        </p:nvGrpSpPr>
        <p:grpSpPr>
          <a:xfrm>
            <a:off x="9485870" y="1069218"/>
            <a:ext cx="1106933" cy="288147"/>
            <a:chOff x="9485870" y="1069218"/>
            <a:chExt cx="1106933" cy="288147"/>
          </a:xfrm>
        </p:grpSpPr>
        <p:cxnSp>
          <p:nvCxnSpPr>
            <p:cNvPr id="48" name="Connector: Elbow 47">
              <a:extLst>
                <a:ext uri="{FF2B5EF4-FFF2-40B4-BE49-F238E27FC236}">
                  <a16:creationId xmlns:a16="http://schemas.microsoft.com/office/drawing/2014/main" id="{976CDE20-1CB8-44A3-BED0-BE7A20B4D009}"/>
                </a:ext>
              </a:extLst>
            </p:cNvPr>
            <p:cNvCxnSpPr>
              <a:cxnSpLocks/>
              <a:stCxn id="19" idx="3"/>
              <a:endCxn id="21" idx="1"/>
            </p:cNvCxnSpPr>
            <p:nvPr/>
          </p:nvCxnSpPr>
          <p:spPr>
            <a:xfrm>
              <a:off x="9485870" y="1214171"/>
              <a:ext cx="1106933" cy="7495"/>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52AD7AD-7AAB-4986-9CD2-EBCE42D81358}"/>
                </a:ext>
              </a:extLst>
            </p:cNvPr>
            <p:cNvSpPr txBox="1"/>
            <p:nvPr/>
          </p:nvSpPr>
          <p:spPr>
            <a:xfrm>
              <a:off x="9681742" y="1069218"/>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grpSp>
        <p:nvGrpSpPr>
          <p:cNvPr id="50" name="Group 49">
            <a:extLst>
              <a:ext uri="{FF2B5EF4-FFF2-40B4-BE49-F238E27FC236}">
                <a16:creationId xmlns:a16="http://schemas.microsoft.com/office/drawing/2014/main" id="{A695F3E0-841D-4C8C-8CE7-18B0D79416ED}"/>
              </a:ext>
            </a:extLst>
          </p:cNvPr>
          <p:cNvGrpSpPr/>
          <p:nvPr/>
        </p:nvGrpSpPr>
        <p:grpSpPr>
          <a:xfrm>
            <a:off x="5658657" y="4867823"/>
            <a:ext cx="1023609" cy="725434"/>
            <a:chOff x="5422601" y="4778613"/>
            <a:chExt cx="1023609" cy="725434"/>
          </a:xfrm>
        </p:grpSpPr>
        <p:cxnSp>
          <p:nvCxnSpPr>
            <p:cNvPr id="51" name="Connector: Elbow 50">
              <a:extLst>
                <a:ext uri="{FF2B5EF4-FFF2-40B4-BE49-F238E27FC236}">
                  <a16:creationId xmlns:a16="http://schemas.microsoft.com/office/drawing/2014/main" id="{8B9791B2-09D4-42BE-99D9-693315A8220A}"/>
                </a:ext>
              </a:extLst>
            </p:cNvPr>
            <p:cNvCxnSpPr>
              <a:cxnSpLocks/>
              <a:stCxn id="17" idx="0"/>
              <a:endCxn id="16" idx="2"/>
            </p:cNvCxnSpPr>
            <p:nvPr/>
          </p:nvCxnSpPr>
          <p:spPr>
            <a:xfrm rot="5400000" flipH="1" flipV="1">
              <a:off x="5569186" y="5134980"/>
              <a:ext cx="725434" cy="12700"/>
            </a:xfrm>
            <a:prstGeom prst="bentConnector3">
              <a:avLst>
                <a:gd name="adj1" fmla="val 50000"/>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FEB864F-79C8-4FF1-A1E3-F0BEA920913D}"/>
                </a:ext>
              </a:extLst>
            </p:cNvPr>
            <p:cNvSpPr txBox="1"/>
            <p:nvPr/>
          </p:nvSpPr>
          <p:spPr>
            <a:xfrm>
              <a:off x="5422601" y="5035754"/>
              <a:ext cx="1023609" cy="288147"/>
            </a:xfrm>
            <a:prstGeom prst="rect">
              <a:avLst/>
            </a:prstGeom>
            <a:solidFill>
              <a:schemeClr val="bg1"/>
            </a:solidFill>
          </p:spPr>
          <p:txBody>
            <a:bodyPr wrap="square" lIns="36000" tIns="36000" rIns="36000" bIns="36000" rtlCol="0">
              <a:spAutoFit/>
            </a:bodyPr>
            <a:lstStyle/>
            <a:p>
              <a:pPr algn="ctr"/>
              <a:r>
                <a:rPr lang="en-SG" sz="1400" dirty="0"/>
                <a:t>Mint Token</a:t>
              </a:r>
            </a:p>
          </p:txBody>
        </p:sp>
      </p:grpSp>
      <p:grpSp>
        <p:nvGrpSpPr>
          <p:cNvPr id="53" name="Group 52">
            <a:extLst>
              <a:ext uri="{FF2B5EF4-FFF2-40B4-BE49-F238E27FC236}">
                <a16:creationId xmlns:a16="http://schemas.microsoft.com/office/drawing/2014/main" id="{FEF13F0F-A79F-4B91-A44A-52D8C60D5D7E}"/>
              </a:ext>
            </a:extLst>
          </p:cNvPr>
          <p:cNvGrpSpPr/>
          <p:nvPr/>
        </p:nvGrpSpPr>
        <p:grpSpPr>
          <a:xfrm>
            <a:off x="8604241" y="3541479"/>
            <a:ext cx="561620" cy="2045428"/>
            <a:chOff x="8604241" y="3541479"/>
            <a:chExt cx="561620" cy="2045428"/>
          </a:xfrm>
        </p:grpSpPr>
        <p:cxnSp>
          <p:nvCxnSpPr>
            <p:cNvPr id="54" name="Connector: Elbow 53">
              <a:extLst>
                <a:ext uri="{FF2B5EF4-FFF2-40B4-BE49-F238E27FC236}">
                  <a16:creationId xmlns:a16="http://schemas.microsoft.com/office/drawing/2014/main" id="{EC3D310A-0B98-4C9D-86C1-BE767496C979}"/>
                </a:ext>
              </a:extLst>
            </p:cNvPr>
            <p:cNvCxnSpPr>
              <a:cxnSpLocks/>
              <a:stCxn id="18" idx="0"/>
              <a:endCxn id="124" idx="2"/>
            </p:cNvCxnSpPr>
            <p:nvPr/>
          </p:nvCxnSpPr>
          <p:spPr>
            <a:xfrm rot="16200000" flipV="1">
              <a:off x="7849370" y="4560127"/>
              <a:ext cx="2045428" cy="8131"/>
            </a:xfrm>
            <a:prstGeom prst="bentConnector3">
              <a:avLst>
                <a:gd name="adj1" fmla="val 50000"/>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3E16C0D-EE8F-4F21-857B-9E3524EF15FE}"/>
                </a:ext>
              </a:extLst>
            </p:cNvPr>
            <p:cNvSpPr txBox="1"/>
            <p:nvPr/>
          </p:nvSpPr>
          <p:spPr>
            <a:xfrm>
              <a:off x="8604241" y="5053150"/>
              <a:ext cx="561620" cy="288147"/>
            </a:xfrm>
            <a:prstGeom prst="rect">
              <a:avLst/>
            </a:prstGeom>
            <a:solidFill>
              <a:schemeClr val="bg1"/>
            </a:solidFill>
          </p:spPr>
          <p:txBody>
            <a:bodyPr wrap="none" lIns="36000" tIns="36000" rIns="36000" bIns="36000" rtlCol="0">
              <a:spAutoFit/>
            </a:bodyPr>
            <a:lstStyle/>
            <a:p>
              <a:r>
                <a:rPr lang="en-SG" sz="1400" dirty="0"/>
                <a:t>USDT</a:t>
              </a:r>
            </a:p>
          </p:txBody>
        </p:sp>
      </p:grpSp>
      <p:sp>
        <p:nvSpPr>
          <p:cNvPr id="56" name="TextBox 55">
            <a:extLst>
              <a:ext uri="{FF2B5EF4-FFF2-40B4-BE49-F238E27FC236}">
                <a16:creationId xmlns:a16="http://schemas.microsoft.com/office/drawing/2014/main" id="{126A7EEF-AF60-4774-AAA1-46E96F3B7EDF}"/>
              </a:ext>
            </a:extLst>
          </p:cNvPr>
          <p:cNvSpPr txBox="1"/>
          <p:nvPr/>
        </p:nvSpPr>
        <p:spPr>
          <a:xfrm>
            <a:off x="9669734" y="2865071"/>
            <a:ext cx="756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57" name="Connector: Elbow 56">
            <a:extLst>
              <a:ext uri="{FF2B5EF4-FFF2-40B4-BE49-F238E27FC236}">
                <a16:creationId xmlns:a16="http://schemas.microsoft.com/office/drawing/2014/main" id="{2C0106DF-3B57-420D-BE58-960DBC3E8D17}"/>
              </a:ext>
            </a:extLst>
          </p:cNvPr>
          <p:cNvCxnSpPr>
            <a:cxnSpLocks/>
            <a:stCxn id="12" idx="0"/>
          </p:cNvCxnSpPr>
          <p:nvPr/>
        </p:nvCxnSpPr>
        <p:spPr>
          <a:xfrm rot="16200000" flipV="1">
            <a:off x="10114337" y="1721027"/>
            <a:ext cx="211203" cy="1969702"/>
          </a:xfrm>
          <a:prstGeom prst="bentConnector3">
            <a:avLst>
              <a:gd name="adj1" fmla="val 290612"/>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260BE34-DE7B-450B-A9D3-D9FB9D7E12A8}"/>
              </a:ext>
            </a:extLst>
          </p:cNvPr>
          <p:cNvSpPr txBox="1"/>
          <p:nvPr/>
        </p:nvSpPr>
        <p:spPr>
          <a:xfrm>
            <a:off x="9738892" y="2049532"/>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cxnSp>
        <p:nvCxnSpPr>
          <p:cNvPr id="60" name="Connector: Elbow 59">
            <a:extLst>
              <a:ext uri="{FF2B5EF4-FFF2-40B4-BE49-F238E27FC236}">
                <a16:creationId xmlns:a16="http://schemas.microsoft.com/office/drawing/2014/main" id="{4D502393-A25F-44A9-A7BA-84A9C79471C6}"/>
              </a:ext>
            </a:extLst>
          </p:cNvPr>
          <p:cNvCxnSpPr>
            <a:cxnSpLocks/>
          </p:cNvCxnSpPr>
          <p:nvPr/>
        </p:nvCxnSpPr>
        <p:spPr>
          <a:xfrm rot="16200000" flipH="1">
            <a:off x="3936771" y="4105954"/>
            <a:ext cx="1476000" cy="1485909"/>
          </a:xfrm>
          <a:prstGeom prst="bentConnector3">
            <a:avLst>
              <a:gd name="adj1" fmla="val 100735"/>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1630F1A-0836-4D0F-8A42-3DA8BABD6A95}"/>
              </a:ext>
            </a:extLst>
          </p:cNvPr>
          <p:cNvSpPr txBox="1"/>
          <p:nvPr/>
        </p:nvSpPr>
        <p:spPr>
          <a:xfrm>
            <a:off x="4226313" y="5449402"/>
            <a:ext cx="896916" cy="288147"/>
          </a:xfrm>
          <a:prstGeom prst="rect">
            <a:avLst/>
          </a:prstGeom>
          <a:solidFill>
            <a:schemeClr val="bg1"/>
          </a:solidFill>
        </p:spPr>
        <p:txBody>
          <a:bodyPr wrap="square" lIns="36000" tIns="36000" rIns="36000" bIns="36000" rtlCol="0">
            <a:spAutoFit/>
          </a:bodyPr>
          <a:lstStyle/>
          <a:p>
            <a:r>
              <a:rPr lang="en-SG" sz="1400" dirty="0"/>
              <a:t>Distribute</a:t>
            </a:r>
          </a:p>
        </p:txBody>
      </p:sp>
      <p:sp>
        <p:nvSpPr>
          <p:cNvPr id="62" name="Oval 61">
            <a:extLst>
              <a:ext uri="{FF2B5EF4-FFF2-40B4-BE49-F238E27FC236}">
                <a16:creationId xmlns:a16="http://schemas.microsoft.com/office/drawing/2014/main" id="{25698CBF-A282-426F-9628-63F5B32707E5}"/>
              </a:ext>
            </a:extLst>
          </p:cNvPr>
          <p:cNvSpPr/>
          <p:nvPr/>
        </p:nvSpPr>
        <p:spPr>
          <a:xfrm>
            <a:off x="10663719" y="3398971"/>
            <a:ext cx="1116000" cy="1116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Exchange or Swap</a:t>
            </a:r>
          </a:p>
        </p:txBody>
      </p:sp>
      <p:grpSp>
        <p:nvGrpSpPr>
          <p:cNvPr id="63" name="Group 62">
            <a:extLst>
              <a:ext uri="{FF2B5EF4-FFF2-40B4-BE49-F238E27FC236}">
                <a16:creationId xmlns:a16="http://schemas.microsoft.com/office/drawing/2014/main" id="{74391479-DC86-4760-B80C-0669E5ECB86D}"/>
              </a:ext>
            </a:extLst>
          </p:cNvPr>
          <p:cNvGrpSpPr/>
          <p:nvPr/>
        </p:nvGrpSpPr>
        <p:grpSpPr>
          <a:xfrm>
            <a:off x="9235088" y="3440317"/>
            <a:ext cx="1428631" cy="731223"/>
            <a:chOff x="9235088" y="3440317"/>
            <a:chExt cx="1428631" cy="731223"/>
          </a:xfrm>
        </p:grpSpPr>
        <p:cxnSp>
          <p:nvCxnSpPr>
            <p:cNvPr id="64" name="Connector: Curved 63">
              <a:extLst>
                <a:ext uri="{FF2B5EF4-FFF2-40B4-BE49-F238E27FC236}">
                  <a16:creationId xmlns:a16="http://schemas.microsoft.com/office/drawing/2014/main" id="{65DEECF8-5D2E-45CB-A5E9-F1F9D5C3DBA6}"/>
                </a:ext>
              </a:extLst>
            </p:cNvPr>
            <p:cNvCxnSpPr>
              <a:cxnSpLocks/>
              <a:endCxn id="62" idx="2"/>
            </p:cNvCxnSpPr>
            <p:nvPr/>
          </p:nvCxnSpPr>
          <p:spPr>
            <a:xfrm>
              <a:off x="9235088" y="3440317"/>
              <a:ext cx="1428631" cy="516654"/>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6A0DF09-0736-4CED-9915-4D64EF4804C5}"/>
                </a:ext>
              </a:extLst>
            </p:cNvPr>
            <p:cNvSpPr txBox="1"/>
            <p:nvPr/>
          </p:nvSpPr>
          <p:spPr>
            <a:xfrm>
              <a:off x="9464676" y="3452506"/>
              <a:ext cx="965915" cy="719034"/>
            </a:xfrm>
            <a:prstGeom prst="rect">
              <a:avLst/>
            </a:prstGeom>
            <a:solidFill>
              <a:schemeClr val="bg1"/>
            </a:solidFill>
          </p:spPr>
          <p:txBody>
            <a:bodyPr wrap="square" lIns="36000" tIns="36000" rIns="36000" bIns="36000" rtlCol="0">
              <a:spAutoFit/>
            </a:bodyPr>
            <a:lstStyle/>
            <a:p>
              <a:pPr algn="ctr"/>
              <a:r>
                <a:rPr lang="en-SG" sz="1400" dirty="0"/>
                <a:t>Trade in secondary market</a:t>
              </a:r>
            </a:p>
          </p:txBody>
        </p:sp>
      </p:grpSp>
      <p:cxnSp>
        <p:nvCxnSpPr>
          <p:cNvPr id="66" name="Connector: Curved 65">
            <a:extLst>
              <a:ext uri="{FF2B5EF4-FFF2-40B4-BE49-F238E27FC236}">
                <a16:creationId xmlns:a16="http://schemas.microsoft.com/office/drawing/2014/main" id="{DA8FC70E-0AAF-4F3A-9722-4641B32190F5}"/>
              </a:ext>
            </a:extLst>
          </p:cNvPr>
          <p:cNvCxnSpPr>
            <a:cxnSpLocks/>
            <a:stCxn id="10" idx="0"/>
            <a:endCxn id="5" idx="2"/>
          </p:cNvCxnSpPr>
          <p:nvPr/>
        </p:nvCxnSpPr>
        <p:spPr>
          <a:xfrm rot="5400000" flipH="1" flipV="1">
            <a:off x="1148988" y="3941666"/>
            <a:ext cx="697309" cy="50528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BBF911D2-7666-46A2-B4C3-2B9CA3217B5B}"/>
              </a:ext>
            </a:extLst>
          </p:cNvPr>
          <p:cNvCxnSpPr>
            <a:cxnSpLocks/>
            <a:stCxn id="20" idx="0"/>
            <a:endCxn id="5" idx="2"/>
          </p:cNvCxnSpPr>
          <p:nvPr/>
        </p:nvCxnSpPr>
        <p:spPr>
          <a:xfrm rot="16200000" flipV="1">
            <a:off x="1662392" y="3933550"/>
            <a:ext cx="697309" cy="52152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373B5AA-2FE6-4156-8851-5E3F372F7FE1}"/>
              </a:ext>
            </a:extLst>
          </p:cNvPr>
          <p:cNvCxnSpPr>
            <a:cxnSpLocks/>
            <a:stCxn id="122" idx="1"/>
            <a:endCxn id="5" idx="1"/>
          </p:cNvCxnSpPr>
          <p:nvPr/>
        </p:nvCxnSpPr>
        <p:spPr>
          <a:xfrm rot="10800000" flipV="1">
            <a:off x="1138287" y="1692925"/>
            <a:ext cx="818627" cy="1936729"/>
          </a:xfrm>
          <a:prstGeom prst="bentConnector3">
            <a:avLst>
              <a:gd name="adj1" fmla="val 127925"/>
            </a:avLst>
          </a:prstGeom>
          <a:ln>
            <a:tailEnd type="stealth"/>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7FE07C3-B82B-47B4-B64E-7DCB87CCEBD5}"/>
              </a:ext>
            </a:extLst>
          </p:cNvPr>
          <p:cNvSpPr txBox="1"/>
          <p:nvPr/>
        </p:nvSpPr>
        <p:spPr>
          <a:xfrm>
            <a:off x="616371" y="2005083"/>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sp>
        <p:nvSpPr>
          <p:cNvPr id="71" name="TextBox 70">
            <a:extLst>
              <a:ext uri="{FF2B5EF4-FFF2-40B4-BE49-F238E27FC236}">
                <a16:creationId xmlns:a16="http://schemas.microsoft.com/office/drawing/2014/main" id="{A5EEBCB8-44BF-4E90-BA74-0CF969FF343B}"/>
              </a:ext>
            </a:extLst>
          </p:cNvPr>
          <p:cNvSpPr txBox="1"/>
          <p:nvPr/>
        </p:nvSpPr>
        <p:spPr>
          <a:xfrm>
            <a:off x="1331894" y="4025696"/>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grpSp>
        <p:nvGrpSpPr>
          <p:cNvPr id="72" name="Group 71">
            <a:extLst>
              <a:ext uri="{FF2B5EF4-FFF2-40B4-BE49-F238E27FC236}">
                <a16:creationId xmlns:a16="http://schemas.microsoft.com/office/drawing/2014/main" id="{3875AE68-82F0-4F92-A2FE-C48DBC9FCD26}"/>
              </a:ext>
            </a:extLst>
          </p:cNvPr>
          <p:cNvGrpSpPr/>
          <p:nvPr/>
        </p:nvGrpSpPr>
        <p:grpSpPr>
          <a:xfrm>
            <a:off x="2362287" y="3127479"/>
            <a:ext cx="997639" cy="658950"/>
            <a:chOff x="2362287" y="3127479"/>
            <a:chExt cx="997639" cy="658950"/>
          </a:xfrm>
        </p:grpSpPr>
        <p:cxnSp>
          <p:nvCxnSpPr>
            <p:cNvPr id="73" name="Connector: Elbow 72">
              <a:extLst>
                <a:ext uri="{FF2B5EF4-FFF2-40B4-BE49-F238E27FC236}">
                  <a16:creationId xmlns:a16="http://schemas.microsoft.com/office/drawing/2014/main" id="{0463A853-EAF6-4459-84AF-D1061FFF6AA6}"/>
                </a:ext>
              </a:extLst>
            </p:cNvPr>
            <p:cNvCxnSpPr>
              <a:cxnSpLocks/>
              <a:stCxn id="3" idx="1"/>
              <a:endCxn id="5" idx="3"/>
            </p:cNvCxnSpPr>
            <p:nvPr/>
          </p:nvCxnSpPr>
          <p:spPr>
            <a:xfrm rot="10800000" flipV="1">
              <a:off x="2362287" y="3127479"/>
              <a:ext cx="997639" cy="502176"/>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E127957-42C3-4A00-8696-AA08C3D6FE9B}"/>
                </a:ext>
              </a:extLst>
            </p:cNvPr>
            <p:cNvSpPr txBox="1"/>
            <p:nvPr/>
          </p:nvSpPr>
          <p:spPr>
            <a:xfrm>
              <a:off x="2563431" y="3498282"/>
              <a:ext cx="569634" cy="288147"/>
            </a:xfrm>
            <a:prstGeom prst="rect">
              <a:avLst/>
            </a:prstGeom>
            <a:solidFill>
              <a:schemeClr val="bg1"/>
            </a:solidFill>
          </p:spPr>
          <p:txBody>
            <a:bodyPr wrap="none" lIns="36000" tIns="36000" rIns="36000" bIns="36000" rtlCol="0" anchor="ctr" anchorCtr="0">
              <a:spAutoFit/>
            </a:bodyPr>
            <a:lstStyle/>
            <a:p>
              <a:pPr algn="ctr"/>
              <a:r>
                <a:rPr lang="en-SG" sz="1400" dirty="0"/>
                <a:t>Initiate</a:t>
              </a:r>
            </a:p>
          </p:txBody>
        </p:sp>
      </p:grpSp>
      <p:cxnSp>
        <p:nvCxnSpPr>
          <p:cNvPr id="76" name="Connector: Elbow 75">
            <a:extLst>
              <a:ext uri="{FF2B5EF4-FFF2-40B4-BE49-F238E27FC236}">
                <a16:creationId xmlns:a16="http://schemas.microsoft.com/office/drawing/2014/main" id="{30876116-5B73-44B6-9312-1B938A4FD86E}"/>
              </a:ext>
            </a:extLst>
          </p:cNvPr>
          <p:cNvCxnSpPr>
            <a:cxnSpLocks/>
            <a:stCxn id="122" idx="2"/>
            <a:endCxn id="8" idx="0"/>
          </p:cNvCxnSpPr>
          <p:nvPr/>
        </p:nvCxnSpPr>
        <p:spPr>
          <a:xfrm rot="5400000">
            <a:off x="2288458" y="2125465"/>
            <a:ext cx="559107" cy="1804"/>
          </a:xfrm>
          <a:prstGeom prst="bentConnector3">
            <a:avLst>
              <a:gd name="adj1" fmla="val 50000"/>
            </a:avLst>
          </a:prstGeom>
          <a:ln>
            <a:tailEnd type="stealth"/>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55A2184A-5EDB-45DA-B54D-CFD10D7A037F}"/>
              </a:ext>
            </a:extLst>
          </p:cNvPr>
          <p:cNvSpPr txBox="1"/>
          <p:nvPr/>
        </p:nvSpPr>
        <p:spPr>
          <a:xfrm>
            <a:off x="2290417" y="1958489"/>
            <a:ext cx="575661" cy="288147"/>
          </a:xfrm>
          <a:prstGeom prst="rect">
            <a:avLst/>
          </a:prstGeom>
          <a:solidFill>
            <a:schemeClr val="bg1"/>
          </a:solidFill>
        </p:spPr>
        <p:txBody>
          <a:bodyPr wrap="none" lIns="36000" tIns="36000" rIns="36000" bIns="36000" rtlCol="0" anchor="ctr" anchorCtr="0">
            <a:spAutoFit/>
          </a:bodyPr>
          <a:lstStyle/>
          <a:p>
            <a:pPr algn="ctr"/>
            <a:r>
              <a:rPr lang="en-SG" sz="1400" dirty="0"/>
              <a:t>Create</a:t>
            </a:r>
          </a:p>
        </p:txBody>
      </p:sp>
      <p:pic>
        <p:nvPicPr>
          <p:cNvPr id="79" name="Graphic 78" descr="Badge with solid fill">
            <a:extLst>
              <a:ext uri="{FF2B5EF4-FFF2-40B4-BE49-F238E27FC236}">
                <a16:creationId xmlns:a16="http://schemas.microsoft.com/office/drawing/2014/main" id="{2E4205EA-4301-402E-8E07-7D3D80706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7224" y="1831306"/>
            <a:ext cx="360000" cy="360000"/>
          </a:xfrm>
          <a:prstGeom prst="rect">
            <a:avLst/>
          </a:prstGeom>
        </p:spPr>
      </p:pic>
      <p:pic>
        <p:nvPicPr>
          <p:cNvPr id="80" name="Graphic 79" descr="Badge 3 with solid fill">
            <a:extLst>
              <a:ext uri="{FF2B5EF4-FFF2-40B4-BE49-F238E27FC236}">
                <a16:creationId xmlns:a16="http://schemas.microsoft.com/office/drawing/2014/main" id="{58D9F440-5DC7-40AC-ABD2-87808BFAB1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588" y="3221045"/>
            <a:ext cx="360000" cy="360000"/>
          </a:xfrm>
          <a:prstGeom prst="rect">
            <a:avLst/>
          </a:prstGeom>
        </p:spPr>
      </p:pic>
      <p:pic>
        <p:nvPicPr>
          <p:cNvPr id="81" name="Graphic 80" descr="Badge 4 with solid fill">
            <a:extLst>
              <a:ext uri="{FF2B5EF4-FFF2-40B4-BE49-F238E27FC236}">
                <a16:creationId xmlns:a16="http://schemas.microsoft.com/office/drawing/2014/main" id="{A41E9773-8A97-4664-B5C7-DF7D97B05E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2677" y="4153936"/>
            <a:ext cx="360000" cy="360000"/>
          </a:xfrm>
          <a:prstGeom prst="rect">
            <a:avLst/>
          </a:prstGeom>
        </p:spPr>
      </p:pic>
      <p:pic>
        <p:nvPicPr>
          <p:cNvPr id="82" name="Graphic 81" descr="Badge 5 with solid fill">
            <a:extLst>
              <a:ext uri="{FF2B5EF4-FFF2-40B4-BE49-F238E27FC236}">
                <a16:creationId xmlns:a16="http://schemas.microsoft.com/office/drawing/2014/main" id="{F55FF6B2-EB35-47E2-B01D-4754578FA2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19601" y="2203102"/>
            <a:ext cx="360000" cy="360000"/>
          </a:xfrm>
          <a:prstGeom prst="rect">
            <a:avLst/>
          </a:prstGeom>
        </p:spPr>
      </p:pic>
      <p:pic>
        <p:nvPicPr>
          <p:cNvPr id="83" name="Graphic 82" descr="Badge 6 with solid fill">
            <a:extLst>
              <a:ext uri="{FF2B5EF4-FFF2-40B4-BE49-F238E27FC236}">
                <a16:creationId xmlns:a16="http://schemas.microsoft.com/office/drawing/2014/main" id="{E73D48D6-E093-481A-A4CF-AFA979ECAD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80160" y="2963734"/>
            <a:ext cx="360000" cy="360000"/>
          </a:xfrm>
          <a:prstGeom prst="rect">
            <a:avLst/>
          </a:prstGeom>
        </p:spPr>
      </p:pic>
      <p:sp>
        <p:nvSpPr>
          <p:cNvPr id="93" name="Title 92">
            <a:extLst>
              <a:ext uri="{FF2B5EF4-FFF2-40B4-BE49-F238E27FC236}">
                <a16:creationId xmlns:a16="http://schemas.microsoft.com/office/drawing/2014/main" id="{B4752609-FE15-4AAA-A2DC-138349EA7963}"/>
              </a:ext>
            </a:extLst>
          </p:cNvPr>
          <p:cNvSpPr>
            <a:spLocks noGrp="1"/>
          </p:cNvSpPr>
          <p:nvPr>
            <p:ph type="ctrTitle"/>
          </p:nvPr>
        </p:nvSpPr>
        <p:spPr/>
        <p:txBody>
          <a:bodyPr/>
          <a:lstStyle/>
          <a:p>
            <a:r>
              <a:rPr lang="en-SG" dirty="0"/>
              <a:t>MINIMUM VIABLE PRODUCT</a:t>
            </a:r>
          </a:p>
        </p:txBody>
      </p:sp>
      <p:sp>
        <p:nvSpPr>
          <p:cNvPr id="94" name="Rectangle 93">
            <a:extLst>
              <a:ext uri="{FF2B5EF4-FFF2-40B4-BE49-F238E27FC236}">
                <a16:creationId xmlns:a16="http://schemas.microsoft.com/office/drawing/2014/main" id="{354D9097-58B7-41DC-B63E-1BD4DC9BB545}"/>
              </a:ext>
            </a:extLst>
          </p:cNvPr>
          <p:cNvSpPr/>
          <p:nvPr/>
        </p:nvSpPr>
        <p:spPr>
          <a:xfrm>
            <a:off x="128013" y="1027371"/>
            <a:ext cx="939863"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sp>
        <p:nvSpPr>
          <p:cNvPr id="95" name="TextBox 94">
            <a:extLst>
              <a:ext uri="{FF2B5EF4-FFF2-40B4-BE49-F238E27FC236}">
                <a16:creationId xmlns:a16="http://schemas.microsoft.com/office/drawing/2014/main" id="{AB9BB2A8-D4EE-4F9B-8084-7F4FCE1E989B}"/>
              </a:ext>
            </a:extLst>
          </p:cNvPr>
          <p:cNvSpPr txBox="1"/>
          <p:nvPr/>
        </p:nvSpPr>
        <p:spPr>
          <a:xfrm>
            <a:off x="1205600" y="1108772"/>
            <a:ext cx="684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96" name="Connector: Elbow 95">
            <a:extLst>
              <a:ext uri="{FF2B5EF4-FFF2-40B4-BE49-F238E27FC236}">
                <a16:creationId xmlns:a16="http://schemas.microsoft.com/office/drawing/2014/main" id="{7BB1DC3C-7A0C-44D5-92D3-B2287302BD22}"/>
              </a:ext>
            </a:extLst>
          </p:cNvPr>
          <p:cNvCxnSpPr>
            <a:cxnSpLocks/>
            <a:stCxn id="94" idx="0"/>
            <a:endCxn id="85" idx="0"/>
          </p:cNvCxnSpPr>
          <p:nvPr/>
        </p:nvCxnSpPr>
        <p:spPr>
          <a:xfrm rot="5400000" flipH="1" flipV="1">
            <a:off x="1462033" y="-79509"/>
            <a:ext cx="242793" cy="1970968"/>
          </a:xfrm>
          <a:prstGeom prst="bentConnector3">
            <a:avLst>
              <a:gd name="adj1" fmla="val 128244"/>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C4E01DBD-3EAA-40AB-AE75-59E125D95B51}"/>
              </a:ext>
            </a:extLst>
          </p:cNvPr>
          <p:cNvSpPr txBox="1"/>
          <p:nvPr/>
        </p:nvSpPr>
        <p:spPr>
          <a:xfrm>
            <a:off x="826120" y="583773"/>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pic>
        <p:nvPicPr>
          <p:cNvPr id="99" name="Graphic 98" descr="Badge 1 with solid fill">
            <a:extLst>
              <a:ext uri="{FF2B5EF4-FFF2-40B4-BE49-F238E27FC236}">
                <a16:creationId xmlns:a16="http://schemas.microsoft.com/office/drawing/2014/main" id="{84F17197-B9E3-4A3E-A15A-A0A902FB53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0292" y="798825"/>
            <a:ext cx="360000" cy="360000"/>
          </a:xfrm>
          <a:prstGeom prst="rect">
            <a:avLst/>
          </a:prstGeom>
        </p:spPr>
      </p:pic>
      <p:pic>
        <p:nvPicPr>
          <p:cNvPr id="100" name="Graphic 99" descr="Badge 1 with solid fill">
            <a:extLst>
              <a:ext uri="{FF2B5EF4-FFF2-40B4-BE49-F238E27FC236}">
                <a16:creationId xmlns:a16="http://schemas.microsoft.com/office/drawing/2014/main" id="{72FF7A70-C15C-4BEA-BFEF-29BE242F23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59400" y="2563102"/>
            <a:ext cx="360000" cy="360000"/>
          </a:xfrm>
          <a:prstGeom prst="rect">
            <a:avLst/>
          </a:prstGeom>
        </p:spPr>
      </p:pic>
      <p:sp>
        <p:nvSpPr>
          <p:cNvPr id="101" name="Oval 100">
            <a:extLst>
              <a:ext uri="{FF2B5EF4-FFF2-40B4-BE49-F238E27FC236}">
                <a16:creationId xmlns:a16="http://schemas.microsoft.com/office/drawing/2014/main" id="{789CA4AC-9952-449C-BDE9-0964EAB7A9D5}"/>
              </a:ext>
            </a:extLst>
          </p:cNvPr>
          <p:cNvSpPr/>
          <p:nvPr/>
        </p:nvSpPr>
        <p:spPr>
          <a:xfrm>
            <a:off x="708616" y="5711161"/>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RE Manager</a:t>
            </a:r>
          </a:p>
        </p:txBody>
      </p:sp>
      <p:sp>
        <p:nvSpPr>
          <p:cNvPr id="102" name="Rectangle 101">
            <a:extLst>
              <a:ext uri="{FF2B5EF4-FFF2-40B4-BE49-F238E27FC236}">
                <a16:creationId xmlns:a16="http://schemas.microsoft.com/office/drawing/2014/main" id="{09DA6C31-992B-45CF-9860-ADEE6CB5457C}"/>
              </a:ext>
            </a:extLst>
          </p:cNvPr>
          <p:cNvSpPr/>
          <p:nvPr/>
        </p:nvSpPr>
        <p:spPr>
          <a:xfrm>
            <a:off x="2798096" y="6175198"/>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RE Operation</a:t>
            </a:r>
          </a:p>
        </p:txBody>
      </p:sp>
      <p:grpSp>
        <p:nvGrpSpPr>
          <p:cNvPr id="103" name="Group 102">
            <a:extLst>
              <a:ext uri="{FF2B5EF4-FFF2-40B4-BE49-F238E27FC236}">
                <a16:creationId xmlns:a16="http://schemas.microsoft.com/office/drawing/2014/main" id="{4492AF7F-DB51-4709-9FB0-F4325C9A5907}"/>
              </a:ext>
            </a:extLst>
          </p:cNvPr>
          <p:cNvGrpSpPr/>
          <p:nvPr/>
        </p:nvGrpSpPr>
        <p:grpSpPr>
          <a:xfrm>
            <a:off x="1608616" y="6024541"/>
            <a:ext cx="1189480" cy="366657"/>
            <a:chOff x="7710639" y="3864790"/>
            <a:chExt cx="1189480" cy="366657"/>
          </a:xfrm>
        </p:grpSpPr>
        <p:cxnSp>
          <p:nvCxnSpPr>
            <p:cNvPr id="105" name="Connector: Curved 104">
              <a:extLst>
                <a:ext uri="{FF2B5EF4-FFF2-40B4-BE49-F238E27FC236}">
                  <a16:creationId xmlns:a16="http://schemas.microsoft.com/office/drawing/2014/main" id="{F250DC26-77F0-4DB6-A744-1A9A22420AE7}"/>
                </a:ext>
              </a:extLst>
            </p:cNvPr>
            <p:cNvCxnSpPr>
              <a:cxnSpLocks/>
              <a:stCxn id="101" idx="6"/>
              <a:endCxn id="102" idx="1"/>
            </p:cNvCxnSpPr>
            <p:nvPr/>
          </p:nvCxnSpPr>
          <p:spPr>
            <a:xfrm>
              <a:off x="7710639" y="4001410"/>
              <a:ext cx="1189480" cy="230037"/>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181AD955-4A34-49A7-A188-CF61D68D1774}"/>
                </a:ext>
              </a:extLst>
            </p:cNvPr>
            <p:cNvSpPr txBox="1"/>
            <p:nvPr/>
          </p:nvSpPr>
          <p:spPr>
            <a:xfrm>
              <a:off x="7836372" y="3864790"/>
              <a:ext cx="720000" cy="288147"/>
            </a:xfrm>
            <a:prstGeom prst="rect">
              <a:avLst/>
            </a:prstGeom>
            <a:solidFill>
              <a:schemeClr val="bg1"/>
            </a:solidFill>
          </p:spPr>
          <p:txBody>
            <a:bodyPr wrap="square" lIns="36000" tIns="36000" rIns="36000" bIns="36000" rtlCol="0">
              <a:spAutoFit/>
            </a:bodyPr>
            <a:lstStyle/>
            <a:p>
              <a:pPr algn="ctr"/>
              <a:r>
                <a:rPr lang="en-SG" sz="1400" dirty="0"/>
                <a:t>Manage</a:t>
              </a:r>
            </a:p>
          </p:txBody>
        </p:sp>
      </p:grpSp>
      <p:cxnSp>
        <p:nvCxnSpPr>
          <p:cNvPr id="107" name="Connector: Curved 106">
            <a:extLst>
              <a:ext uri="{FF2B5EF4-FFF2-40B4-BE49-F238E27FC236}">
                <a16:creationId xmlns:a16="http://schemas.microsoft.com/office/drawing/2014/main" id="{1A26E094-4369-4DC3-AF1A-CC5DCAC4D907}"/>
              </a:ext>
            </a:extLst>
          </p:cNvPr>
          <p:cNvCxnSpPr>
            <a:cxnSpLocks/>
            <a:stCxn id="102" idx="3"/>
            <a:endCxn id="17" idx="2"/>
          </p:cNvCxnSpPr>
          <p:nvPr/>
        </p:nvCxnSpPr>
        <p:spPr>
          <a:xfrm flipV="1">
            <a:off x="4022096" y="6126907"/>
            <a:ext cx="2145863" cy="264291"/>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A11E0544-C65D-470E-8EE4-477DC5686D38}"/>
              </a:ext>
            </a:extLst>
          </p:cNvPr>
          <p:cNvSpPr txBox="1"/>
          <p:nvPr/>
        </p:nvSpPr>
        <p:spPr>
          <a:xfrm>
            <a:off x="4491576" y="6232388"/>
            <a:ext cx="720000" cy="288147"/>
          </a:xfrm>
          <a:prstGeom prst="rect">
            <a:avLst/>
          </a:prstGeom>
          <a:solidFill>
            <a:schemeClr val="bg1"/>
          </a:solidFill>
        </p:spPr>
        <p:txBody>
          <a:bodyPr wrap="square" lIns="36000" tIns="36000" rIns="36000" bIns="36000" rtlCol="0">
            <a:spAutoFit/>
          </a:bodyPr>
          <a:lstStyle/>
          <a:p>
            <a:pPr algn="ctr"/>
            <a:r>
              <a:rPr lang="en-US" sz="1400" dirty="0"/>
              <a:t>I</a:t>
            </a:r>
            <a:r>
              <a:rPr lang="en-SG" sz="1400" dirty="0" err="1"/>
              <a:t>ncome</a:t>
            </a:r>
            <a:endParaRPr lang="en-SG" sz="1400" dirty="0"/>
          </a:p>
        </p:txBody>
      </p:sp>
      <p:pic>
        <p:nvPicPr>
          <p:cNvPr id="154" name="Graphic 153" descr="Badge 8 with solid fill">
            <a:extLst>
              <a:ext uri="{FF2B5EF4-FFF2-40B4-BE49-F238E27FC236}">
                <a16:creationId xmlns:a16="http://schemas.microsoft.com/office/drawing/2014/main" id="{C661D803-575D-420F-9352-C569869203F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44930" y="5068871"/>
            <a:ext cx="360000" cy="360000"/>
          </a:xfrm>
          <a:prstGeom prst="rect">
            <a:avLst/>
          </a:prstGeom>
        </p:spPr>
      </p:pic>
      <p:cxnSp>
        <p:nvCxnSpPr>
          <p:cNvPr id="120" name="Connector: Elbow 119">
            <a:extLst>
              <a:ext uri="{FF2B5EF4-FFF2-40B4-BE49-F238E27FC236}">
                <a16:creationId xmlns:a16="http://schemas.microsoft.com/office/drawing/2014/main" id="{0918550E-26A3-4B97-8AAA-07FAD22FDFA8}"/>
              </a:ext>
            </a:extLst>
          </p:cNvPr>
          <p:cNvCxnSpPr>
            <a:cxnSpLocks/>
            <a:stCxn id="16" idx="1"/>
            <a:endCxn id="85" idx="3"/>
          </p:cNvCxnSpPr>
          <p:nvPr/>
        </p:nvCxnSpPr>
        <p:spPr>
          <a:xfrm rot="10800000">
            <a:off x="2981307" y="1196973"/>
            <a:ext cx="2592652" cy="3448501"/>
          </a:xfrm>
          <a:prstGeom prst="bentConnector3">
            <a:avLst>
              <a:gd name="adj1" fmla="val 44710"/>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126234B-06B8-4B85-9AA9-8DB30A0B5B54}"/>
              </a:ext>
            </a:extLst>
          </p:cNvPr>
          <p:cNvSpPr txBox="1"/>
          <p:nvPr/>
        </p:nvSpPr>
        <p:spPr>
          <a:xfrm>
            <a:off x="4181033" y="4263089"/>
            <a:ext cx="685788" cy="503590"/>
          </a:xfrm>
          <a:prstGeom prst="rect">
            <a:avLst/>
          </a:prstGeom>
          <a:solidFill>
            <a:schemeClr val="bg1"/>
          </a:solidFill>
          <a:ln>
            <a:noFill/>
          </a:ln>
        </p:spPr>
        <p:txBody>
          <a:bodyPr wrap="square" lIns="36000" tIns="36000" rIns="36000" bIns="36000" rtlCol="0">
            <a:spAutoFit/>
          </a:bodyPr>
          <a:lstStyle/>
          <a:p>
            <a:pPr algn="ctr"/>
            <a:r>
              <a:rPr lang="en-US" sz="1400" dirty="0"/>
              <a:t>Issue Token</a:t>
            </a:r>
            <a:endParaRPr lang="en-SG" sz="1400" dirty="0"/>
          </a:p>
        </p:txBody>
      </p:sp>
      <p:grpSp>
        <p:nvGrpSpPr>
          <p:cNvPr id="141" name="Group 140">
            <a:extLst>
              <a:ext uri="{FF2B5EF4-FFF2-40B4-BE49-F238E27FC236}">
                <a16:creationId xmlns:a16="http://schemas.microsoft.com/office/drawing/2014/main" id="{CF1227BE-938C-43F2-8073-E1E7E9DE4C81}"/>
              </a:ext>
            </a:extLst>
          </p:cNvPr>
          <p:cNvGrpSpPr/>
          <p:nvPr/>
        </p:nvGrpSpPr>
        <p:grpSpPr>
          <a:xfrm>
            <a:off x="1956913" y="784578"/>
            <a:ext cx="1224000" cy="1062236"/>
            <a:chOff x="1956913" y="784578"/>
            <a:chExt cx="1224000" cy="1062236"/>
          </a:xfrm>
        </p:grpSpPr>
        <p:pic>
          <p:nvPicPr>
            <p:cNvPr id="85" name="Graphic 84" descr="Judge male with solid fill">
              <a:extLst>
                <a:ext uri="{FF2B5EF4-FFF2-40B4-BE49-F238E27FC236}">
                  <a16:creationId xmlns:a16="http://schemas.microsoft.com/office/drawing/2014/main" id="{F030B723-7ECF-4461-B3B9-9EBA8A53044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56519" y="784578"/>
              <a:ext cx="824788" cy="824788"/>
            </a:xfrm>
            <a:prstGeom prst="rect">
              <a:avLst/>
            </a:prstGeom>
          </p:spPr>
        </p:pic>
        <p:sp>
          <p:nvSpPr>
            <p:cNvPr id="122" name="TextBox 121">
              <a:extLst>
                <a:ext uri="{FF2B5EF4-FFF2-40B4-BE49-F238E27FC236}">
                  <a16:creationId xmlns:a16="http://schemas.microsoft.com/office/drawing/2014/main" id="{7ED57D5B-07D6-48E1-9A8C-AA3BCEF394FA}"/>
                </a:ext>
              </a:extLst>
            </p:cNvPr>
            <p:cNvSpPr txBox="1"/>
            <p:nvPr/>
          </p:nvSpPr>
          <p:spPr>
            <a:xfrm>
              <a:off x="1956913" y="1539037"/>
              <a:ext cx="1224000" cy="307777"/>
            </a:xfrm>
            <a:prstGeom prst="rect">
              <a:avLst/>
            </a:prstGeom>
            <a:noFill/>
          </p:spPr>
          <p:txBody>
            <a:bodyPr wrap="square">
              <a:spAutoFit/>
            </a:bodyPr>
            <a:lstStyle/>
            <a:p>
              <a:pPr algn="ctr"/>
              <a:r>
                <a:rPr lang="en-SG" sz="1400" dirty="0">
                  <a:solidFill>
                    <a:schemeClr val="accent4">
                      <a:lumMod val="50000"/>
                    </a:schemeClr>
                  </a:solidFill>
                </a:rPr>
                <a:t>Asset Owner</a:t>
              </a:r>
            </a:p>
          </p:txBody>
        </p:sp>
      </p:grpSp>
      <p:grpSp>
        <p:nvGrpSpPr>
          <p:cNvPr id="143" name="Group 142">
            <a:extLst>
              <a:ext uri="{FF2B5EF4-FFF2-40B4-BE49-F238E27FC236}">
                <a16:creationId xmlns:a16="http://schemas.microsoft.com/office/drawing/2014/main" id="{FB18409A-2D68-42D4-ACA1-773C7D4053FC}"/>
              </a:ext>
            </a:extLst>
          </p:cNvPr>
          <p:cNvGrpSpPr/>
          <p:nvPr/>
        </p:nvGrpSpPr>
        <p:grpSpPr>
          <a:xfrm>
            <a:off x="3341925" y="2713479"/>
            <a:ext cx="864000" cy="1386539"/>
            <a:chOff x="3341925" y="2713479"/>
            <a:chExt cx="864000" cy="1386539"/>
          </a:xfrm>
        </p:grpSpPr>
        <p:pic>
          <p:nvPicPr>
            <p:cNvPr id="3" name="Graphic 2" descr="Programmer male with solid fill">
              <a:extLst>
                <a:ext uri="{FF2B5EF4-FFF2-40B4-BE49-F238E27FC236}">
                  <a16:creationId xmlns:a16="http://schemas.microsoft.com/office/drawing/2014/main" id="{11D9A05D-4663-4161-A38B-E5987B8E2E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359925" y="2713479"/>
              <a:ext cx="828000" cy="828000"/>
            </a:xfrm>
            <a:prstGeom prst="rect">
              <a:avLst/>
            </a:prstGeom>
          </p:spPr>
        </p:pic>
        <p:sp>
          <p:nvSpPr>
            <p:cNvPr id="123" name="TextBox 122">
              <a:extLst>
                <a:ext uri="{FF2B5EF4-FFF2-40B4-BE49-F238E27FC236}">
                  <a16:creationId xmlns:a16="http://schemas.microsoft.com/office/drawing/2014/main" id="{4365167F-7B2B-4AB5-8EF0-E08B36F6BE57}"/>
                </a:ext>
              </a:extLst>
            </p:cNvPr>
            <p:cNvSpPr txBox="1"/>
            <p:nvPr/>
          </p:nvSpPr>
          <p:spPr>
            <a:xfrm>
              <a:off x="3341925" y="3576798"/>
              <a:ext cx="864000" cy="523220"/>
            </a:xfrm>
            <a:prstGeom prst="rect">
              <a:avLst/>
            </a:prstGeom>
            <a:noFill/>
          </p:spPr>
          <p:txBody>
            <a:bodyPr wrap="square">
              <a:spAutoFit/>
            </a:bodyPr>
            <a:lstStyle/>
            <a:p>
              <a:pPr algn="ctr"/>
              <a:r>
                <a:rPr lang="en-SG" sz="1400" dirty="0">
                  <a:solidFill>
                    <a:schemeClr val="accent4">
                      <a:lumMod val="50000"/>
                    </a:schemeClr>
                  </a:solidFill>
                </a:rPr>
                <a:t>Platform Admin</a:t>
              </a:r>
            </a:p>
          </p:txBody>
        </p:sp>
      </p:grpSp>
      <p:grpSp>
        <p:nvGrpSpPr>
          <p:cNvPr id="148" name="Group 147">
            <a:extLst>
              <a:ext uri="{FF2B5EF4-FFF2-40B4-BE49-F238E27FC236}">
                <a16:creationId xmlns:a16="http://schemas.microsoft.com/office/drawing/2014/main" id="{1682E624-7B38-4869-ACBC-95F82A8883E7}"/>
              </a:ext>
            </a:extLst>
          </p:cNvPr>
          <p:cNvGrpSpPr/>
          <p:nvPr/>
        </p:nvGrpSpPr>
        <p:grpSpPr>
          <a:xfrm>
            <a:off x="8454018" y="2503801"/>
            <a:ext cx="828000" cy="1037678"/>
            <a:chOff x="8372853" y="2538106"/>
            <a:chExt cx="828000" cy="1037678"/>
          </a:xfrm>
        </p:grpSpPr>
        <p:pic>
          <p:nvPicPr>
            <p:cNvPr id="78" name="Graphic 77" descr="Office worker male with solid fill">
              <a:extLst>
                <a:ext uri="{FF2B5EF4-FFF2-40B4-BE49-F238E27FC236}">
                  <a16:creationId xmlns:a16="http://schemas.microsoft.com/office/drawing/2014/main" id="{42028A66-B194-4C7A-B489-2DFEB4B647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72853" y="2538106"/>
              <a:ext cx="828000" cy="828000"/>
            </a:xfrm>
            <a:prstGeom prst="rect">
              <a:avLst/>
            </a:prstGeom>
          </p:spPr>
        </p:pic>
        <p:sp>
          <p:nvSpPr>
            <p:cNvPr id="124" name="TextBox 123">
              <a:extLst>
                <a:ext uri="{FF2B5EF4-FFF2-40B4-BE49-F238E27FC236}">
                  <a16:creationId xmlns:a16="http://schemas.microsoft.com/office/drawing/2014/main" id="{3725142F-30FA-4C9D-92B9-84CACB64AA25}"/>
                </a:ext>
              </a:extLst>
            </p:cNvPr>
            <p:cNvSpPr txBox="1"/>
            <p:nvPr/>
          </p:nvSpPr>
          <p:spPr>
            <a:xfrm>
              <a:off x="8372853" y="3268007"/>
              <a:ext cx="828000" cy="307777"/>
            </a:xfrm>
            <a:prstGeom prst="rect">
              <a:avLst/>
            </a:prstGeom>
            <a:noFill/>
          </p:spPr>
          <p:txBody>
            <a:bodyPr wrap="square">
              <a:spAutoFit/>
            </a:bodyPr>
            <a:lstStyle/>
            <a:p>
              <a:pPr algn="ctr"/>
              <a:r>
                <a:rPr lang="en-SG" sz="1400" dirty="0">
                  <a:solidFill>
                    <a:schemeClr val="accent4">
                      <a:lumMod val="50000"/>
                    </a:schemeClr>
                  </a:solidFill>
                </a:rPr>
                <a:t>Investor</a:t>
              </a:r>
            </a:p>
          </p:txBody>
        </p:sp>
      </p:grpSp>
      <p:cxnSp>
        <p:nvCxnSpPr>
          <p:cNvPr id="188" name="Connector: Elbow 187">
            <a:extLst>
              <a:ext uri="{FF2B5EF4-FFF2-40B4-BE49-F238E27FC236}">
                <a16:creationId xmlns:a16="http://schemas.microsoft.com/office/drawing/2014/main" id="{521DDECB-59CF-429B-A696-63585EFB5D4A}"/>
              </a:ext>
            </a:extLst>
          </p:cNvPr>
          <p:cNvCxnSpPr>
            <a:cxnSpLocks/>
            <a:stCxn id="40" idx="1"/>
          </p:cNvCxnSpPr>
          <p:nvPr/>
        </p:nvCxnSpPr>
        <p:spPr>
          <a:xfrm rot="10800000">
            <a:off x="2981959" y="932683"/>
            <a:ext cx="2592000" cy="2809841"/>
          </a:xfrm>
          <a:prstGeom prst="bentConnector3">
            <a:avLst>
              <a:gd name="adj1" fmla="val 246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86" name="TextBox 185">
            <a:extLst>
              <a:ext uri="{FF2B5EF4-FFF2-40B4-BE49-F238E27FC236}">
                <a16:creationId xmlns:a16="http://schemas.microsoft.com/office/drawing/2014/main" id="{7FB1DBA9-4164-4739-9B08-AAD48AA14F36}"/>
              </a:ext>
            </a:extLst>
          </p:cNvPr>
          <p:cNvSpPr txBox="1"/>
          <p:nvPr/>
        </p:nvSpPr>
        <p:spPr>
          <a:xfrm>
            <a:off x="4619215" y="2991175"/>
            <a:ext cx="642451" cy="503590"/>
          </a:xfrm>
          <a:prstGeom prst="rect">
            <a:avLst/>
          </a:prstGeom>
          <a:solidFill>
            <a:schemeClr val="bg1"/>
          </a:solidFill>
          <a:ln>
            <a:noFill/>
          </a:ln>
        </p:spPr>
        <p:txBody>
          <a:bodyPr wrap="square" lIns="36000" tIns="36000" rIns="36000" bIns="36000" rtlCol="0">
            <a:spAutoFit/>
          </a:bodyPr>
          <a:lstStyle/>
          <a:p>
            <a:pPr algn="ctr"/>
            <a:r>
              <a:rPr lang="en-US" sz="1400" dirty="0"/>
              <a:t>Pay Owner</a:t>
            </a:r>
            <a:endParaRPr lang="en-SG" sz="1400" dirty="0"/>
          </a:p>
        </p:txBody>
      </p:sp>
      <p:grpSp>
        <p:nvGrpSpPr>
          <p:cNvPr id="4" name="Group 3">
            <a:extLst>
              <a:ext uri="{FF2B5EF4-FFF2-40B4-BE49-F238E27FC236}">
                <a16:creationId xmlns:a16="http://schemas.microsoft.com/office/drawing/2014/main" id="{E700E736-D7CE-45A7-902C-2A6B7501FC94}"/>
              </a:ext>
            </a:extLst>
          </p:cNvPr>
          <p:cNvGrpSpPr/>
          <p:nvPr/>
        </p:nvGrpSpPr>
        <p:grpSpPr>
          <a:xfrm>
            <a:off x="10124993" y="4617167"/>
            <a:ext cx="1897386" cy="2094614"/>
            <a:chOff x="10124993" y="4617167"/>
            <a:chExt cx="1897386" cy="2094614"/>
          </a:xfrm>
        </p:grpSpPr>
        <p:sp>
          <p:nvSpPr>
            <p:cNvPr id="111" name="Rectangle 110">
              <a:extLst>
                <a:ext uri="{FF2B5EF4-FFF2-40B4-BE49-F238E27FC236}">
                  <a16:creationId xmlns:a16="http://schemas.microsoft.com/office/drawing/2014/main" id="{6E8DDDE7-A8EF-47AF-A7FA-648D1D9535C6}"/>
                </a:ext>
              </a:extLst>
            </p:cNvPr>
            <p:cNvSpPr/>
            <p:nvPr/>
          </p:nvSpPr>
          <p:spPr>
            <a:xfrm>
              <a:off x="10124993" y="4617167"/>
              <a:ext cx="1897386" cy="209461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SG" sz="1400" b="1" dirty="0"/>
                <a:t>Legends</a:t>
              </a:r>
            </a:p>
          </p:txBody>
        </p:sp>
        <p:sp>
          <p:nvSpPr>
            <p:cNvPr id="112" name="Rectangle 111">
              <a:extLst>
                <a:ext uri="{FF2B5EF4-FFF2-40B4-BE49-F238E27FC236}">
                  <a16:creationId xmlns:a16="http://schemas.microsoft.com/office/drawing/2014/main" id="{D9E3CB97-AF25-4143-B23D-F8BC718A40D7}"/>
                </a:ext>
              </a:extLst>
            </p:cNvPr>
            <p:cNvSpPr/>
            <p:nvPr/>
          </p:nvSpPr>
          <p:spPr>
            <a:xfrm>
              <a:off x="10283761" y="4976921"/>
              <a:ext cx="360000" cy="1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3" name="Rectangle 112">
              <a:extLst>
                <a:ext uri="{FF2B5EF4-FFF2-40B4-BE49-F238E27FC236}">
                  <a16:creationId xmlns:a16="http://schemas.microsoft.com/office/drawing/2014/main" id="{C7957317-9624-46A8-8AC2-8F83191931AA}"/>
                </a:ext>
              </a:extLst>
            </p:cNvPr>
            <p:cNvSpPr/>
            <p:nvPr/>
          </p:nvSpPr>
          <p:spPr>
            <a:xfrm>
              <a:off x="10283761" y="5267235"/>
              <a:ext cx="360000" cy="1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endParaRPr lang="en-SG" sz="1400" dirty="0"/>
            </a:p>
          </p:txBody>
        </p:sp>
        <p:sp>
          <p:nvSpPr>
            <p:cNvPr id="115" name="Rectangle 114">
              <a:extLst>
                <a:ext uri="{FF2B5EF4-FFF2-40B4-BE49-F238E27FC236}">
                  <a16:creationId xmlns:a16="http://schemas.microsoft.com/office/drawing/2014/main" id="{8A1B30B8-1B91-48D2-AF30-08438A36208D}"/>
                </a:ext>
              </a:extLst>
            </p:cNvPr>
            <p:cNvSpPr/>
            <p:nvPr/>
          </p:nvSpPr>
          <p:spPr>
            <a:xfrm>
              <a:off x="10283761" y="5557549"/>
              <a:ext cx="360000" cy="180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endParaRPr lang="en-SG" sz="1400" dirty="0"/>
            </a:p>
          </p:txBody>
        </p:sp>
        <p:sp>
          <p:nvSpPr>
            <p:cNvPr id="116" name="TextBox 115">
              <a:extLst>
                <a:ext uri="{FF2B5EF4-FFF2-40B4-BE49-F238E27FC236}">
                  <a16:creationId xmlns:a16="http://schemas.microsoft.com/office/drawing/2014/main" id="{5FE96F76-2150-47D9-8040-382CC78DB4A4}"/>
                </a:ext>
              </a:extLst>
            </p:cNvPr>
            <p:cNvSpPr txBox="1"/>
            <p:nvPr/>
          </p:nvSpPr>
          <p:spPr>
            <a:xfrm>
              <a:off x="10633857" y="4883293"/>
              <a:ext cx="1272828" cy="1509388"/>
            </a:xfrm>
            <a:prstGeom prst="rect">
              <a:avLst/>
            </a:prstGeom>
            <a:noFill/>
          </p:spPr>
          <p:txBody>
            <a:bodyPr wrap="square" rtlCol="0">
              <a:spAutoFit/>
            </a:bodyPr>
            <a:lstStyle/>
            <a:p>
              <a:pPr>
                <a:lnSpc>
                  <a:spcPct val="150000"/>
                </a:lnSpc>
              </a:pPr>
              <a:r>
                <a:rPr lang="en-SG" sz="1200" dirty="0"/>
                <a:t>Web App</a:t>
              </a:r>
            </a:p>
            <a:p>
              <a:pPr>
                <a:lnSpc>
                  <a:spcPct val="150000"/>
                </a:lnSpc>
              </a:pPr>
              <a:r>
                <a:rPr lang="en-SG" sz="1200" dirty="0"/>
                <a:t>Smart Contract</a:t>
              </a:r>
            </a:p>
            <a:p>
              <a:pPr>
                <a:lnSpc>
                  <a:spcPct val="150000"/>
                </a:lnSpc>
              </a:pPr>
              <a:r>
                <a:rPr lang="en-SG" sz="1200" dirty="0"/>
                <a:t>Manual Process</a:t>
              </a:r>
            </a:p>
            <a:p>
              <a:pPr>
                <a:lnSpc>
                  <a:spcPct val="170000"/>
                </a:lnSpc>
              </a:pPr>
              <a:r>
                <a:rPr lang="en-SG" sz="1200" dirty="0"/>
                <a:t>Actors</a:t>
              </a:r>
            </a:p>
            <a:p>
              <a:pPr>
                <a:lnSpc>
                  <a:spcPct val="170000"/>
                </a:lnSpc>
              </a:pPr>
              <a:r>
                <a:rPr lang="en-SG" sz="1200" dirty="0"/>
                <a:t>External Actors</a:t>
              </a:r>
            </a:p>
          </p:txBody>
        </p:sp>
        <p:sp>
          <p:nvSpPr>
            <p:cNvPr id="117" name="Oval 116">
              <a:extLst>
                <a:ext uri="{FF2B5EF4-FFF2-40B4-BE49-F238E27FC236}">
                  <a16:creationId xmlns:a16="http://schemas.microsoft.com/office/drawing/2014/main" id="{BC2C2F64-F4E2-41FB-AEE6-8F1126EB1365}"/>
                </a:ext>
              </a:extLst>
            </p:cNvPr>
            <p:cNvSpPr/>
            <p:nvPr/>
          </p:nvSpPr>
          <p:spPr>
            <a:xfrm>
              <a:off x="10373761" y="6138178"/>
              <a:ext cx="180000" cy="18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sp>
          <p:nvSpPr>
            <p:cNvPr id="118" name="Rectangle 117">
              <a:extLst>
                <a:ext uri="{FF2B5EF4-FFF2-40B4-BE49-F238E27FC236}">
                  <a16:creationId xmlns:a16="http://schemas.microsoft.com/office/drawing/2014/main" id="{48DE76A4-93C8-43E5-98B8-CB50D5948855}"/>
                </a:ext>
              </a:extLst>
            </p:cNvPr>
            <p:cNvSpPr/>
            <p:nvPr/>
          </p:nvSpPr>
          <p:spPr>
            <a:xfrm>
              <a:off x="10283761" y="6453492"/>
              <a:ext cx="360000" cy="180000"/>
            </a:xfrm>
            <a:prstGeom prst="rect">
              <a:avLst/>
            </a:prstGeom>
            <a:solidFill>
              <a:srgbClr val="00B050"/>
            </a:solidFill>
            <a:ln w="635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9" name="TextBox 118">
              <a:extLst>
                <a:ext uri="{FF2B5EF4-FFF2-40B4-BE49-F238E27FC236}">
                  <a16:creationId xmlns:a16="http://schemas.microsoft.com/office/drawing/2014/main" id="{46490E3E-431F-4378-9EC5-B3DDC55B0E2B}"/>
                </a:ext>
              </a:extLst>
            </p:cNvPr>
            <p:cNvSpPr txBox="1"/>
            <p:nvPr/>
          </p:nvSpPr>
          <p:spPr>
            <a:xfrm>
              <a:off x="10629427" y="6402113"/>
              <a:ext cx="1272827" cy="276999"/>
            </a:xfrm>
            <a:prstGeom prst="rect">
              <a:avLst/>
            </a:prstGeom>
            <a:noFill/>
          </p:spPr>
          <p:txBody>
            <a:bodyPr wrap="square" rtlCol="0">
              <a:spAutoFit/>
            </a:bodyPr>
            <a:lstStyle/>
            <a:p>
              <a:r>
                <a:rPr lang="en-US" sz="1200" dirty="0"/>
                <a:t>M</a:t>
              </a:r>
              <a:r>
                <a:rPr lang="en-SG" sz="1200" dirty="0"/>
                <a:t>VP Functions</a:t>
              </a:r>
            </a:p>
          </p:txBody>
        </p:sp>
        <p:pic>
          <p:nvPicPr>
            <p:cNvPr id="125" name="Graphic 124" descr="Office worker male with solid fill">
              <a:extLst>
                <a:ext uri="{FF2B5EF4-FFF2-40B4-BE49-F238E27FC236}">
                  <a16:creationId xmlns:a16="http://schemas.microsoft.com/office/drawing/2014/main" id="{0688DAF6-52EF-4299-9076-CAA17BD930F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319761" y="5776582"/>
              <a:ext cx="288000" cy="288000"/>
            </a:xfrm>
            <a:prstGeom prst="rect">
              <a:avLst/>
            </a:prstGeom>
          </p:spPr>
        </p:pic>
      </p:grpSp>
      <p:sp>
        <p:nvSpPr>
          <p:cNvPr id="126" name="Title 92">
            <a:extLst>
              <a:ext uri="{FF2B5EF4-FFF2-40B4-BE49-F238E27FC236}">
                <a16:creationId xmlns:a16="http://schemas.microsoft.com/office/drawing/2014/main" id="{924B5580-3476-4CE4-B377-3EF2B8D44E89}"/>
              </a:ext>
            </a:extLst>
          </p:cNvPr>
          <p:cNvSpPr txBox="1">
            <a:spLocks/>
          </p:cNvSpPr>
          <p:nvPr/>
        </p:nvSpPr>
        <p:spPr>
          <a:xfrm>
            <a:off x="4308696" y="177432"/>
            <a:ext cx="1429172" cy="41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6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9pPr>
          </a:lstStyle>
          <a:p>
            <a:r>
              <a:rPr lang="en-SG" dirty="0">
                <a:solidFill>
                  <a:srgbClr val="008000"/>
                </a:solidFill>
              </a:rPr>
              <a:t>To Date</a:t>
            </a:r>
          </a:p>
        </p:txBody>
      </p:sp>
    </p:spTree>
    <p:extLst>
      <p:ext uri="{BB962C8B-B14F-4D97-AF65-F5344CB8AC3E}">
        <p14:creationId xmlns:p14="http://schemas.microsoft.com/office/powerpoint/2010/main" val="36503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
                                        </p:tgtEl>
                                        <p:attrNameLst>
                                          <p:attrName>fillcolor</p:attrName>
                                        </p:attrNameLst>
                                      </p:cBhvr>
                                      <p:to>
                                        <a:srgbClr val="00B050"/>
                                      </p:to>
                                    </p:animClr>
                                    <p:set>
                                      <p:cBhvr>
                                        <p:cTn id="7" dur="1000" fill="hold"/>
                                        <p:tgtEl>
                                          <p:spTgt spid="14"/>
                                        </p:tgtEl>
                                        <p:attrNameLst>
                                          <p:attrName>fill.type</p:attrName>
                                        </p:attrNameLst>
                                      </p:cBhvr>
                                      <p:to>
                                        <p:strVal val="solid"/>
                                      </p:to>
                                    </p:set>
                                    <p:set>
                                      <p:cBhvr>
                                        <p:cTn id="8" dur="1000" fill="hold"/>
                                        <p:tgtEl>
                                          <p:spTgt spid="1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15"/>
                                        </p:tgtEl>
                                        <p:attrNameLst>
                                          <p:attrName>fillcolor</p:attrName>
                                        </p:attrNameLst>
                                      </p:cBhvr>
                                      <p:to>
                                        <a:srgbClr val="00B050"/>
                                      </p:to>
                                    </p:animClr>
                                    <p:set>
                                      <p:cBhvr>
                                        <p:cTn id="11" dur="1000" fill="hold"/>
                                        <p:tgtEl>
                                          <p:spTgt spid="15"/>
                                        </p:tgtEl>
                                        <p:attrNameLst>
                                          <p:attrName>fill.type</p:attrName>
                                        </p:attrNameLst>
                                      </p:cBhvr>
                                      <p:to>
                                        <p:strVal val="solid"/>
                                      </p:to>
                                    </p:set>
                                    <p:set>
                                      <p:cBhvr>
                                        <p:cTn id="12" dur="1000" fill="hold"/>
                                        <p:tgtEl>
                                          <p:spTgt spid="1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00" fill="hold"/>
                                        <p:tgtEl>
                                          <p:spTgt spid="40"/>
                                        </p:tgtEl>
                                        <p:attrNameLst>
                                          <p:attrName>fillcolor</p:attrName>
                                        </p:attrNameLst>
                                      </p:cBhvr>
                                      <p:to>
                                        <a:srgbClr val="00B050"/>
                                      </p:to>
                                    </p:animClr>
                                    <p:set>
                                      <p:cBhvr>
                                        <p:cTn id="15" dur="1000" fill="hold"/>
                                        <p:tgtEl>
                                          <p:spTgt spid="40"/>
                                        </p:tgtEl>
                                        <p:attrNameLst>
                                          <p:attrName>fill.type</p:attrName>
                                        </p:attrNameLst>
                                      </p:cBhvr>
                                      <p:to>
                                        <p:strVal val="solid"/>
                                      </p:to>
                                    </p:set>
                                    <p:set>
                                      <p:cBhvr>
                                        <p:cTn id="16" dur="1000" fill="hold"/>
                                        <p:tgtEl>
                                          <p:spTgt spid="40"/>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
                                        </p:tgtEl>
                                        <p:attrNameLst>
                                          <p:attrName>style.visibility</p:attrName>
                                        </p:attrNameLst>
                                      </p:cBhvr>
                                      <p:to>
                                        <p:strVal val="visible"/>
                                      </p:to>
                                    </p:set>
                                    <p:animEffect transition="in" filter="wipe(left)">
                                      <p:cBhvr>
                                        <p:cTn id="21" dur="1000"/>
                                        <p:tgtEl>
                                          <p:spTgt spid="126"/>
                                        </p:tgtEl>
                                      </p:cBhvr>
                                    </p:animEffect>
                                  </p:childTnLst>
                                </p:cTn>
                              </p:par>
                              <p:par>
                                <p:cTn id="22" presetID="1" presetClass="emph" presetSubtype="2" fill="hold" nodeType="withEffect">
                                  <p:stCondLst>
                                    <p:cond delay="0"/>
                                  </p:stCondLst>
                                  <p:childTnLst>
                                    <p:animClr clrSpc="rgb" dir="cw">
                                      <p:cBhvr>
                                        <p:cTn id="23" dur="1000" fill="hold"/>
                                        <p:tgtEl>
                                          <p:spTgt spid="17"/>
                                        </p:tgtEl>
                                        <p:attrNameLst>
                                          <p:attrName>fillcolor</p:attrName>
                                        </p:attrNameLst>
                                      </p:cBhvr>
                                      <p:to>
                                        <a:srgbClr val="007635"/>
                                      </p:to>
                                    </p:animClr>
                                    <p:set>
                                      <p:cBhvr>
                                        <p:cTn id="24" dur="1000" fill="hold"/>
                                        <p:tgtEl>
                                          <p:spTgt spid="17"/>
                                        </p:tgtEl>
                                        <p:attrNameLst>
                                          <p:attrName>fill.type</p:attrName>
                                        </p:attrNameLst>
                                      </p:cBhvr>
                                      <p:to>
                                        <p:strVal val="solid"/>
                                      </p:to>
                                    </p:set>
                                    <p:set>
                                      <p:cBhvr>
                                        <p:cTn id="25" dur="1000" fill="hold"/>
                                        <p:tgtEl>
                                          <p:spTgt spid="17"/>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1000" fill="hold"/>
                                        <p:tgtEl>
                                          <p:spTgt spid="16"/>
                                        </p:tgtEl>
                                        <p:attrNameLst>
                                          <p:attrName>fillcolor</p:attrName>
                                        </p:attrNameLst>
                                      </p:cBhvr>
                                      <p:to>
                                        <a:srgbClr val="007635"/>
                                      </p:to>
                                    </p:animClr>
                                    <p:set>
                                      <p:cBhvr>
                                        <p:cTn id="28" dur="1000" fill="hold"/>
                                        <p:tgtEl>
                                          <p:spTgt spid="16"/>
                                        </p:tgtEl>
                                        <p:attrNameLst>
                                          <p:attrName>fill.type</p:attrName>
                                        </p:attrNameLst>
                                      </p:cBhvr>
                                      <p:to>
                                        <p:strVal val="solid"/>
                                      </p:to>
                                    </p:set>
                                    <p:set>
                                      <p:cBhvr>
                                        <p:cTn id="29" dur="1000" fill="hold"/>
                                        <p:tgtEl>
                                          <p:spTgt spid="16"/>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1000" fill="hold"/>
                                        <p:tgtEl>
                                          <p:spTgt spid="8"/>
                                        </p:tgtEl>
                                        <p:attrNameLst>
                                          <p:attrName>fillcolor</p:attrName>
                                        </p:attrNameLst>
                                      </p:cBhvr>
                                      <p:to>
                                        <a:srgbClr val="007635"/>
                                      </p:to>
                                    </p:animClr>
                                    <p:set>
                                      <p:cBhvr>
                                        <p:cTn id="32" dur="1000" fill="hold"/>
                                        <p:tgtEl>
                                          <p:spTgt spid="8"/>
                                        </p:tgtEl>
                                        <p:attrNameLst>
                                          <p:attrName>fill.type</p:attrName>
                                        </p:attrNameLst>
                                      </p:cBhvr>
                                      <p:to>
                                        <p:strVal val="solid"/>
                                      </p:to>
                                    </p:set>
                                    <p:set>
                                      <p:cBhvr>
                                        <p:cTn id="33" dur="1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0"/>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LASIC PRINCIPLES</a:t>
            </a:r>
            <a:endParaRPr dirty="0"/>
          </a:p>
        </p:txBody>
      </p:sp>
      <p:sp>
        <p:nvSpPr>
          <p:cNvPr id="1144" name="Google Shape;1144;p30"/>
          <p:cNvSpPr/>
          <p:nvPr/>
        </p:nvSpPr>
        <p:spPr>
          <a:xfrm>
            <a:off x="-9022785" y="987501"/>
            <a:ext cx="93433" cy="23367"/>
          </a:xfrm>
          <a:custGeom>
            <a:avLst/>
            <a:gdLst/>
            <a:ahLst/>
            <a:cxnLst/>
            <a:rect l="l" t="t" r="r" b="b"/>
            <a:pathLst>
              <a:path w="2803" h="701" extrusionOk="0">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145" name="Google Shape;1145;p30"/>
          <p:cNvSpPr/>
          <p:nvPr/>
        </p:nvSpPr>
        <p:spPr>
          <a:xfrm>
            <a:off x="-9004985" y="1030867"/>
            <a:ext cx="57833" cy="23367"/>
          </a:xfrm>
          <a:custGeom>
            <a:avLst/>
            <a:gdLst/>
            <a:ahLst/>
            <a:cxnLst/>
            <a:rect l="l" t="t" r="r" b="b"/>
            <a:pathLst>
              <a:path w="1735" h="701" extrusionOk="0">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148" name="Google Shape;1148;p30"/>
          <p:cNvSpPr/>
          <p:nvPr/>
        </p:nvSpPr>
        <p:spPr>
          <a:xfrm>
            <a:off x="886657" y="3408490"/>
            <a:ext cx="1375589" cy="1361969"/>
          </a:xfrm>
          <a:prstGeom prst="ellipse">
            <a:avLst/>
          </a:prstGeom>
          <a:solidFill>
            <a:schemeClr val="accent2"/>
          </a:solidFill>
          <a:ln>
            <a:noFill/>
          </a:ln>
        </p:spPr>
        <p:txBody>
          <a:bodyPr spcFirstLastPara="1" wrap="square" lIns="121900" tIns="121900" rIns="121900" bIns="121900" anchor="ctr" anchorCtr="0">
            <a:noAutofit/>
          </a:bodyPr>
          <a:lstStyle/>
          <a:p>
            <a:endParaRPr sz="2489"/>
          </a:p>
        </p:txBody>
      </p:sp>
      <p:sp>
        <p:nvSpPr>
          <p:cNvPr id="1149" name="Google Shape;1149;p30"/>
          <p:cNvSpPr txBox="1"/>
          <p:nvPr/>
        </p:nvSpPr>
        <p:spPr>
          <a:xfrm>
            <a:off x="1044979" y="4170616"/>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434343"/>
                </a:solidFill>
                <a:latin typeface="Montserrat ExtraBold"/>
                <a:ea typeface="Montserrat ExtraBold"/>
                <a:cs typeface="Montserrat ExtraBold"/>
                <a:sym typeface="Montserrat ExtraBold"/>
              </a:rPr>
              <a:t>ASSET LIGHT</a:t>
            </a:r>
            <a:endParaRPr sz="1200" dirty="0">
              <a:solidFill>
                <a:srgbClr val="434343"/>
              </a:solidFill>
              <a:latin typeface="EB Garamond"/>
              <a:ea typeface="EB Garamond"/>
              <a:cs typeface="EB Garamond"/>
              <a:sym typeface="EB Garamond"/>
            </a:endParaRPr>
          </a:p>
        </p:txBody>
      </p:sp>
      <p:sp>
        <p:nvSpPr>
          <p:cNvPr id="1153" name="Google Shape;1153;p30"/>
          <p:cNvSpPr/>
          <p:nvPr/>
        </p:nvSpPr>
        <p:spPr>
          <a:xfrm>
            <a:off x="886657" y="1706112"/>
            <a:ext cx="1375589" cy="1361969"/>
          </a:xfrm>
          <a:prstGeom prst="ellipse">
            <a:avLst/>
          </a:prstGeom>
          <a:solidFill>
            <a:schemeClr val="accent2"/>
          </a:solidFill>
          <a:ln>
            <a:noFill/>
          </a:ln>
        </p:spPr>
        <p:txBody>
          <a:bodyPr spcFirstLastPara="1" wrap="square" lIns="121900" tIns="121900" rIns="121900" bIns="121900" anchor="ctr" anchorCtr="0">
            <a:noAutofit/>
          </a:bodyPr>
          <a:lstStyle/>
          <a:p>
            <a:endParaRPr sz="2489"/>
          </a:p>
        </p:txBody>
      </p:sp>
      <p:sp>
        <p:nvSpPr>
          <p:cNvPr id="1154" name="Google Shape;1154;p30"/>
          <p:cNvSpPr txBox="1"/>
          <p:nvPr/>
        </p:nvSpPr>
        <p:spPr>
          <a:xfrm>
            <a:off x="1044977" y="2449404"/>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434343"/>
                </a:solidFill>
                <a:latin typeface="Montserrat ExtraBold"/>
                <a:ea typeface="EB Garamond"/>
                <a:cs typeface="EB Garamond"/>
                <a:sym typeface="Montserrat ExtraBold"/>
              </a:rPr>
              <a:t>LOW MARGIN</a:t>
            </a:r>
            <a:endParaRPr sz="1200" dirty="0">
              <a:solidFill>
                <a:srgbClr val="434343"/>
              </a:solidFill>
              <a:latin typeface="EB Garamond"/>
              <a:ea typeface="EB Garamond"/>
              <a:cs typeface="EB Garamond"/>
              <a:sym typeface="EB Garamond"/>
            </a:endParaRPr>
          </a:p>
        </p:txBody>
      </p:sp>
      <p:sp>
        <p:nvSpPr>
          <p:cNvPr id="1159" name="Google Shape;1159;p30"/>
          <p:cNvSpPr txBox="1"/>
          <p:nvPr/>
        </p:nvSpPr>
        <p:spPr>
          <a:xfrm>
            <a:off x="4103264" y="1778440"/>
            <a:ext cx="1830545" cy="441186"/>
          </a:xfrm>
          <a:prstGeom prst="rect">
            <a:avLst/>
          </a:prstGeom>
          <a:noFill/>
          <a:ln>
            <a:noFill/>
          </a:ln>
        </p:spPr>
        <p:txBody>
          <a:bodyPr spcFirstLastPara="1" wrap="square" lIns="0" tIns="8467" rIns="0" bIns="0" anchor="t" anchorCtr="0">
            <a:noAutofit/>
          </a:bodyPr>
          <a:lstStyle/>
          <a:p>
            <a:r>
              <a:rPr lang="en-US" sz="1500" dirty="0">
                <a:solidFill>
                  <a:srgbClr val="434343"/>
                </a:solidFill>
                <a:latin typeface="EB Garamond"/>
                <a:ea typeface="EB Garamond"/>
                <a:cs typeface="EB Garamond"/>
                <a:sym typeface="EB Garamond"/>
              </a:rPr>
              <a:t>Low cost of adoption for consumers</a:t>
            </a:r>
          </a:p>
          <a:p>
            <a:endParaRPr sz="1200" dirty="0">
              <a:solidFill>
                <a:srgbClr val="434343"/>
              </a:solidFill>
              <a:latin typeface="EB Garamond"/>
              <a:ea typeface="EB Garamond"/>
              <a:cs typeface="EB Garamond"/>
              <a:sym typeface="EB Garamond"/>
            </a:endParaRPr>
          </a:p>
        </p:txBody>
      </p:sp>
      <p:sp>
        <p:nvSpPr>
          <p:cNvPr id="1160" name="Google Shape;1160;p30"/>
          <p:cNvSpPr txBox="1"/>
          <p:nvPr/>
        </p:nvSpPr>
        <p:spPr>
          <a:xfrm>
            <a:off x="4103264" y="2549012"/>
            <a:ext cx="1830545" cy="441186"/>
          </a:xfrm>
          <a:prstGeom prst="rect">
            <a:avLst/>
          </a:prstGeom>
          <a:noFill/>
          <a:ln>
            <a:noFill/>
          </a:ln>
        </p:spPr>
        <p:txBody>
          <a:bodyPr spcFirstLastPara="1" wrap="square" lIns="0" tIns="8467" rIns="0" bIns="0" anchor="t" anchorCtr="0">
            <a:noAutofit/>
          </a:bodyPr>
          <a:lstStyle/>
          <a:p>
            <a:r>
              <a:rPr lang="en-SG" sz="1500" dirty="0">
                <a:solidFill>
                  <a:srgbClr val="434343"/>
                </a:solidFill>
                <a:latin typeface="EB Garamond"/>
                <a:ea typeface="EB Garamond"/>
                <a:cs typeface="EB Garamond"/>
                <a:sym typeface="EB Garamond"/>
              </a:rPr>
              <a:t>Attract &amp; build critical mass</a:t>
            </a:r>
          </a:p>
          <a:p>
            <a:endParaRPr sz="1500" dirty="0">
              <a:solidFill>
                <a:srgbClr val="434343"/>
              </a:solidFill>
              <a:latin typeface="EB Garamond"/>
              <a:ea typeface="EB Garamond"/>
              <a:cs typeface="EB Garamond"/>
              <a:sym typeface="EB Garamond"/>
            </a:endParaRPr>
          </a:p>
        </p:txBody>
      </p:sp>
      <p:sp>
        <p:nvSpPr>
          <p:cNvPr id="1161" name="Google Shape;1161;p30"/>
          <p:cNvSpPr/>
          <p:nvPr/>
        </p:nvSpPr>
        <p:spPr>
          <a:xfrm>
            <a:off x="3220998" y="1697598"/>
            <a:ext cx="572639" cy="566969"/>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1162" name="Google Shape;1162;p30"/>
          <p:cNvSpPr/>
          <p:nvPr/>
        </p:nvSpPr>
        <p:spPr>
          <a:xfrm>
            <a:off x="3220998" y="2461497"/>
            <a:ext cx="572639" cy="566969"/>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1163" name="Google Shape;1163;p30"/>
          <p:cNvSpPr txBox="1"/>
          <p:nvPr/>
        </p:nvSpPr>
        <p:spPr>
          <a:xfrm>
            <a:off x="3375496" y="1912050"/>
            <a:ext cx="263643" cy="173932"/>
          </a:xfrm>
          <a:prstGeom prst="rect">
            <a:avLst/>
          </a:prstGeom>
          <a:noFill/>
          <a:ln>
            <a:noFill/>
          </a:ln>
        </p:spPr>
        <p:txBody>
          <a:bodyPr spcFirstLastPara="1" wrap="square" lIns="0" tIns="8467" rIns="0" bIns="0" anchor="t" anchorCtr="0">
            <a:noAutofit/>
          </a:bodyPr>
          <a:lstStyle/>
          <a:p>
            <a:pPr algn="ctr"/>
            <a:r>
              <a:rPr lang="en" sz="1467">
                <a:solidFill>
                  <a:srgbClr val="434343"/>
                </a:solidFill>
                <a:latin typeface="Montserrat ExtraBold"/>
                <a:ea typeface="Montserrat ExtraBold"/>
                <a:cs typeface="Montserrat ExtraBold"/>
                <a:sym typeface="Montserrat ExtraBold"/>
              </a:rPr>
              <a:t>01</a:t>
            </a:r>
            <a:endParaRPr sz="1200">
              <a:solidFill>
                <a:srgbClr val="434343"/>
              </a:solidFill>
              <a:latin typeface="EB Garamond"/>
              <a:ea typeface="EB Garamond"/>
              <a:cs typeface="EB Garamond"/>
              <a:sym typeface="EB Garamond"/>
            </a:endParaRPr>
          </a:p>
        </p:txBody>
      </p:sp>
      <p:sp>
        <p:nvSpPr>
          <p:cNvPr id="1164" name="Google Shape;1164;p30"/>
          <p:cNvSpPr txBox="1"/>
          <p:nvPr/>
        </p:nvSpPr>
        <p:spPr>
          <a:xfrm>
            <a:off x="3375496" y="2661015"/>
            <a:ext cx="263643" cy="173932"/>
          </a:xfrm>
          <a:prstGeom prst="rect">
            <a:avLst/>
          </a:prstGeom>
          <a:noFill/>
          <a:ln>
            <a:noFill/>
          </a:ln>
        </p:spPr>
        <p:txBody>
          <a:bodyPr spcFirstLastPara="1" wrap="square" lIns="0" tIns="8467" rIns="0" bIns="0" anchor="t" anchorCtr="0">
            <a:noAutofit/>
          </a:bodyPr>
          <a:lstStyle/>
          <a:p>
            <a:pPr algn="ctr"/>
            <a:r>
              <a:rPr lang="en" sz="1467">
                <a:solidFill>
                  <a:srgbClr val="434343"/>
                </a:solidFill>
                <a:latin typeface="Montserrat ExtraBold"/>
                <a:ea typeface="Montserrat ExtraBold"/>
                <a:cs typeface="Montserrat ExtraBold"/>
                <a:sym typeface="Montserrat ExtraBold"/>
              </a:rPr>
              <a:t>02</a:t>
            </a:r>
            <a:endParaRPr sz="1200">
              <a:solidFill>
                <a:srgbClr val="434343"/>
              </a:solidFill>
              <a:latin typeface="EB Garamond"/>
              <a:ea typeface="EB Garamond"/>
              <a:cs typeface="EB Garamond"/>
              <a:sym typeface="EB Garamond"/>
            </a:endParaRPr>
          </a:p>
        </p:txBody>
      </p:sp>
      <p:cxnSp>
        <p:nvCxnSpPr>
          <p:cNvPr id="1166" name="Google Shape;1166;p30"/>
          <p:cNvCxnSpPr/>
          <p:nvPr/>
        </p:nvCxnSpPr>
        <p:spPr>
          <a:xfrm rot="10800000">
            <a:off x="2842117" y="2027196"/>
            <a:ext cx="0" cy="719801"/>
          </a:xfrm>
          <a:prstGeom prst="straightConnector1">
            <a:avLst/>
          </a:prstGeom>
          <a:noFill/>
          <a:ln w="28575" cap="flat" cmpd="sng">
            <a:solidFill>
              <a:srgbClr val="9AD7D2"/>
            </a:solidFill>
            <a:prstDash val="solid"/>
            <a:round/>
            <a:headEnd type="oval" w="med" len="med"/>
            <a:tailEnd type="oval" w="med" len="med"/>
          </a:ln>
        </p:spPr>
      </p:cxnSp>
      <p:cxnSp>
        <p:nvCxnSpPr>
          <p:cNvPr id="1167" name="Google Shape;1167;p30"/>
          <p:cNvCxnSpPr/>
          <p:nvPr/>
        </p:nvCxnSpPr>
        <p:spPr>
          <a:xfrm rot="10800000">
            <a:off x="2842117" y="3729574"/>
            <a:ext cx="0" cy="719801"/>
          </a:xfrm>
          <a:prstGeom prst="straightConnector1">
            <a:avLst/>
          </a:prstGeom>
          <a:noFill/>
          <a:ln w="28575" cap="flat" cmpd="sng">
            <a:solidFill>
              <a:srgbClr val="9AD7D2"/>
            </a:solidFill>
            <a:prstDash val="solid"/>
            <a:round/>
            <a:headEnd type="oval" w="med" len="med"/>
            <a:tailEnd type="oval" w="med" len="med"/>
          </a:ln>
        </p:spPr>
      </p:cxnSp>
      <p:sp>
        <p:nvSpPr>
          <p:cNvPr id="1168" name="Google Shape;1168;p30"/>
          <p:cNvSpPr txBox="1"/>
          <p:nvPr/>
        </p:nvSpPr>
        <p:spPr>
          <a:xfrm>
            <a:off x="4103264" y="3484034"/>
            <a:ext cx="1830545" cy="1018167"/>
          </a:xfrm>
          <a:prstGeom prst="rect">
            <a:avLst/>
          </a:prstGeom>
          <a:noFill/>
          <a:ln>
            <a:noFill/>
          </a:ln>
        </p:spPr>
        <p:txBody>
          <a:bodyPr spcFirstLastPara="1" wrap="square" lIns="0" tIns="8467" rIns="0" bIns="0" anchor="t" anchorCtr="0">
            <a:noAutofit/>
          </a:bodyPr>
          <a:lstStyle/>
          <a:p>
            <a:r>
              <a:rPr lang="en-SG" sz="1500" dirty="0">
                <a:solidFill>
                  <a:srgbClr val="434343"/>
                </a:solidFill>
                <a:latin typeface="EB Garamond"/>
                <a:ea typeface="EB Garamond"/>
                <a:cs typeface="EB Garamond"/>
                <a:sym typeface="EB Garamond"/>
              </a:rPr>
              <a:t>Ride on existing infrastructure</a:t>
            </a:r>
            <a:endParaRPr sz="1500" dirty="0">
              <a:solidFill>
                <a:srgbClr val="434343"/>
              </a:solidFill>
              <a:latin typeface="EB Garamond"/>
              <a:ea typeface="EB Garamond"/>
              <a:cs typeface="EB Garamond"/>
              <a:sym typeface="EB Garamond"/>
            </a:endParaRPr>
          </a:p>
        </p:txBody>
      </p:sp>
      <p:sp>
        <p:nvSpPr>
          <p:cNvPr id="1169" name="Google Shape;1169;p30"/>
          <p:cNvSpPr txBox="1"/>
          <p:nvPr/>
        </p:nvSpPr>
        <p:spPr>
          <a:xfrm>
            <a:off x="4103264" y="4310011"/>
            <a:ext cx="1830545" cy="441186"/>
          </a:xfrm>
          <a:prstGeom prst="rect">
            <a:avLst/>
          </a:prstGeom>
          <a:noFill/>
          <a:ln>
            <a:noFill/>
          </a:ln>
        </p:spPr>
        <p:txBody>
          <a:bodyPr spcFirstLastPara="1" wrap="square" lIns="0" tIns="8467" rIns="0" bIns="0" anchor="t" anchorCtr="0">
            <a:noAutofit/>
          </a:bodyPr>
          <a:lstStyle/>
          <a:p>
            <a:r>
              <a:rPr lang="en-SG" sz="1500" dirty="0">
                <a:solidFill>
                  <a:srgbClr val="434343"/>
                </a:solidFill>
                <a:latin typeface="EB Garamond"/>
                <a:ea typeface="EB Garamond"/>
                <a:cs typeface="EB Garamond"/>
                <a:sym typeface="EB Garamond"/>
              </a:rPr>
              <a:t>Collaboration instead of bundling of services</a:t>
            </a:r>
            <a:endParaRPr sz="1500" dirty="0">
              <a:solidFill>
                <a:srgbClr val="434343"/>
              </a:solidFill>
              <a:latin typeface="EB Garamond"/>
              <a:ea typeface="EB Garamond"/>
              <a:cs typeface="EB Garamond"/>
              <a:sym typeface="EB Garamond"/>
            </a:endParaRPr>
          </a:p>
        </p:txBody>
      </p:sp>
      <p:sp>
        <p:nvSpPr>
          <p:cNvPr id="1170" name="Google Shape;1170;p30"/>
          <p:cNvSpPr/>
          <p:nvPr/>
        </p:nvSpPr>
        <p:spPr>
          <a:xfrm>
            <a:off x="3220998" y="3399977"/>
            <a:ext cx="572639" cy="566969"/>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1171" name="Google Shape;1171;p30"/>
          <p:cNvSpPr txBox="1"/>
          <p:nvPr/>
        </p:nvSpPr>
        <p:spPr>
          <a:xfrm>
            <a:off x="3375496" y="3621879"/>
            <a:ext cx="263643" cy="173932"/>
          </a:xfrm>
          <a:prstGeom prst="rect">
            <a:avLst/>
          </a:prstGeom>
          <a:noFill/>
          <a:ln>
            <a:noFill/>
          </a:ln>
        </p:spPr>
        <p:txBody>
          <a:bodyPr spcFirstLastPara="1" wrap="square" lIns="0" tIns="8467" rIns="0" bIns="0" anchor="t" anchorCtr="0">
            <a:noAutofit/>
          </a:bodyPr>
          <a:lstStyle/>
          <a:p>
            <a:pPr algn="ctr"/>
            <a:r>
              <a:rPr lang="en" sz="1467" dirty="0">
                <a:solidFill>
                  <a:srgbClr val="434343"/>
                </a:solidFill>
                <a:latin typeface="Montserrat ExtraBold"/>
                <a:ea typeface="Montserrat ExtraBold"/>
                <a:cs typeface="Montserrat ExtraBold"/>
                <a:sym typeface="Montserrat ExtraBold"/>
              </a:rPr>
              <a:t>01</a:t>
            </a:r>
            <a:endParaRPr sz="1200" dirty="0">
              <a:solidFill>
                <a:srgbClr val="434343"/>
              </a:solidFill>
              <a:latin typeface="EB Garamond"/>
              <a:ea typeface="EB Garamond"/>
              <a:cs typeface="EB Garamond"/>
              <a:sym typeface="EB Garamond"/>
            </a:endParaRPr>
          </a:p>
        </p:txBody>
      </p:sp>
      <p:sp>
        <p:nvSpPr>
          <p:cNvPr id="1172" name="Google Shape;1172;p30"/>
          <p:cNvSpPr/>
          <p:nvPr/>
        </p:nvSpPr>
        <p:spPr>
          <a:xfrm>
            <a:off x="3220998" y="4212004"/>
            <a:ext cx="572639" cy="566969"/>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1173" name="Google Shape;1173;p30"/>
          <p:cNvSpPr txBox="1"/>
          <p:nvPr/>
        </p:nvSpPr>
        <p:spPr>
          <a:xfrm>
            <a:off x="3375496" y="4422006"/>
            <a:ext cx="263643" cy="173932"/>
          </a:xfrm>
          <a:prstGeom prst="rect">
            <a:avLst/>
          </a:prstGeom>
          <a:noFill/>
          <a:ln>
            <a:noFill/>
          </a:ln>
        </p:spPr>
        <p:txBody>
          <a:bodyPr spcFirstLastPara="1" wrap="square" lIns="0" tIns="8467" rIns="0" bIns="0" anchor="t" anchorCtr="0">
            <a:noAutofit/>
          </a:bodyPr>
          <a:lstStyle/>
          <a:p>
            <a:pPr algn="ctr"/>
            <a:r>
              <a:rPr lang="en" sz="1467" dirty="0">
                <a:solidFill>
                  <a:srgbClr val="434343"/>
                </a:solidFill>
                <a:latin typeface="Montserrat ExtraBold"/>
                <a:ea typeface="Montserrat ExtraBold"/>
                <a:cs typeface="Montserrat ExtraBold"/>
                <a:sym typeface="Montserrat ExtraBold"/>
              </a:rPr>
              <a:t>02</a:t>
            </a:r>
            <a:endParaRPr sz="1200" dirty="0">
              <a:solidFill>
                <a:srgbClr val="434343"/>
              </a:solidFill>
              <a:latin typeface="EB Garamond"/>
              <a:ea typeface="EB Garamond"/>
              <a:cs typeface="EB Garamond"/>
              <a:sym typeface="EB Garamond"/>
            </a:endParaRPr>
          </a:p>
        </p:txBody>
      </p:sp>
      <p:sp>
        <p:nvSpPr>
          <p:cNvPr id="34" name="Google Shape;1148;p30">
            <a:extLst>
              <a:ext uri="{FF2B5EF4-FFF2-40B4-BE49-F238E27FC236}">
                <a16:creationId xmlns:a16="http://schemas.microsoft.com/office/drawing/2014/main" id="{CCF23486-F5B3-4FDA-AB48-E4DC3CD64EAB}"/>
              </a:ext>
            </a:extLst>
          </p:cNvPr>
          <p:cNvSpPr/>
          <p:nvPr/>
        </p:nvSpPr>
        <p:spPr>
          <a:xfrm>
            <a:off x="6193783" y="4502202"/>
            <a:ext cx="2014000" cy="2014000"/>
          </a:xfrm>
          <a:prstGeom prst="ellipse">
            <a:avLst/>
          </a:prstGeom>
          <a:solidFill>
            <a:schemeClr val="accent2"/>
          </a:solidFill>
          <a:ln>
            <a:noFill/>
          </a:ln>
        </p:spPr>
        <p:txBody>
          <a:bodyPr spcFirstLastPara="1" wrap="square" lIns="121900" tIns="121900" rIns="121900" bIns="121900" anchor="ctr" anchorCtr="0">
            <a:noAutofit/>
          </a:bodyPr>
          <a:lstStyle/>
          <a:p>
            <a:endParaRPr sz="2489"/>
          </a:p>
        </p:txBody>
      </p:sp>
      <p:sp>
        <p:nvSpPr>
          <p:cNvPr id="35" name="Google Shape;1149;p30">
            <a:extLst>
              <a:ext uri="{FF2B5EF4-FFF2-40B4-BE49-F238E27FC236}">
                <a16:creationId xmlns:a16="http://schemas.microsoft.com/office/drawing/2014/main" id="{360C2644-2BF7-4990-8CBB-BE579D9A9F14}"/>
              </a:ext>
            </a:extLst>
          </p:cNvPr>
          <p:cNvSpPr txBox="1"/>
          <p:nvPr/>
        </p:nvSpPr>
        <p:spPr>
          <a:xfrm>
            <a:off x="6425583" y="5484737"/>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434343"/>
                </a:solidFill>
                <a:latin typeface="Montserrat ExtraBold"/>
                <a:ea typeface="Montserrat ExtraBold"/>
                <a:cs typeface="Montserrat ExtraBold"/>
                <a:sym typeface="Montserrat ExtraBold"/>
              </a:rPr>
              <a:t>COMPLIANCE EASY</a:t>
            </a:r>
            <a:endParaRPr sz="1200" dirty="0">
              <a:solidFill>
                <a:srgbClr val="434343"/>
              </a:solidFill>
              <a:latin typeface="EB Garamond"/>
              <a:ea typeface="EB Garamond"/>
              <a:cs typeface="EB Garamond"/>
              <a:sym typeface="EB Garamond"/>
            </a:endParaRPr>
          </a:p>
        </p:txBody>
      </p:sp>
      <p:sp>
        <p:nvSpPr>
          <p:cNvPr id="39" name="Google Shape;1153;p30">
            <a:extLst>
              <a:ext uri="{FF2B5EF4-FFF2-40B4-BE49-F238E27FC236}">
                <a16:creationId xmlns:a16="http://schemas.microsoft.com/office/drawing/2014/main" id="{E810DC1E-C88F-47E2-A4F4-48362B79F8B9}"/>
              </a:ext>
            </a:extLst>
          </p:cNvPr>
          <p:cNvSpPr/>
          <p:nvPr/>
        </p:nvSpPr>
        <p:spPr>
          <a:xfrm>
            <a:off x="6193783" y="1849328"/>
            <a:ext cx="2014000" cy="2014000"/>
          </a:xfrm>
          <a:prstGeom prst="ellipse">
            <a:avLst/>
          </a:prstGeom>
          <a:solidFill>
            <a:schemeClr val="accent2"/>
          </a:solidFill>
          <a:ln>
            <a:noFill/>
          </a:ln>
        </p:spPr>
        <p:txBody>
          <a:bodyPr spcFirstLastPara="1" wrap="square" lIns="121900" tIns="121900" rIns="121900" bIns="121900" anchor="ctr" anchorCtr="0">
            <a:noAutofit/>
          </a:bodyPr>
          <a:lstStyle/>
          <a:p>
            <a:endParaRPr sz="2489"/>
          </a:p>
        </p:txBody>
      </p:sp>
      <p:sp>
        <p:nvSpPr>
          <p:cNvPr id="40" name="Google Shape;1154;p30">
            <a:extLst>
              <a:ext uri="{FF2B5EF4-FFF2-40B4-BE49-F238E27FC236}">
                <a16:creationId xmlns:a16="http://schemas.microsoft.com/office/drawing/2014/main" id="{7EF0B8FB-DC1F-42BA-804B-E04AA436C4BA}"/>
              </a:ext>
            </a:extLst>
          </p:cNvPr>
          <p:cNvSpPr txBox="1"/>
          <p:nvPr/>
        </p:nvSpPr>
        <p:spPr>
          <a:xfrm>
            <a:off x="6425581" y="2813029"/>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434343"/>
                </a:solidFill>
                <a:latin typeface="Montserrat ExtraBold"/>
                <a:ea typeface="EB Garamond"/>
                <a:cs typeface="EB Garamond"/>
                <a:sym typeface="Montserrat ExtraBold"/>
              </a:rPr>
              <a:t>INNOVATIVE</a:t>
            </a:r>
            <a:endParaRPr sz="1200" dirty="0">
              <a:solidFill>
                <a:srgbClr val="434343"/>
              </a:solidFill>
              <a:latin typeface="EB Garamond"/>
              <a:ea typeface="EB Garamond"/>
              <a:cs typeface="EB Garamond"/>
              <a:sym typeface="EB Garamond"/>
            </a:endParaRPr>
          </a:p>
        </p:txBody>
      </p:sp>
      <p:sp>
        <p:nvSpPr>
          <p:cNvPr id="45" name="Google Shape;1159;p30">
            <a:extLst>
              <a:ext uri="{FF2B5EF4-FFF2-40B4-BE49-F238E27FC236}">
                <a16:creationId xmlns:a16="http://schemas.microsoft.com/office/drawing/2014/main" id="{50E8A1A1-F850-4C84-90D6-C6DB254F336E}"/>
              </a:ext>
            </a:extLst>
          </p:cNvPr>
          <p:cNvSpPr txBox="1"/>
          <p:nvPr/>
        </p:nvSpPr>
        <p:spPr>
          <a:xfrm>
            <a:off x="9806515" y="2021745"/>
            <a:ext cx="2013600" cy="652400"/>
          </a:xfrm>
          <a:prstGeom prst="rect">
            <a:avLst/>
          </a:prstGeom>
          <a:noFill/>
          <a:ln>
            <a:noFill/>
          </a:ln>
        </p:spPr>
        <p:txBody>
          <a:bodyPr spcFirstLastPara="1" wrap="square" lIns="0" tIns="8467" rIns="0" bIns="0" anchor="t" anchorCtr="0">
            <a:noAutofit/>
          </a:bodyPr>
          <a:lstStyle/>
          <a:p>
            <a:r>
              <a:rPr lang="en-US" sz="1500" dirty="0">
                <a:solidFill>
                  <a:srgbClr val="434343"/>
                </a:solidFill>
                <a:latin typeface="EB Garamond"/>
                <a:ea typeface="EB Garamond"/>
                <a:cs typeface="EB Garamond"/>
                <a:sym typeface="EB Garamond"/>
              </a:rPr>
              <a:t>Use of technology to find untapped markets</a:t>
            </a:r>
          </a:p>
          <a:p>
            <a:endParaRPr sz="1500" dirty="0">
              <a:solidFill>
                <a:srgbClr val="434343"/>
              </a:solidFill>
              <a:latin typeface="EB Garamond"/>
              <a:ea typeface="EB Garamond"/>
              <a:cs typeface="EB Garamond"/>
              <a:sym typeface="EB Garamond"/>
            </a:endParaRPr>
          </a:p>
        </p:txBody>
      </p:sp>
      <p:sp>
        <p:nvSpPr>
          <p:cNvPr id="46" name="Google Shape;1160;p30">
            <a:extLst>
              <a:ext uri="{FF2B5EF4-FFF2-40B4-BE49-F238E27FC236}">
                <a16:creationId xmlns:a16="http://schemas.microsoft.com/office/drawing/2014/main" id="{38F2C650-4808-4992-9DA6-06C0B916C0E5}"/>
              </a:ext>
            </a:extLst>
          </p:cNvPr>
          <p:cNvSpPr txBox="1"/>
          <p:nvPr/>
        </p:nvSpPr>
        <p:spPr>
          <a:xfrm>
            <a:off x="9806515" y="3081085"/>
            <a:ext cx="2013600" cy="652400"/>
          </a:xfrm>
          <a:prstGeom prst="rect">
            <a:avLst/>
          </a:prstGeom>
          <a:noFill/>
          <a:ln>
            <a:noFill/>
          </a:ln>
        </p:spPr>
        <p:txBody>
          <a:bodyPr spcFirstLastPara="1" wrap="square" lIns="0" tIns="8467" rIns="0" bIns="0" anchor="t" anchorCtr="0">
            <a:noAutofit/>
          </a:bodyPr>
          <a:lstStyle/>
          <a:p>
            <a:r>
              <a:rPr lang="en-SG" sz="1500" dirty="0">
                <a:solidFill>
                  <a:srgbClr val="434343"/>
                </a:solidFill>
                <a:latin typeface="EB Garamond"/>
                <a:ea typeface="EB Garamond"/>
                <a:cs typeface="EB Garamond"/>
                <a:sym typeface="EB Garamond"/>
              </a:rPr>
              <a:t>Disruptive, Inclusive and Solves real problems </a:t>
            </a:r>
          </a:p>
          <a:p>
            <a:endParaRPr sz="1500" dirty="0">
              <a:solidFill>
                <a:srgbClr val="434343"/>
              </a:solidFill>
              <a:latin typeface="EB Garamond"/>
              <a:ea typeface="EB Garamond"/>
              <a:cs typeface="EB Garamond"/>
              <a:sym typeface="EB Garamond"/>
            </a:endParaRPr>
          </a:p>
        </p:txBody>
      </p:sp>
      <p:sp>
        <p:nvSpPr>
          <p:cNvPr id="47" name="Google Shape;1161;p30">
            <a:extLst>
              <a:ext uri="{FF2B5EF4-FFF2-40B4-BE49-F238E27FC236}">
                <a16:creationId xmlns:a16="http://schemas.microsoft.com/office/drawing/2014/main" id="{DAF628EE-0F3F-42D9-925F-4ECCF5BF2496}"/>
              </a:ext>
            </a:extLst>
          </p:cNvPr>
          <p:cNvSpPr/>
          <p:nvPr/>
        </p:nvSpPr>
        <p:spPr>
          <a:xfrm>
            <a:off x="8714449" y="1910794"/>
            <a:ext cx="838400" cy="838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48" name="Google Shape;1162;p30">
            <a:extLst>
              <a:ext uri="{FF2B5EF4-FFF2-40B4-BE49-F238E27FC236}">
                <a16:creationId xmlns:a16="http://schemas.microsoft.com/office/drawing/2014/main" id="{76ECA757-C964-4C9E-9E03-FFFC88CA2F35}"/>
              </a:ext>
            </a:extLst>
          </p:cNvPr>
          <p:cNvSpPr/>
          <p:nvPr/>
        </p:nvSpPr>
        <p:spPr>
          <a:xfrm>
            <a:off x="8714449" y="2963461"/>
            <a:ext cx="838400" cy="838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49" name="Google Shape;1163;p30">
            <a:extLst>
              <a:ext uri="{FF2B5EF4-FFF2-40B4-BE49-F238E27FC236}">
                <a16:creationId xmlns:a16="http://schemas.microsoft.com/office/drawing/2014/main" id="{7699AFAD-677E-4554-9C95-CF98F4D7CCEC}"/>
              </a:ext>
            </a:extLst>
          </p:cNvPr>
          <p:cNvSpPr txBox="1"/>
          <p:nvPr/>
        </p:nvSpPr>
        <p:spPr>
          <a:xfrm>
            <a:off x="8940649" y="2219328"/>
            <a:ext cx="386000" cy="257200"/>
          </a:xfrm>
          <a:prstGeom prst="rect">
            <a:avLst/>
          </a:prstGeom>
          <a:noFill/>
          <a:ln>
            <a:noFill/>
          </a:ln>
        </p:spPr>
        <p:txBody>
          <a:bodyPr spcFirstLastPara="1" wrap="square" lIns="0" tIns="8467" rIns="0" bIns="0" anchor="t" anchorCtr="0">
            <a:noAutofit/>
          </a:bodyPr>
          <a:lstStyle/>
          <a:p>
            <a:pPr algn="ctr"/>
            <a:r>
              <a:rPr lang="en" sz="1467">
                <a:solidFill>
                  <a:srgbClr val="434343"/>
                </a:solidFill>
                <a:latin typeface="Montserrat ExtraBold"/>
                <a:ea typeface="Montserrat ExtraBold"/>
                <a:cs typeface="Montserrat ExtraBold"/>
                <a:sym typeface="Montserrat ExtraBold"/>
              </a:rPr>
              <a:t>01</a:t>
            </a:r>
            <a:endParaRPr sz="1200">
              <a:solidFill>
                <a:srgbClr val="434343"/>
              </a:solidFill>
              <a:latin typeface="EB Garamond"/>
              <a:ea typeface="EB Garamond"/>
              <a:cs typeface="EB Garamond"/>
              <a:sym typeface="EB Garamond"/>
            </a:endParaRPr>
          </a:p>
        </p:txBody>
      </p:sp>
      <p:sp>
        <p:nvSpPr>
          <p:cNvPr id="50" name="Google Shape;1164;p30">
            <a:extLst>
              <a:ext uri="{FF2B5EF4-FFF2-40B4-BE49-F238E27FC236}">
                <a16:creationId xmlns:a16="http://schemas.microsoft.com/office/drawing/2014/main" id="{25880341-E28D-4777-98CF-E663A20D4661}"/>
              </a:ext>
            </a:extLst>
          </p:cNvPr>
          <p:cNvSpPr txBox="1"/>
          <p:nvPr/>
        </p:nvSpPr>
        <p:spPr>
          <a:xfrm>
            <a:off x="8940649" y="3257061"/>
            <a:ext cx="386000" cy="257200"/>
          </a:xfrm>
          <a:prstGeom prst="rect">
            <a:avLst/>
          </a:prstGeom>
          <a:noFill/>
          <a:ln>
            <a:noFill/>
          </a:ln>
        </p:spPr>
        <p:txBody>
          <a:bodyPr spcFirstLastPara="1" wrap="square" lIns="0" tIns="8467" rIns="0" bIns="0" anchor="t" anchorCtr="0">
            <a:noAutofit/>
          </a:bodyPr>
          <a:lstStyle/>
          <a:p>
            <a:pPr algn="ctr"/>
            <a:r>
              <a:rPr lang="en" sz="1467">
                <a:solidFill>
                  <a:srgbClr val="434343"/>
                </a:solidFill>
                <a:latin typeface="Montserrat ExtraBold"/>
                <a:ea typeface="Montserrat ExtraBold"/>
                <a:cs typeface="Montserrat ExtraBold"/>
                <a:sym typeface="Montserrat ExtraBold"/>
              </a:rPr>
              <a:t>02</a:t>
            </a:r>
            <a:endParaRPr sz="1200">
              <a:solidFill>
                <a:srgbClr val="434343"/>
              </a:solidFill>
              <a:latin typeface="EB Garamond"/>
              <a:ea typeface="EB Garamond"/>
              <a:cs typeface="EB Garamond"/>
              <a:sym typeface="EB Garamond"/>
            </a:endParaRPr>
          </a:p>
        </p:txBody>
      </p:sp>
      <p:cxnSp>
        <p:nvCxnSpPr>
          <p:cNvPr id="51" name="Google Shape;1166;p30">
            <a:extLst>
              <a:ext uri="{FF2B5EF4-FFF2-40B4-BE49-F238E27FC236}">
                <a16:creationId xmlns:a16="http://schemas.microsoft.com/office/drawing/2014/main" id="{A144E916-6E11-42B5-86F9-B624C912F249}"/>
              </a:ext>
            </a:extLst>
          </p:cNvPr>
          <p:cNvCxnSpPr/>
          <p:nvPr/>
        </p:nvCxnSpPr>
        <p:spPr>
          <a:xfrm rot="10800000">
            <a:off x="8468449" y="2324128"/>
            <a:ext cx="0" cy="1064400"/>
          </a:xfrm>
          <a:prstGeom prst="straightConnector1">
            <a:avLst/>
          </a:prstGeom>
          <a:noFill/>
          <a:ln w="28575" cap="flat" cmpd="sng">
            <a:solidFill>
              <a:srgbClr val="9AD7D2"/>
            </a:solidFill>
            <a:prstDash val="solid"/>
            <a:round/>
            <a:headEnd type="oval" w="med" len="med"/>
            <a:tailEnd type="oval" w="med" len="med"/>
          </a:ln>
        </p:spPr>
      </p:cxnSp>
      <p:cxnSp>
        <p:nvCxnSpPr>
          <p:cNvPr id="52" name="Google Shape;1167;p30">
            <a:extLst>
              <a:ext uri="{FF2B5EF4-FFF2-40B4-BE49-F238E27FC236}">
                <a16:creationId xmlns:a16="http://schemas.microsoft.com/office/drawing/2014/main" id="{3763DF6E-3859-4021-B921-491E6FE05122}"/>
              </a:ext>
            </a:extLst>
          </p:cNvPr>
          <p:cNvCxnSpPr/>
          <p:nvPr/>
        </p:nvCxnSpPr>
        <p:spPr>
          <a:xfrm rot="10800000">
            <a:off x="8468449" y="4977002"/>
            <a:ext cx="0" cy="1064400"/>
          </a:xfrm>
          <a:prstGeom prst="straightConnector1">
            <a:avLst/>
          </a:prstGeom>
          <a:noFill/>
          <a:ln w="28575" cap="flat" cmpd="sng">
            <a:solidFill>
              <a:srgbClr val="9AD7D2"/>
            </a:solidFill>
            <a:prstDash val="solid"/>
            <a:round/>
            <a:headEnd type="oval" w="med" len="med"/>
            <a:tailEnd type="oval" w="med" len="med"/>
          </a:ln>
        </p:spPr>
      </p:cxnSp>
      <p:sp>
        <p:nvSpPr>
          <p:cNvPr id="53" name="Google Shape;1168;p30">
            <a:extLst>
              <a:ext uri="{FF2B5EF4-FFF2-40B4-BE49-F238E27FC236}">
                <a16:creationId xmlns:a16="http://schemas.microsoft.com/office/drawing/2014/main" id="{E6AE95A9-4DD3-4857-AD76-186D3AF6BE2D}"/>
              </a:ext>
            </a:extLst>
          </p:cNvPr>
          <p:cNvSpPr txBox="1"/>
          <p:nvPr/>
        </p:nvSpPr>
        <p:spPr>
          <a:xfrm>
            <a:off x="9806515" y="4677836"/>
            <a:ext cx="2013600" cy="652400"/>
          </a:xfrm>
          <a:prstGeom prst="rect">
            <a:avLst/>
          </a:prstGeom>
          <a:noFill/>
          <a:ln>
            <a:noFill/>
          </a:ln>
        </p:spPr>
        <p:txBody>
          <a:bodyPr spcFirstLastPara="1" wrap="square" lIns="0" tIns="8467" rIns="0" bIns="0" anchor="t" anchorCtr="0">
            <a:noAutofit/>
          </a:bodyPr>
          <a:lstStyle/>
          <a:p>
            <a:r>
              <a:rPr lang="en-US" sz="1500" dirty="0">
                <a:solidFill>
                  <a:srgbClr val="434343"/>
                </a:solidFill>
                <a:latin typeface="EB Garamond"/>
                <a:ea typeface="EB Garamond"/>
                <a:cs typeface="EB Garamond"/>
                <a:sym typeface="EB Garamond"/>
              </a:rPr>
              <a:t>Great likelihood for Government support</a:t>
            </a:r>
          </a:p>
          <a:p>
            <a:endParaRPr sz="1500" dirty="0">
              <a:solidFill>
                <a:srgbClr val="434343"/>
              </a:solidFill>
              <a:latin typeface="EB Garamond"/>
              <a:ea typeface="EB Garamond"/>
              <a:cs typeface="EB Garamond"/>
              <a:sym typeface="EB Garamond"/>
            </a:endParaRPr>
          </a:p>
        </p:txBody>
      </p:sp>
      <p:sp>
        <p:nvSpPr>
          <p:cNvPr id="54" name="Google Shape;1169;p30">
            <a:extLst>
              <a:ext uri="{FF2B5EF4-FFF2-40B4-BE49-F238E27FC236}">
                <a16:creationId xmlns:a16="http://schemas.microsoft.com/office/drawing/2014/main" id="{CEB6FA1C-3BAF-41BF-88D7-E624EE9B7D7E}"/>
              </a:ext>
            </a:extLst>
          </p:cNvPr>
          <p:cNvSpPr txBox="1"/>
          <p:nvPr/>
        </p:nvSpPr>
        <p:spPr>
          <a:xfrm>
            <a:off x="9806515" y="5744452"/>
            <a:ext cx="2013600" cy="652400"/>
          </a:xfrm>
          <a:prstGeom prst="rect">
            <a:avLst/>
          </a:prstGeom>
          <a:noFill/>
          <a:ln>
            <a:noFill/>
          </a:ln>
        </p:spPr>
        <p:txBody>
          <a:bodyPr spcFirstLastPara="1" wrap="square" lIns="0" tIns="8467" rIns="0" bIns="0" anchor="t" anchorCtr="0">
            <a:noAutofit/>
          </a:bodyPr>
          <a:lstStyle/>
          <a:p>
            <a:r>
              <a:rPr lang="en-SG" sz="1500" dirty="0">
                <a:solidFill>
                  <a:srgbClr val="434343"/>
                </a:solidFill>
                <a:latin typeface="EB Garamond"/>
                <a:ea typeface="EB Garamond"/>
                <a:cs typeface="EB Garamond"/>
                <a:sym typeface="EB Garamond"/>
              </a:rPr>
              <a:t>Use of existing regulatory frameworks</a:t>
            </a:r>
          </a:p>
        </p:txBody>
      </p:sp>
      <p:sp>
        <p:nvSpPr>
          <p:cNvPr id="55" name="Google Shape;1170;p30">
            <a:extLst>
              <a:ext uri="{FF2B5EF4-FFF2-40B4-BE49-F238E27FC236}">
                <a16:creationId xmlns:a16="http://schemas.microsoft.com/office/drawing/2014/main" id="{FC6DE68D-E87C-4F61-B89C-4B4DFEE49E33}"/>
              </a:ext>
            </a:extLst>
          </p:cNvPr>
          <p:cNvSpPr/>
          <p:nvPr/>
        </p:nvSpPr>
        <p:spPr>
          <a:xfrm>
            <a:off x="8714449" y="4563669"/>
            <a:ext cx="838400" cy="838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56" name="Google Shape;1171;p30">
            <a:extLst>
              <a:ext uri="{FF2B5EF4-FFF2-40B4-BE49-F238E27FC236}">
                <a16:creationId xmlns:a16="http://schemas.microsoft.com/office/drawing/2014/main" id="{911D4482-89CA-4E05-BFCC-CF7212C45E0C}"/>
              </a:ext>
            </a:extLst>
          </p:cNvPr>
          <p:cNvSpPr txBox="1"/>
          <p:nvPr/>
        </p:nvSpPr>
        <p:spPr>
          <a:xfrm>
            <a:off x="8940649" y="4879653"/>
            <a:ext cx="386000" cy="257200"/>
          </a:xfrm>
          <a:prstGeom prst="rect">
            <a:avLst/>
          </a:prstGeom>
          <a:noFill/>
          <a:ln>
            <a:noFill/>
          </a:ln>
        </p:spPr>
        <p:txBody>
          <a:bodyPr spcFirstLastPara="1" wrap="square" lIns="0" tIns="8467" rIns="0" bIns="0" anchor="t" anchorCtr="0">
            <a:noAutofit/>
          </a:bodyPr>
          <a:lstStyle/>
          <a:p>
            <a:pPr algn="ctr"/>
            <a:r>
              <a:rPr lang="en" sz="1467" dirty="0">
                <a:solidFill>
                  <a:srgbClr val="434343"/>
                </a:solidFill>
                <a:latin typeface="Montserrat ExtraBold"/>
                <a:ea typeface="Montserrat ExtraBold"/>
                <a:cs typeface="Montserrat ExtraBold"/>
                <a:sym typeface="Montserrat ExtraBold"/>
              </a:rPr>
              <a:t>01</a:t>
            </a:r>
            <a:endParaRPr sz="1200" dirty="0">
              <a:solidFill>
                <a:srgbClr val="434343"/>
              </a:solidFill>
              <a:latin typeface="EB Garamond"/>
              <a:ea typeface="EB Garamond"/>
              <a:cs typeface="EB Garamond"/>
              <a:sym typeface="EB Garamond"/>
            </a:endParaRPr>
          </a:p>
        </p:txBody>
      </p:sp>
      <p:sp>
        <p:nvSpPr>
          <p:cNvPr id="57" name="Google Shape;1172;p30">
            <a:extLst>
              <a:ext uri="{FF2B5EF4-FFF2-40B4-BE49-F238E27FC236}">
                <a16:creationId xmlns:a16="http://schemas.microsoft.com/office/drawing/2014/main" id="{BFB2BCE5-7027-43B5-9B7D-1FD48FE34A0D}"/>
              </a:ext>
            </a:extLst>
          </p:cNvPr>
          <p:cNvSpPr/>
          <p:nvPr/>
        </p:nvSpPr>
        <p:spPr>
          <a:xfrm>
            <a:off x="8714449" y="5616336"/>
            <a:ext cx="838400" cy="838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58" name="Google Shape;1173;p30">
            <a:extLst>
              <a:ext uri="{FF2B5EF4-FFF2-40B4-BE49-F238E27FC236}">
                <a16:creationId xmlns:a16="http://schemas.microsoft.com/office/drawing/2014/main" id="{9F2D94FB-C3EB-46EF-AC99-B5067FEB15C5}"/>
              </a:ext>
            </a:extLst>
          </p:cNvPr>
          <p:cNvSpPr txBox="1"/>
          <p:nvPr/>
        </p:nvSpPr>
        <p:spPr>
          <a:xfrm>
            <a:off x="8940649" y="5920420"/>
            <a:ext cx="386000" cy="257200"/>
          </a:xfrm>
          <a:prstGeom prst="rect">
            <a:avLst/>
          </a:prstGeom>
          <a:noFill/>
          <a:ln>
            <a:noFill/>
          </a:ln>
        </p:spPr>
        <p:txBody>
          <a:bodyPr spcFirstLastPara="1" wrap="square" lIns="0" tIns="8467" rIns="0" bIns="0" anchor="t" anchorCtr="0">
            <a:noAutofit/>
          </a:bodyPr>
          <a:lstStyle/>
          <a:p>
            <a:pPr algn="ctr"/>
            <a:r>
              <a:rPr lang="en" sz="1467" dirty="0">
                <a:solidFill>
                  <a:srgbClr val="434343"/>
                </a:solidFill>
                <a:latin typeface="Montserrat ExtraBold"/>
                <a:ea typeface="Montserrat ExtraBold"/>
                <a:cs typeface="Montserrat ExtraBold"/>
                <a:sym typeface="Montserrat ExtraBold"/>
              </a:rPr>
              <a:t>02</a:t>
            </a:r>
            <a:endParaRPr sz="1200" dirty="0">
              <a:solidFill>
                <a:srgbClr val="434343"/>
              </a:solidFill>
              <a:latin typeface="EB Garamond"/>
              <a:ea typeface="EB Garamond"/>
              <a:cs typeface="EB Garamond"/>
              <a:sym typeface="EB Garamond"/>
            </a:endParaRPr>
          </a:p>
        </p:txBody>
      </p:sp>
      <p:sp>
        <p:nvSpPr>
          <p:cNvPr id="83" name="Google Shape;1148;p30">
            <a:extLst>
              <a:ext uri="{FF2B5EF4-FFF2-40B4-BE49-F238E27FC236}">
                <a16:creationId xmlns:a16="http://schemas.microsoft.com/office/drawing/2014/main" id="{98D44AE7-9BD4-400C-ACB5-009879FDFF05}"/>
              </a:ext>
            </a:extLst>
          </p:cNvPr>
          <p:cNvSpPr/>
          <p:nvPr/>
        </p:nvSpPr>
        <p:spPr>
          <a:xfrm>
            <a:off x="896615" y="5103553"/>
            <a:ext cx="1375589" cy="1361969"/>
          </a:xfrm>
          <a:prstGeom prst="ellipse">
            <a:avLst/>
          </a:prstGeom>
          <a:solidFill>
            <a:schemeClr val="accent2"/>
          </a:solidFill>
          <a:ln>
            <a:noFill/>
          </a:ln>
        </p:spPr>
        <p:txBody>
          <a:bodyPr spcFirstLastPara="1" wrap="square" lIns="121900" tIns="121900" rIns="121900" bIns="121900" anchor="ctr" anchorCtr="0">
            <a:noAutofit/>
          </a:bodyPr>
          <a:lstStyle/>
          <a:p>
            <a:endParaRPr sz="2489"/>
          </a:p>
        </p:txBody>
      </p:sp>
      <p:sp>
        <p:nvSpPr>
          <p:cNvPr id="84" name="Google Shape;1149;p30">
            <a:extLst>
              <a:ext uri="{FF2B5EF4-FFF2-40B4-BE49-F238E27FC236}">
                <a16:creationId xmlns:a16="http://schemas.microsoft.com/office/drawing/2014/main" id="{3AB6218F-9B84-49E3-8DBC-F50D58A825CD}"/>
              </a:ext>
            </a:extLst>
          </p:cNvPr>
          <p:cNvSpPr txBox="1"/>
          <p:nvPr/>
        </p:nvSpPr>
        <p:spPr>
          <a:xfrm>
            <a:off x="1054937" y="5865679"/>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434343"/>
                </a:solidFill>
                <a:latin typeface="Montserrat ExtraBold"/>
                <a:ea typeface="EB Garamond"/>
                <a:cs typeface="EB Garamond"/>
                <a:sym typeface="Montserrat ExtraBold"/>
              </a:rPr>
              <a:t>SCALABLE</a:t>
            </a:r>
            <a:endParaRPr sz="1200" dirty="0">
              <a:solidFill>
                <a:srgbClr val="434343"/>
              </a:solidFill>
              <a:latin typeface="EB Garamond"/>
              <a:ea typeface="EB Garamond"/>
              <a:cs typeface="EB Garamond"/>
              <a:sym typeface="EB Garamond"/>
            </a:endParaRPr>
          </a:p>
        </p:txBody>
      </p:sp>
      <p:cxnSp>
        <p:nvCxnSpPr>
          <p:cNvPr id="88" name="Google Shape;1167;p30">
            <a:extLst>
              <a:ext uri="{FF2B5EF4-FFF2-40B4-BE49-F238E27FC236}">
                <a16:creationId xmlns:a16="http://schemas.microsoft.com/office/drawing/2014/main" id="{184ACAF3-14CD-4478-BBED-C3E2245D760F}"/>
              </a:ext>
            </a:extLst>
          </p:cNvPr>
          <p:cNvCxnSpPr/>
          <p:nvPr/>
        </p:nvCxnSpPr>
        <p:spPr>
          <a:xfrm rot="10800000">
            <a:off x="2852075" y="5424637"/>
            <a:ext cx="0" cy="719801"/>
          </a:xfrm>
          <a:prstGeom prst="straightConnector1">
            <a:avLst/>
          </a:prstGeom>
          <a:noFill/>
          <a:ln w="28575" cap="flat" cmpd="sng">
            <a:solidFill>
              <a:srgbClr val="9AD7D2"/>
            </a:solidFill>
            <a:prstDash val="solid"/>
            <a:round/>
            <a:headEnd type="oval" w="med" len="med"/>
            <a:tailEnd type="oval" w="med" len="med"/>
          </a:ln>
        </p:spPr>
      </p:cxnSp>
      <p:sp>
        <p:nvSpPr>
          <p:cNvPr id="89" name="Google Shape;1168;p30">
            <a:extLst>
              <a:ext uri="{FF2B5EF4-FFF2-40B4-BE49-F238E27FC236}">
                <a16:creationId xmlns:a16="http://schemas.microsoft.com/office/drawing/2014/main" id="{51C5E3FB-3831-44BE-A599-C1083B6A3E84}"/>
              </a:ext>
            </a:extLst>
          </p:cNvPr>
          <p:cNvSpPr txBox="1"/>
          <p:nvPr/>
        </p:nvSpPr>
        <p:spPr>
          <a:xfrm>
            <a:off x="4113222" y="5179097"/>
            <a:ext cx="1830545" cy="1018167"/>
          </a:xfrm>
          <a:prstGeom prst="rect">
            <a:avLst/>
          </a:prstGeom>
          <a:noFill/>
          <a:ln>
            <a:noFill/>
          </a:ln>
        </p:spPr>
        <p:txBody>
          <a:bodyPr spcFirstLastPara="1" wrap="square" lIns="0" tIns="8467" rIns="0" bIns="0" anchor="t" anchorCtr="0">
            <a:noAutofit/>
          </a:bodyPr>
          <a:lstStyle/>
          <a:p>
            <a:r>
              <a:rPr lang="en-US" sz="1500" dirty="0">
                <a:solidFill>
                  <a:srgbClr val="434343"/>
                </a:solidFill>
                <a:latin typeface="EB Garamond"/>
                <a:ea typeface="EB Garamond"/>
                <a:cs typeface="EB Garamond"/>
                <a:sym typeface="EB Garamond"/>
              </a:rPr>
              <a:t>Expandable w/o exponential cost</a:t>
            </a:r>
          </a:p>
        </p:txBody>
      </p:sp>
      <p:sp>
        <p:nvSpPr>
          <p:cNvPr id="90" name="Google Shape;1169;p30">
            <a:extLst>
              <a:ext uri="{FF2B5EF4-FFF2-40B4-BE49-F238E27FC236}">
                <a16:creationId xmlns:a16="http://schemas.microsoft.com/office/drawing/2014/main" id="{43043200-EEC8-41BF-8756-FAA99DE4F3AB}"/>
              </a:ext>
            </a:extLst>
          </p:cNvPr>
          <p:cNvSpPr txBox="1"/>
          <p:nvPr/>
        </p:nvSpPr>
        <p:spPr>
          <a:xfrm>
            <a:off x="4113222" y="6005074"/>
            <a:ext cx="1830545" cy="441186"/>
          </a:xfrm>
          <a:prstGeom prst="rect">
            <a:avLst/>
          </a:prstGeom>
          <a:noFill/>
          <a:ln>
            <a:noFill/>
          </a:ln>
        </p:spPr>
        <p:txBody>
          <a:bodyPr spcFirstLastPara="1" wrap="square" lIns="0" tIns="8467" rIns="0" bIns="0" anchor="t" anchorCtr="0">
            <a:noAutofit/>
          </a:bodyPr>
          <a:lstStyle/>
          <a:p>
            <a:r>
              <a:rPr lang="en-SG" sz="1500" dirty="0">
                <a:solidFill>
                  <a:srgbClr val="434343"/>
                </a:solidFill>
                <a:latin typeface="EB Garamond"/>
                <a:ea typeface="EB Garamond"/>
                <a:cs typeface="EB Garamond"/>
                <a:sym typeface="EB Garamond"/>
              </a:rPr>
              <a:t>Technology allows for large scale adoption &amp; changes</a:t>
            </a:r>
            <a:endParaRPr sz="1500" dirty="0">
              <a:solidFill>
                <a:srgbClr val="434343"/>
              </a:solidFill>
              <a:latin typeface="EB Garamond"/>
              <a:ea typeface="EB Garamond"/>
              <a:cs typeface="EB Garamond"/>
              <a:sym typeface="EB Garamond"/>
            </a:endParaRPr>
          </a:p>
        </p:txBody>
      </p:sp>
      <p:sp>
        <p:nvSpPr>
          <p:cNvPr id="91" name="Google Shape;1170;p30">
            <a:extLst>
              <a:ext uri="{FF2B5EF4-FFF2-40B4-BE49-F238E27FC236}">
                <a16:creationId xmlns:a16="http://schemas.microsoft.com/office/drawing/2014/main" id="{61B3109E-E4C2-4B78-987C-6DD65EF6443F}"/>
              </a:ext>
            </a:extLst>
          </p:cNvPr>
          <p:cNvSpPr/>
          <p:nvPr/>
        </p:nvSpPr>
        <p:spPr>
          <a:xfrm>
            <a:off x="3230956" y="5095040"/>
            <a:ext cx="572639" cy="566969"/>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92" name="Google Shape;1171;p30">
            <a:extLst>
              <a:ext uri="{FF2B5EF4-FFF2-40B4-BE49-F238E27FC236}">
                <a16:creationId xmlns:a16="http://schemas.microsoft.com/office/drawing/2014/main" id="{5BD412D4-979C-4D44-9B21-74BF3EA3E6B5}"/>
              </a:ext>
            </a:extLst>
          </p:cNvPr>
          <p:cNvSpPr txBox="1"/>
          <p:nvPr/>
        </p:nvSpPr>
        <p:spPr>
          <a:xfrm>
            <a:off x="3385454" y="5316942"/>
            <a:ext cx="263643" cy="173932"/>
          </a:xfrm>
          <a:prstGeom prst="rect">
            <a:avLst/>
          </a:prstGeom>
          <a:noFill/>
          <a:ln>
            <a:noFill/>
          </a:ln>
        </p:spPr>
        <p:txBody>
          <a:bodyPr spcFirstLastPara="1" wrap="square" lIns="0" tIns="8467" rIns="0" bIns="0" anchor="t" anchorCtr="0">
            <a:noAutofit/>
          </a:bodyPr>
          <a:lstStyle/>
          <a:p>
            <a:pPr algn="ctr"/>
            <a:r>
              <a:rPr lang="en" sz="1467" dirty="0">
                <a:solidFill>
                  <a:srgbClr val="434343"/>
                </a:solidFill>
                <a:latin typeface="Montserrat ExtraBold"/>
                <a:ea typeface="Montserrat ExtraBold"/>
                <a:cs typeface="Montserrat ExtraBold"/>
                <a:sym typeface="Montserrat ExtraBold"/>
              </a:rPr>
              <a:t>01</a:t>
            </a:r>
            <a:endParaRPr sz="1200" dirty="0">
              <a:solidFill>
                <a:srgbClr val="434343"/>
              </a:solidFill>
              <a:latin typeface="EB Garamond"/>
              <a:ea typeface="EB Garamond"/>
              <a:cs typeface="EB Garamond"/>
              <a:sym typeface="EB Garamond"/>
            </a:endParaRPr>
          </a:p>
        </p:txBody>
      </p:sp>
      <p:sp>
        <p:nvSpPr>
          <p:cNvPr id="93" name="Google Shape;1172;p30">
            <a:extLst>
              <a:ext uri="{FF2B5EF4-FFF2-40B4-BE49-F238E27FC236}">
                <a16:creationId xmlns:a16="http://schemas.microsoft.com/office/drawing/2014/main" id="{DB5B91E7-3184-458A-A63E-52F462F91DE5}"/>
              </a:ext>
            </a:extLst>
          </p:cNvPr>
          <p:cNvSpPr/>
          <p:nvPr/>
        </p:nvSpPr>
        <p:spPr>
          <a:xfrm>
            <a:off x="3230956" y="5907067"/>
            <a:ext cx="572639" cy="566969"/>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94" name="Google Shape;1173;p30">
            <a:extLst>
              <a:ext uri="{FF2B5EF4-FFF2-40B4-BE49-F238E27FC236}">
                <a16:creationId xmlns:a16="http://schemas.microsoft.com/office/drawing/2014/main" id="{2F26151B-D185-46A4-B9A4-47F9D5DAC42F}"/>
              </a:ext>
            </a:extLst>
          </p:cNvPr>
          <p:cNvSpPr txBox="1"/>
          <p:nvPr/>
        </p:nvSpPr>
        <p:spPr>
          <a:xfrm>
            <a:off x="3385454" y="6117069"/>
            <a:ext cx="263643" cy="173932"/>
          </a:xfrm>
          <a:prstGeom prst="rect">
            <a:avLst/>
          </a:prstGeom>
          <a:noFill/>
          <a:ln>
            <a:noFill/>
          </a:ln>
        </p:spPr>
        <p:txBody>
          <a:bodyPr spcFirstLastPara="1" wrap="square" lIns="0" tIns="8467" rIns="0" bIns="0" anchor="t" anchorCtr="0">
            <a:noAutofit/>
          </a:bodyPr>
          <a:lstStyle/>
          <a:p>
            <a:pPr algn="ctr"/>
            <a:r>
              <a:rPr lang="en" sz="1467" dirty="0">
                <a:solidFill>
                  <a:srgbClr val="434343"/>
                </a:solidFill>
                <a:latin typeface="Montserrat ExtraBold"/>
                <a:ea typeface="Montserrat ExtraBold"/>
                <a:cs typeface="Montserrat ExtraBold"/>
                <a:sym typeface="Montserrat ExtraBold"/>
              </a:rPr>
              <a:t>02</a:t>
            </a:r>
            <a:endParaRPr sz="1200" dirty="0">
              <a:solidFill>
                <a:srgbClr val="434343"/>
              </a:solidFill>
              <a:latin typeface="EB Garamond"/>
              <a:ea typeface="EB Garamond"/>
              <a:cs typeface="EB Garamond"/>
              <a:sym typeface="EB Garamond"/>
            </a:endParaRPr>
          </a:p>
        </p:txBody>
      </p:sp>
      <p:grpSp>
        <p:nvGrpSpPr>
          <p:cNvPr id="67" name="Google Shape;6272;p43">
            <a:extLst>
              <a:ext uri="{FF2B5EF4-FFF2-40B4-BE49-F238E27FC236}">
                <a16:creationId xmlns:a16="http://schemas.microsoft.com/office/drawing/2014/main" id="{8A842328-0DD0-4B5D-8F0A-6FDFDFFCAB8E}"/>
              </a:ext>
            </a:extLst>
          </p:cNvPr>
          <p:cNvGrpSpPr/>
          <p:nvPr/>
        </p:nvGrpSpPr>
        <p:grpSpPr>
          <a:xfrm>
            <a:off x="1370614" y="5304443"/>
            <a:ext cx="375366" cy="370952"/>
            <a:chOff x="1421638" y="4125633"/>
            <a:chExt cx="374709" cy="374006"/>
          </a:xfrm>
          <a:solidFill>
            <a:schemeClr val="tx1"/>
          </a:solidFill>
        </p:grpSpPr>
        <p:sp>
          <p:nvSpPr>
            <p:cNvPr id="68" name="Google Shape;6273;p43">
              <a:extLst>
                <a:ext uri="{FF2B5EF4-FFF2-40B4-BE49-F238E27FC236}">
                  <a16:creationId xmlns:a16="http://schemas.microsoft.com/office/drawing/2014/main" id="{19057CF3-E074-4C03-8F3D-0C03F082CCC7}"/>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69" name="Google Shape;6274;p43">
              <a:extLst>
                <a:ext uri="{FF2B5EF4-FFF2-40B4-BE49-F238E27FC236}">
                  <a16:creationId xmlns:a16="http://schemas.microsoft.com/office/drawing/2014/main" id="{C4D095F6-1DB9-4AF5-89B6-B47D801B022C}"/>
                </a:ext>
              </a:extLst>
            </p:cNvPr>
            <p:cNvSpPr/>
            <p:nvPr/>
          </p:nvSpPr>
          <p:spPr>
            <a:xfrm>
              <a:off x="1428051" y="4125633"/>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70" name="Google Shape;6078;p43">
            <a:extLst>
              <a:ext uri="{FF2B5EF4-FFF2-40B4-BE49-F238E27FC236}">
                <a16:creationId xmlns:a16="http://schemas.microsoft.com/office/drawing/2014/main" id="{175101CD-231A-4CA1-9D7F-4508738BDA68}"/>
              </a:ext>
            </a:extLst>
          </p:cNvPr>
          <p:cNvGrpSpPr/>
          <p:nvPr/>
        </p:nvGrpSpPr>
        <p:grpSpPr>
          <a:xfrm>
            <a:off x="6876982" y="2054997"/>
            <a:ext cx="676762" cy="654221"/>
            <a:chOff x="4675986" y="2745684"/>
            <a:chExt cx="381346" cy="368644"/>
          </a:xfrm>
          <a:solidFill>
            <a:schemeClr val="tx1"/>
          </a:solidFill>
        </p:grpSpPr>
        <p:sp>
          <p:nvSpPr>
            <p:cNvPr id="71" name="Google Shape;6079;p43">
              <a:extLst>
                <a:ext uri="{FF2B5EF4-FFF2-40B4-BE49-F238E27FC236}">
                  <a16:creationId xmlns:a16="http://schemas.microsoft.com/office/drawing/2014/main" id="{CFD98995-8FCA-43B0-98CE-6BC2ECA7F72E}"/>
                </a:ext>
              </a:extLst>
            </p:cNvPr>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grpFill/>
            <a:ln>
              <a:noFill/>
            </a:ln>
          </p:spPr>
          <p:txBody>
            <a:bodyPr spcFirstLastPara="1" wrap="square" lIns="121900" tIns="121900" rIns="121900" bIns="121900" anchor="ctr" anchorCtr="0">
              <a:noAutofit/>
            </a:bodyPr>
            <a:lstStyle/>
            <a:p>
              <a:endParaRPr sz="2489"/>
            </a:p>
          </p:txBody>
        </p:sp>
        <p:sp>
          <p:nvSpPr>
            <p:cNvPr id="72" name="Google Shape;6080;p43">
              <a:extLst>
                <a:ext uri="{FF2B5EF4-FFF2-40B4-BE49-F238E27FC236}">
                  <a16:creationId xmlns:a16="http://schemas.microsoft.com/office/drawing/2014/main" id="{EA189522-21DC-473C-9838-1C47C364BE69}"/>
                </a:ext>
              </a:extLst>
            </p:cNvPr>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73" name="Google Shape;7373;p45">
            <a:extLst>
              <a:ext uri="{FF2B5EF4-FFF2-40B4-BE49-F238E27FC236}">
                <a16:creationId xmlns:a16="http://schemas.microsoft.com/office/drawing/2014/main" id="{2003801F-D845-464F-AC98-D89D0549B8E4}"/>
              </a:ext>
            </a:extLst>
          </p:cNvPr>
          <p:cNvSpPr/>
          <p:nvPr/>
        </p:nvSpPr>
        <p:spPr>
          <a:xfrm>
            <a:off x="6912387" y="4751197"/>
            <a:ext cx="594847" cy="593542"/>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grpSp>
        <p:nvGrpSpPr>
          <p:cNvPr id="77" name="Google Shape;7394;p45">
            <a:extLst>
              <a:ext uri="{FF2B5EF4-FFF2-40B4-BE49-F238E27FC236}">
                <a16:creationId xmlns:a16="http://schemas.microsoft.com/office/drawing/2014/main" id="{3C12A010-9A88-4DD1-B35A-C923126157C2}"/>
              </a:ext>
            </a:extLst>
          </p:cNvPr>
          <p:cNvGrpSpPr/>
          <p:nvPr/>
        </p:nvGrpSpPr>
        <p:grpSpPr>
          <a:xfrm>
            <a:off x="1473799" y="1844013"/>
            <a:ext cx="221219" cy="494159"/>
            <a:chOff x="2749016" y="4291176"/>
            <a:chExt cx="150831" cy="336926"/>
          </a:xfrm>
          <a:solidFill>
            <a:schemeClr val="tx1"/>
          </a:solidFill>
        </p:grpSpPr>
        <p:sp>
          <p:nvSpPr>
            <p:cNvPr id="78" name="Google Shape;7395;p45">
              <a:extLst>
                <a:ext uri="{FF2B5EF4-FFF2-40B4-BE49-F238E27FC236}">
                  <a16:creationId xmlns:a16="http://schemas.microsoft.com/office/drawing/2014/main" id="{45B13E6F-3A64-401F-A43C-947C6726C136}"/>
                </a:ext>
              </a:extLst>
            </p:cNvPr>
            <p:cNvSpPr/>
            <p:nvPr/>
          </p:nvSpPr>
          <p:spPr>
            <a:xfrm>
              <a:off x="2799399" y="4307472"/>
              <a:ext cx="51942" cy="114865"/>
            </a:xfrm>
            <a:custGeom>
              <a:avLst/>
              <a:gdLst/>
              <a:ahLst/>
              <a:cxnLst/>
              <a:rect l="l" t="t" r="r" b="b"/>
              <a:pathLst>
                <a:path w="1632" h="3609" extrusionOk="0">
                  <a:moveTo>
                    <a:pt x="810" y="1"/>
                  </a:moveTo>
                  <a:cubicBezTo>
                    <a:pt x="727" y="1"/>
                    <a:pt x="667" y="72"/>
                    <a:pt x="667" y="144"/>
                  </a:cubicBezTo>
                  <a:lnTo>
                    <a:pt x="667" y="489"/>
                  </a:lnTo>
                  <a:cubicBezTo>
                    <a:pt x="298" y="525"/>
                    <a:pt x="1" y="846"/>
                    <a:pt x="1" y="1215"/>
                  </a:cubicBezTo>
                  <a:cubicBezTo>
                    <a:pt x="1" y="1620"/>
                    <a:pt x="322" y="1942"/>
                    <a:pt x="727" y="1942"/>
                  </a:cubicBezTo>
                  <a:lnTo>
                    <a:pt x="894" y="1942"/>
                  </a:lnTo>
                  <a:cubicBezTo>
                    <a:pt x="1132" y="1942"/>
                    <a:pt x="1322" y="2144"/>
                    <a:pt x="1322" y="2382"/>
                  </a:cubicBezTo>
                  <a:cubicBezTo>
                    <a:pt x="1322" y="2620"/>
                    <a:pt x="1132" y="2811"/>
                    <a:pt x="894" y="2811"/>
                  </a:cubicBezTo>
                  <a:lnTo>
                    <a:pt x="632" y="2811"/>
                  </a:lnTo>
                  <a:cubicBezTo>
                    <a:pt x="441" y="2811"/>
                    <a:pt x="298" y="2656"/>
                    <a:pt x="298" y="2466"/>
                  </a:cubicBezTo>
                  <a:cubicBezTo>
                    <a:pt x="298" y="2382"/>
                    <a:pt x="215" y="2323"/>
                    <a:pt x="144" y="2323"/>
                  </a:cubicBezTo>
                  <a:cubicBezTo>
                    <a:pt x="48" y="2323"/>
                    <a:pt x="1" y="2394"/>
                    <a:pt x="1" y="2466"/>
                  </a:cubicBezTo>
                  <a:cubicBezTo>
                    <a:pt x="1" y="2823"/>
                    <a:pt x="298" y="3120"/>
                    <a:pt x="644" y="3120"/>
                  </a:cubicBezTo>
                  <a:lnTo>
                    <a:pt x="667" y="3120"/>
                  </a:lnTo>
                  <a:lnTo>
                    <a:pt x="667" y="3466"/>
                  </a:lnTo>
                  <a:cubicBezTo>
                    <a:pt x="667" y="3549"/>
                    <a:pt x="739" y="3609"/>
                    <a:pt x="810" y="3609"/>
                  </a:cubicBezTo>
                  <a:cubicBezTo>
                    <a:pt x="906" y="3609"/>
                    <a:pt x="965" y="3537"/>
                    <a:pt x="965" y="3466"/>
                  </a:cubicBezTo>
                  <a:lnTo>
                    <a:pt x="965" y="3120"/>
                  </a:lnTo>
                  <a:cubicBezTo>
                    <a:pt x="1334" y="3097"/>
                    <a:pt x="1632" y="2763"/>
                    <a:pt x="1632" y="2394"/>
                  </a:cubicBezTo>
                  <a:cubicBezTo>
                    <a:pt x="1632" y="1989"/>
                    <a:pt x="1298" y="1668"/>
                    <a:pt x="906" y="1668"/>
                  </a:cubicBezTo>
                  <a:lnTo>
                    <a:pt x="739" y="1668"/>
                  </a:lnTo>
                  <a:cubicBezTo>
                    <a:pt x="501" y="1668"/>
                    <a:pt x="310" y="1477"/>
                    <a:pt x="310" y="1239"/>
                  </a:cubicBezTo>
                  <a:cubicBezTo>
                    <a:pt x="310" y="1001"/>
                    <a:pt x="501" y="799"/>
                    <a:pt x="739" y="799"/>
                  </a:cubicBezTo>
                  <a:lnTo>
                    <a:pt x="989" y="799"/>
                  </a:lnTo>
                  <a:cubicBezTo>
                    <a:pt x="1191" y="799"/>
                    <a:pt x="1334" y="953"/>
                    <a:pt x="1334" y="1144"/>
                  </a:cubicBezTo>
                  <a:lnTo>
                    <a:pt x="1334" y="1311"/>
                  </a:lnTo>
                  <a:cubicBezTo>
                    <a:pt x="1322" y="1382"/>
                    <a:pt x="1394" y="1453"/>
                    <a:pt x="1489" y="1453"/>
                  </a:cubicBezTo>
                  <a:cubicBezTo>
                    <a:pt x="1572" y="1453"/>
                    <a:pt x="1632" y="1382"/>
                    <a:pt x="1632" y="1311"/>
                  </a:cubicBezTo>
                  <a:lnTo>
                    <a:pt x="1632" y="1144"/>
                  </a:lnTo>
                  <a:cubicBezTo>
                    <a:pt x="1632" y="787"/>
                    <a:pt x="1334" y="489"/>
                    <a:pt x="977" y="489"/>
                  </a:cubicBezTo>
                  <a:lnTo>
                    <a:pt x="965" y="489"/>
                  </a:lnTo>
                  <a:lnTo>
                    <a:pt x="965" y="144"/>
                  </a:lnTo>
                  <a:cubicBezTo>
                    <a:pt x="965" y="60"/>
                    <a:pt x="894" y="1"/>
                    <a:pt x="810" y="1"/>
                  </a:cubicBezTo>
                  <a:close/>
                </a:path>
              </a:pathLst>
            </a:custGeom>
            <a:grpFill/>
            <a:ln>
              <a:noFill/>
            </a:ln>
          </p:spPr>
          <p:txBody>
            <a:bodyPr spcFirstLastPara="1" wrap="square" lIns="121900" tIns="121900" rIns="121900" bIns="121900" anchor="ctr" anchorCtr="0">
              <a:noAutofit/>
            </a:bodyPr>
            <a:lstStyle/>
            <a:p>
              <a:endParaRPr sz="2489"/>
            </a:p>
          </p:txBody>
        </p:sp>
        <p:sp>
          <p:nvSpPr>
            <p:cNvPr id="79" name="Google Shape;7396;p45">
              <a:extLst>
                <a:ext uri="{FF2B5EF4-FFF2-40B4-BE49-F238E27FC236}">
                  <a16:creationId xmlns:a16="http://schemas.microsoft.com/office/drawing/2014/main" id="{3657EE30-F24E-4706-BE84-0B1943694E46}"/>
                </a:ext>
              </a:extLst>
            </p:cNvPr>
            <p:cNvSpPr/>
            <p:nvPr/>
          </p:nvSpPr>
          <p:spPr>
            <a:xfrm>
              <a:off x="2750894" y="4291176"/>
              <a:ext cx="147075" cy="336926"/>
            </a:xfrm>
            <a:custGeom>
              <a:avLst/>
              <a:gdLst/>
              <a:ahLst/>
              <a:cxnLst/>
              <a:rect l="l" t="t" r="r" b="b"/>
              <a:pathLst>
                <a:path w="4621" h="10586" extrusionOk="0">
                  <a:moveTo>
                    <a:pt x="2310" y="299"/>
                  </a:moveTo>
                  <a:cubicBezTo>
                    <a:pt x="3406" y="299"/>
                    <a:pt x="4323" y="1192"/>
                    <a:pt x="4323" y="2311"/>
                  </a:cubicBezTo>
                  <a:cubicBezTo>
                    <a:pt x="4323" y="3418"/>
                    <a:pt x="3430" y="4323"/>
                    <a:pt x="2310" y="4323"/>
                  </a:cubicBezTo>
                  <a:cubicBezTo>
                    <a:pt x="1203" y="4311"/>
                    <a:pt x="298" y="3418"/>
                    <a:pt x="298" y="2311"/>
                  </a:cubicBezTo>
                  <a:cubicBezTo>
                    <a:pt x="298" y="1215"/>
                    <a:pt x="1191" y="299"/>
                    <a:pt x="2310" y="299"/>
                  </a:cubicBezTo>
                  <a:close/>
                  <a:moveTo>
                    <a:pt x="4299" y="7288"/>
                  </a:moveTo>
                  <a:lnTo>
                    <a:pt x="4299" y="7621"/>
                  </a:lnTo>
                  <a:lnTo>
                    <a:pt x="3620" y="7621"/>
                  </a:lnTo>
                  <a:cubicBezTo>
                    <a:pt x="3525" y="7621"/>
                    <a:pt x="3465" y="7704"/>
                    <a:pt x="3465" y="7776"/>
                  </a:cubicBezTo>
                  <a:cubicBezTo>
                    <a:pt x="3465" y="7859"/>
                    <a:pt x="3549" y="7919"/>
                    <a:pt x="3620" y="7919"/>
                  </a:cubicBezTo>
                  <a:lnTo>
                    <a:pt x="3787" y="7919"/>
                  </a:lnTo>
                  <a:lnTo>
                    <a:pt x="3727" y="8442"/>
                  </a:lnTo>
                  <a:lnTo>
                    <a:pt x="882" y="8442"/>
                  </a:lnTo>
                  <a:lnTo>
                    <a:pt x="822" y="7919"/>
                  </a:lnTo>
                  <a:lnTo>
                    <a:pt x="2894" y="7919"/>
                  </a:lnTo>
                  <a:cubicBezTo>
                    <a:pt x="2977" y="7919"/>
                    <a:pt x="3037" y="7847"/>
                    <a:pt x="3037" y="7776"/>
                  </a:cubicBezTo>
                  <a:cubicBezTo>
                    <a:pt x="3037" y="7680"/>
                    <a:pt x="2965" y="7621"/>
                    <a:pt x="2894" y="7621"/>
                  </a:cubicBezTo>
                  <a:lnTo>
                    <a:pt x="298" y="7621"/>
                  </a:lnTo>
                  <a:lnTo>
                    <a:pt x="298" y="7288"/>
                  </a:lnTo>
                  <a:close/>
                  <a:moveTo>
                    <a:pt x="3692" y="8776"/>
                  </a:moveTo>
                  <a:lnTo>
                    <a:pt x="3608" y="9455"/>
                  </a:lnTo>
                  <a:lnTo>
                    <a:pt x="1013" y="9455"/>
                  </a:lnTo>
                  <a:lnTo>
                    <a:pt x="929" y="8776"/>
                  </a:lnTo>
                  <a:close/>
                  <a:moveTo>
                    <a:pt x="3573" y="9764"/>
                  </a:moveTo>
                  <a:lnTo>
                    <a:pt x="3501" y="10288"/>
                  </a:lnTo>
                  <a:lnTo>
                    <a:pt x="1120" y="10288"/>
                  </a:lnTo>
                  <a:lnTo>
                    <a:pt x="1060" y="9764"/>
                  </a:lnTo>
                  <a:close/>
                  <a:moveTo>
                    <a:pt x="2310" y="1"/>
                  </a:moveTo>
                  <a:cubicBezTo>
                    <a:pt x="1048" y="1"/>
                    <a:pt x="1" y="1049"/>
                    <a:pt x="1" y="2311"/>
                  </a:cubicBezTo>
                  <a:cubicBezTo>
                    <a:pt x="1" y="3537"/>
                    <a:pt x="953" y="4549"/>
                    <a:pt x="2156" y="4621"/>
                  </a:cubicBezTo>
                  <a:lnTo>
                    <a:pt x="2156" y="6966"/>
                  </a:lnTo>
                  <a:lnTo>
                    <a:pt x="155" y="6966"/>
                  </a:lnTo>
                  <a:cubicBezTo>
                    <a:pt x="60" y="6966"/>
                    <a:pt x="1" y="7049"/>
                    <a:pt x="1" y="7121"/>
                  </a:cubicBezTo>
                  <a:lnTo>
                    <a:pt x="1" y="7788"/>
                  </a:lnTo>
                  <a:cubicBezTo>
                    <a:pt x="1" y="7883"/>
                    <a:pt x="72" y="7942"/>
                    <a:pt x="155" y="7942"/>
                  </a:cubicBezTo>
                  <a:lnTo>
                    <a:pt x="513" y="7942"/>
                  </a:lnTo>
                  <a:lnTo>
                    <a:pt x="822" y="10455"/>
                  </a:lnTo>
                  <a:cubicBezTo>
                    <a:pt x="834" y="10526"/>
                    <a:pt x="894" y="10586"/>
                    <a:pt x="965" y="10586"/>
                  </a:cubicBezTo>
                  <a:lnTo>
                    <a:pt x="3620" y="10586"/>
                  </a:lnTo>
                  <a:cubicBezTo>
                    <a:pt x="3692" y="10586"/>
                    <a:pt x="3763" y="10526"/>
                    <a:pt x="3763" y="10455"/>
                  </a:cubicBezTo>
                  <a:lnTo>
                    <a:pt x="4084" y="7942"/>
                  </a:lnTo>
                  <a:lnTo>
                    <a:pt x="4442" y="7942"/>
                  </a:lnTo>
                  <a:cubicBezTo>
                    <a:pt x="4525" y="7942"/>
                    <a:pt x="4585" y="7859"/>
                    <a:pt x="4585" y="7788"/>
                  </a:cubicBezTo>
                  <a:lnTo>
                    <a:pt x="4585" y="7121"/>
                  </a:lnTo>
                  <a:cubicBezTo>
                    <a:pt x="4620" y="7026"/>
                    <a:pt x="4549" y="6966"/>
                    <a:pt x="4465" y="6966"/>
                  </a:cubicBezTo>
                  <a:lnTo>
                    <a:pt x="2453" y="6966"/>
                  </a:lnTo>
                  <a:lnTo>
                    <a:pt x="2453" y="4621"/>
                  </a:lnTo>
                  <a:cubicBezTo>
                    <a:pt x="3668" y="4549"/>
                    <a:pt x="4620" y="3537"/>
                    <a:pt x="4620" y="2311"/>
                  </a:cubicBezTo>
                  <a:cubicBezTo>
                    <a:pt x="4620" y="1037"/>
                    <a:pt x="3573" y="1"/>
                    <a:pt x="2310" y="1"/>
                  </a:cubicBezTo>
                  <a:close/>
                </a:path>
              </a:pathLst>
            </a:custGeom>
            <a:grpFill/>
            <a:ln>
              <a:noFill/>
            </a:ln>
          </p:spPr>
          <p:txBody>
            <a:bodyPr spcFirstLastPara="1" wrap="square" lIns="121900" tIns="121900" rIns="121900" bIns="121900" anchor="ctr" anchorCtr="0">
              <a:noAutofit/>
            </a:bodyPr>
            <a:lstStyle/>
            <a:p>
              <a:endParaRPr sz="2489"/>
            </a:p>
          </p:txBody>
        </p:sp>
        <p:sp>
          <p:nvSpPr>
            <p:cNvPr id="80" name="Google Shape;7397;p45">
              <a:extLst>
                <a:ext uri="{FF2B5EF4-FFF2-40B4-BE49-F238E27FC236}">
                  <a16:creationId xmlns:a16="http://schemas.microsoft.com/office/drawing/2014/main" id="{425B4339-E5B6-4C86-8030-0AA98972C41C}"/>
                </a:ext>
              </a:extLst>
            </p:cNvPr>
            <p:cNvSpPr/>
            <p:nvPr/>
          </p:nvSpPr>
          <p:spPr>
            <a:xfrm>
              <a:off x="2749016" y="4443917"/>
              <a:ext cx="69734" cy="52706"/>
            </a:xfrm>
            <a:custGeom>
              <a:avLst/>
              <a:gdLst/>
              <a:ahLst/>
              <a:cxnLst/>
              <a:rect l="l" t="t" r="r" b="b"/>
              <a:pathLst>
                <a:path w="2191" h="1656" extrusionOk="0">
                  <a:moveTo>
                    <a:pt x="1107" y="310"/>
                  </a:moveTo>
                  <a:cubicBezTo>
                    <a:pt x="1381" y="310"/>
                    <a:pt x="1643" y="441"/>
                    <a:pt x="1786" y="667"/>
                  </a:cubicBezTo>
                  <a:lnTo>
                    <a:pt x="417" y="667"/>
                  </a:lnTo>
                  <a:cubicBezTo>
                    <a:pt x="572" y="441"/>
                    <a:pt x="822" y="310"/>
                    <a:pt x="1107" y="310"/>
                  </a:cubicBezTo>
                  <a:close/>
                  <a:moveTo>
                    <a:pt x="1786" y="976"/>
                  </a:moveTo>
                  <a:cubicBezTo>
                    <a:pt x="1619" y="1203"/>
                    <a:pt x="1369" y="1334"/>
                    <a:pt x="1107" y="1334"/>
                  </a:cubicBezTo>
                  <a:cubicBezTo>
                    <a:pt x="822" y="1334"/>
                    <a:pt x="572" y="1203"/>
                    <a:pt x="417" y="976"/>
                  </a:cubicBezTo>
                  <a:close/>
                  <a:moveTo>
                    <a:pt x="1107" y="0"/>
                  </a:moveTo>
                  <a:cubicBezTo>
                    <a:pt x="607" y="0"/>
                    <a:pt x="179" y="310"/>
                    <a:pt x="12" y="774"/>
                  </a:cubicBezTo>
                  <a:cubicBezTo>
                    <a:pt x="0" y="798"/>
                    <a:pt x="0" y="846"/>
                    <a:pt x="12" y="881"/>
                  </a:cubicBezTo>
                  <a:cubicBezTo>
                    <a:pt x="179" y="1334"/>
                    <a:pt x="607" y="1655"/>
                    <a:pt x="1107" y="1655"/>
                  </a:cubicBezTo>
                  <a:cubicBezTo>
                    <a:pt x="1596" y="1655"/>
                    <a:pt x="2024" y="1334"/>
                    <a:pt x="2191" y="881"/>
                  </a:cubicBezTo>
                  <a:lnTo>
                    <a:pt x="2191" y="846"/>
                  </a:lnTo>
                  <a:lnTo>
                    <a:pt x="2191" y="822"/>
                  </a:lnTo>
                  <a:lnTo>
                    <a:pt x="2191" y="798"/>
                  </a:lnTo>
                  <a:lnTo>
                    <a:pt x="2191" y="774"/>
                  </a:lnTo>
                  <a:cubicBezTo>
                    <a:pt x="2024" y="310"/>
                    <a:pt x="1596" y="0"/>
                    <a:pt x="1107" y="0"/>
                  </a:cubicBezTo>
                  <a:close/>
                </a:path>
              </a:pathLst>
            </a:custGeom>
            <a:grpFill/>
            <a:ln>
              <a:noFill/>
            </a:ln>
          </p:spPr>
          <p:txBody>
            <a:bodyPr spcFirstLastPara="1" wrap="square" lIns="121900" tIns="121900" rIns="121900" bIns="121900" anchor="ctr" anchorCtr="0">
              <a:noAutofit/>
            </a:bodyPr>
            <a:lstStyle/>
            <a:p>
              <a:endParaRPr sz="2489"/>
            </a:p>
          </p:txBody>
        </p:sp>
        <p:sp>
          <p:nvSpPr>
            <p:cNvPr id="81" name="Google Shape;7398;p45">
              <a:extLst>
                <a:ext uri="{FF2B5EF4-FFF2-40B4-BE49-F238E27FC236}">
                  <a16:creationId xmlns:a16="http://schemas.microsoft.com/office/drawing/2014/main" id="{5FD523DA-4950-4C62-AEF8-927D105122BF}"/>
                </a:ext>
              </a:extLst>
            </p:cNvPr>
            <p:cNvSpPr/>
            <p:nvPr/>
          </p:nvSpPr>
          <p:spPr>
            <a:xfrm>
              <a:off x="2829731" y="4443917"/>
              <a:ext cx="70116" cy="52706"/>
            </a:xfrm>
            <a:custGeom>
              <a:avLst/>
              <a:gdLst/>
              <a:ahLst/>
              <a:cxnLst/>
              <a:rect l="l" t="t" r="r" b="b"/>
              <a:pathLst>
                <a:path w="2203" h="1656" extrusionOk="0">
                  <a:moveTo>
                    <a:pt x="1096" y="310"/>
                  </a:moveTo>
                  <a:cubicBezTo>
                    <a:pt x="1381" y="310"/>
                    <a:pt x="1631" y="441"/>
                    <a:pt x="1786" y="667"/>
                  </a:cubicBezTo>
                  <a:lnTo>
                    <a:pt x="417" y="667"/>
                  </a:lnTo>
                  <a:cubicBezTo>
                    <a:pt x="560" y="441"/>
                    <a:pt x="810" y="310"/>
                    <a:pt x="1096" y="310"/>
                  </a:cubicBezTo>
                  <a:close/>
                  <a:moveTo>
                    <a:pt x="1786" y="976"/>
                  </a:moveTo>
                  <a:cubicBezTo>
                    <a:pt x="1631" y="1203"/>
                    <a:pt x="1381" y="1334"/>
                    <a:pt x="1096" y="1334"/>
                  </a:cubicBezTo>
                  <a:cubicBezTo>
                    <a:pt x="810" y="1334"/>
                    <a:pt x="560" y="1203"/>
                    <a:pt x="417" y="976"/>
                  </a:cubicBezTo>
                  <a:close/>
                  <a:moveTo>
                    <a:pt x="1096" y="0"/>
                  </a:moveTo>
                  <a:cubicBezTo>
                    <a:pt x="607" y="0"/>
                    <a:pt x="179" y="310"/>
                    <a:pt x="12" y="774"/>
                  </a:cubicBezTo>
                  <a:cubicBezTo>
                    <a:pt x="0" y="798"/>
                    <a:pt x="0" y="846"/>
                    <a:pt x="12" y="881"/>
                  </a:cubicBezTo>
                  <a:cubicBezTo>
                    <a:pt x="179" y="1334"/>
                    <a:pt x="607" y="1655"/>
                    <a:pt x="1096" y="1655"/>
                  </a:cubicBezTo>
                  <a:cubicBezTo>
                    <a:pt x="1584" y="1655"/>
                    <a:pt x="2024" y="1334"/>
                    <a:pt x="2179" y="881"/>
                  </a:cubicBezTo>
                  <a:cubicBezTo>
                    <a:pt x="2203" y="846"/>
                    <a:pt x="2203" y="822"/>
                    <a:pt x="2179" y="774"/>
                  </a:cubicBezTo>
                  <a:cubicBezTo>
                    <a:pt x="2024" y="310"/>
                    <a:pt x="1584" y="0"/>
                    <a:pt x="1096"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2" name="Google Shape;7253;p45">
            <a:extLst>
              <a:ext uri="{FF2B5EF4-FFF2-40B4-BE49-F238E27FC236}">
                <a16:creationId xmlns:a16="http://schemas.microsoft.com/office/drawing/2014/main" id="{F3A9E7A9-E5F6-4FF6-A792-4AEFD1155CF9}"/>
              </a:ext>
            </a:extLst>
          </p:cNvPr>
          <p:cNvGrpSpPr/>
          <p:nvPr/>
        </p:nvGrpSpPr>
        <p:grpSpPr>
          <a:xfrm>
            <a:off x="1357858" y="3588283"/>
            <a:ext cx="446221" cy="446179"/>
            <a:chOff x="7976174" y="2925108"/>
            <a:chExt cx="334666" cy="334634"/>
          </a:xfrm>
          <a:solidFill>
            <a:schemeClr val="tx1"/>
          </a:solidFill>
        </p:grpSpPr>
        <p:sp>
          <p:nvSpPr>
            <p:cNvPr id="95" name="Google Shape;7254;p45">
              <a:extLst>
                <a:ext uri="{FF2B5EF4-FFF2-40B4-BE49-F238E27FC236}">
                  <a16:creationId xmlns:a16="http://schemas.microsoft.com/office/drawing/2014/main" id="{FC3CD5D0-2EFB-431B-967A-A0006D5805EF}"/>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96" name="Google Shape;7255;p45">
              <a:extLst>
                <a:ext uri="{FF2B5EF4-FFF2-40B4-BE49-F238E27FC236}">
                  <a16:creationId xmlns:a16="http://schemas.microsoft.com/office/drawing/2014/main" id="{6E001C3E-2BD4-4C6D-85F1-AC2CB8E8EFBD}"/>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97" name="Google Shape;7256;p45">
              <a:extLst>
                <a:ext uri="{FF2B5EF4-FFF2-40B4-BE49-F238E27FC236}">
                  <a16:creationId xmlns:a16="http://schemas.microsoft.com/office/drawing/2014/main" id="{67046B1F-5D6E-4D04-89C1-78EC8C599DDC}"/>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98" name="Google Shape;7257;p45">
              <a:extLst>
                <a:ext uri="{FF2B5EF4-FFF2-40B4-BE49-F238E27FC236}">
                  <a16:creationId xmlns:a16="http://schemas.microsoft.com/office/drawing/2014/main" id="{FE54B5A9-8A1A-433D-94BA-413AEB104DA8}"/>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99" name="Google Shape;7258;p45">
              <a:extLst>
                <a:ext uri="{FF2B5EF4-FFF2-40B4-BE49-F238E27FC236}">
                  <a16:creationId xmlns:a16="http://schemas.microsoft.com/office/drawing/2014/main" id="{2B287FA1-FDF9-410A-85CE-8D8B27605554}"/>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121900" tIns="121900" rIns="121900" bIns="121900" anchor="ctr" anchorCtr="0">
              <a:noAutofit/>
            </a:bodyPr>
            <a:lstStyle/>
            <a:p>
              <a:endParaRPr sz="2489"/>
            </a:p>
          </p:txBody>
        </p:sp>
        <p:sp>
          <p:nvSpPr>
            <p:cNvPr id="100" name="Google Shape;7259;p45">
              <a:extLst>
                <a:ext uri="{FF2B5EF4-FFF2-40B4-BE49-F238E27FC236}">
                  <a16:creationId xmlns:a16="http://schemas.microsoft.com/office/drawing/2014/main" id="{63559F47-30D1-4E2C-A006-06ED4B850A23}"/>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121900" tIns="121900" rIns="121900" bIns="121900" anchor="ctr" anchorCtr="0">
              <a:noAutofit/>
            </a:bodyPr>
            <a:lstStyle/>
            <a:p>
              <a:endParaRPr sz="2489"/>
            </a:p>
          </p:txBody>
        </p:sp>
        <p:sp>
          <p:nvSpPr>
            <p:cNvPr id="101" name="Google Shape;7260;p45">
              <a:extLst>
                <a:ext uri="{FF2B5EF4-FFF2-40B4-BE49-F238E27FC236}">
                  <a16:creationId xmlns:a16="http://schemas.microsoft.com/office/drawing/2014/main" id="{C11BBF63-2D14-4500-A48A-4D56F118907E}"/>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121900" tIns="121900" rIns="121900" bIns="121900" anchor="ctr" anchorCtr="0">
              <a:noAutofit/>
            </a:bodyPr>
            <a:lstStyle/>
            <a:p>
              <a:endParaRPr sz="2489"/>
            </a:p>
          </p:txBody>
        </p:sp>
        <p:sp>
          <p:nvSpPr>
            <p:cNvPr id="102" name="Google Shape;7261;p45">
              <a:extLst>
                <a:ext uri="{FF2B5EF4-FFF2-40B4-BE49-F238E27FC236}">
                  <a16:creationId xmlns:a16="http://schemas.microsoft.com/office/drawing/2014/main" id="{EC229F31-311A-4D6A-9275-6136D3974285}"/>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121900" tIns="121900" rIns="121900" bIns="121900" anchor="ctr" anchorCtr="0">
              <a:noAutofit/>
            </a:bodyPr>
            <a:lstStyle/>
            <a:p>
              <a:endParaRPr sz="2489"/>
            </a:p>
          </p:txBody>
        </p:sp>
        <p:sp>
          <p:nvSpPr>
            <p:cNvPr id="103" name="Google Shape;7262;p45">
              <a:extLst>
                <a:ext uri="{FF2B5EF4-FFF2-40B4-BE49-F238E27FC236}">
                  <a16:creationId xmlns:a16="http://schemas.microsoft.com/office/drawing/2014/main" id="{847075D3-B4F5-4090-B918-903F8F6E265A}"/>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121900" tIns="121900" rIns="121900" bIns="121900" anchor="ctr" anchorCtr="0">
              <a:noAutofit/>
            </a:bodyPr>
            <a:lstStyle/>
            <a:p>
              <a:endParaRPr sz="2489"/>
            </a:p>
          </p:txBody>
        </p:sp>
      </p:grpSp>
    </p:spTree>
    <p:extLst>
      <p:ext uri="{BB962C8B-B14F-4D97-AF65-F5344CB8AC3E}">
        <p14:creationId xmlns:p14="http://schemas.microsoft.com/office/powerpoint/2010/main" val="19986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636035" y="2077133"/>
            <a:ext cx="5612400" cy="1135600"/>
          </a:xfrm>
          <a:prstGeom prst="rect">
            <a:avLst/>
          </a:prstGeom>
        </p:spPr>
        <p:txBody>
          <a:bodyPr spcFirstLastPara="1" wrap="square" lIns="121900" tIns="121900" rIns="121900" bIns="121900" anchor="b" anchorCtr="0">
            <a:noAutofit/>
          </a:bodyPr>
          <a:lstStyle/>
          <a:p>
            <a:r>
              <a:rPr lang="en">
                <a:solidFill>
                  <a:schemeClr val="lt2"/>
                </a:solidFill>
              </a:rPr>
              <a:t>THANKS</a:t>
            </a:r>
            <a:endParaRPr>
              <a:solidFill>
                <a:schemeClr val="lt2"/>
              </a:solidFill>
            </a:endParaRPr>
          </a:p>
        </p:txBody>
      </p:sp>
      <p:grpSp>
        <p:nvGrpSpPr>
          <p:cNvPr id="1867" name="Google Shape;1867;p36"/>
          <p:cNvGrpSpPr/>
          <p:nvPr/>
        </p:nvGrpSpPr>
        <p:grpSpPr>
          <a:xfrm>
            <a:off x="8115098" y="2204120"/>
            <a:ext cx="4642193" cy="4542067"/>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874" name="Google Shape;1874;p36"/>
          <p:cNvGrpSpPr/>
          <p:nvPr/>
        </p:nvGrpSpPr>
        <p:grpSpPr>
          <a:xfrm>
            <a:off x="8652553" y="3886783"/>
            <a:ext cx="3722743" cy="3086532"/>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889" name="Google Shape;1889;p36"/>
          <p:cNvSpPr/>
          <p:nvPr/>
        </p:nvSpPr>
        <p:spPr>
          <a:xfrm>
            <a:off x="1259913" y="10816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0" name="Google Shape;1890;p36"/>
          <p:cNvSpPr/>
          <p:nvPr/>
        </p:nvSpPr>
        <p:spPr>
          <a:xfrm>
            <a:off x="7305567" y="416801"/>
            <a:ext cx="2207440" cy="1297207"/>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1" name="Google Shape;1891;p36"/>
          <p:cNvSpPr txBox="1">
            <a:spLocks noGrp="1"/>
          </p:cNvSpPr>
          <p:nvPr>
            <p:ph type="subTitle" idx="1"/>
          </p:nvPr>
        </p:nvSpPr>
        <p:spPr>
          <a:xfrm flipH="1">
            <a:off x="2232033" y="3212733"/>
            <a:ext cx="4016400" cy="1613200"/>
          </a:xfrm>
          <a:prstGeom prst="rect">
            <a:avLst/>
          </a:prstGeom>
        </p:spPr>
        <p:txBody>
          <a:bodyPr spcFirstLastPara="1" wrap="square" lIns="121900" tIns="121900" rIns="121900" bIns="121900" anchor="t" anchorCtr="0">
            <a:noAutofit/>
          </a:bodyPr>
          <a:lstStyle/>
          <a:p>
            <a:pPr marL="0" indent="0">
              <a:buClr>
                <a:schemeClr val="dk1"/>
              </a:buClr>
              <a:buSzPts val="1100"/>
            </a:pPr>
            <a:r>
              <a:rPr lang="en" sz="2000" dirty="0">
                <a:solidFill>
                  <a:srgbClr val="434343"/>
                </a:solidFill>
              </a:rPr>
              <a:t>Does anyone have any questions?</a:t>
            </a:r>
            <a:endParaRPr sz="2000" dirty="0">
              <a:solidFill>
                <a:srgbClr val="434343"/>
              </a:solidFill>
            </a:endParaRPr>
          </a:p>
          <a:p>
            <a:pPr marL="0" indent="0">
              <a:buClr>
                <a:schemeClr val="dk1"/>
              </a:buClr>
              <a:buSzPts val="1100"/>
            </a:pPr>
            <a:endParaRPr sz="2000" dirty="0">
              <a:solidFill>
                <a:srgbClr val="434343"/>
              </a:solidFill>
            </a:endParaRPr>
          </a:p>
          <a:p>
            <a:pPr marL="0" indent="0"/>
            <a:endParaRPr sz="2000" dirty="0"/>
          </a:p>
        </p:txBody>
      </p:sp>
      <p:sp>
        <p:nvSpPr>
          <p:cNvPr id="1892" name="Google Shape;1892;p36"/>
          <p:cNvSpPr/>
          <p:nvPr/>
        </p:nvSpPr>
        <p:spPr>
          <a:xfrm>
            <a:off x="101680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93" name="Google Shape;1893;p36"/>
          <p:cNvSpPr/>
          <p:nvPr/>
        </p:nvSpPr>
        <p:spPr>
          <a:xfrm>
            <a:off x="105236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nvGrpSpPr>
          <p:cNvPr id="1894" name="Google Shape;1894;p36"/>
          <p:cNvGrpSpPr/>
          <p:nvPr/>
        </p:nvGrpSpPr>
        <p:grpSpPr>
          <a:xfrm>
            <a:off x="5006983" y="4767535"/>
            <a:ext cx="1110647" cy="308983"/>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124972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grpSp>
        <p:nvGrpSpPr>
          <p:cNvPr id="3" name="Group 2">
            <a:extLst>
              <a:ext uri="{FF2B5EF4-FFF2-40B4-BE49-F238E27FC236}">
                <a16:creationId xmlns:a16="http://schemas.microsoft.com/office/drawing/2014/main" id="{9D5B1D85-59D9-48B1-98E7-633CF74DAAC0}"/>
              </a:ext>
            </a:extLst>
          </p:cNvPr>
          <p:cNvGrpSpPr/>
          <p:nvPr/>
        </p:nvGrpSpPr>
        <p:grpSpPr>
          <a:xfrm>
            <a:off x="1442720" y="1770024"/>
            <a:ext cx="9251581" cy="5087892"/>
            <a:chOff x="3938635" y="1770024"/>
            <a:chExt cx="6214772" cy="5087892"/>
          </a:xfrm>
        </p:grpSpPr>
        <p:sp>
          <p:nvSpPr>
            <p:cNvPr id="1056" name="Google Shape;1056;p27"/>
            <p:cNvSpPr/>
            <p:nvPr/>
          </p:nvSpPr>
          <p:spPr>
            <a:xfrm>
              <a:off x="6085538" y="2545099"/>
              <a:ext cx="1911444" cy="4312817"/>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57" name="Google Shape;1057;p27"/>
            <p:cNvSpPr/>
            <p:nvPr/>
          </p:nvSpPr>
          <p:spPr>
            <a:xfrm>
              <a:off x="6269899" y="2726642"/>
              <a:ext cx="1542751" cy="4009663"/>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058" name="Google Shape;1058;p27"/>
            <p:cNvSpPr/>
            <p:nvPr/>
          </p:nvSpPr>
          <p:spPr>
            <a:xfrm>
              <a:off x="7751718" y="1770024"/>
              <a:ext cx="2401689" cy="791637"/>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059" name="Google Shape;1059;p27"/>
            <p:cNvSpPr/>
            <p:nvPr/>
          </p:nvSpPr>
          <p:spPr>
            <a:xfrm>
              <a:off x="7996727" y="1945301"/>
              <a:ext cx="1911558" cy="4912615"/>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121900" tIns="121900" rIns="121900" bIns="121900" anchor="ctr" anchorCtr="0">
              <a:noAutofit/>
            </a:bodyPr>
            <a:lstStyle/>
            <a:p>
              <a:pPr marL="1667714"/>
              <a:r>
                <a:rPr lang="en" sz="2489"/>
                <a:t>		</a:t>
              </a:r>
              <a:endParaRPr sz="2489"/>
            </a:p>
          </p:txBody>
        </p:sp>
        <p:sp>
          <p:nvSpPr>
            <p:cNvPr id="1060" name="Google Shape;1060;p27"/>
            <p:cNvSpPr/>
            <p:nvPr/>
          </p:nvSpPr>
          <p:spPr>
            <a:xfrm>
              <a:off x="8181173" y="2126940"/>
              <a:ext cx="1542666" cy="4609365"/>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121900" tIns="121900" rIns="121900" bIns="121900" anchor="ctr" anchorCtr="0">
              <a:noAutofit/>
            </a:bodyPr>
            <a:lstStyle/>
            <a:p>
              <a:endParaRPr sz="2489" dirty="0"/>
            </a:p>
          </p:txBody>
        </p:sp>
        <p:sp>
          <p:nvSpPr>
            <p:cNvPr id="1061" name="Google Shape;1061;p27"/>
            <p:cNvSpPr/>
            <p:nvPr/>
          </p:nvSpPr>
          <p:spPr>
            <a:xfrm>
              <a:off x="3938635" y="2880632"/>
              <a:ext cx="2381141" cy="790107"/>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1062" name="Google Shape;1062;p27"/>
            <p:cNvSpPr/>
            <p:nvPr/>
          </p:nvSpPr>
          <p:spPr>
            <a:xfrm>
              <a:off x="4180237" y="3044219"/>
              <a:ext cx="1911558" cy="3813697"/>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063" name="Google Shape;1063;p27"/>
            <p:cNvSpPr/>
            <p:nvPr/>
          </p:nvSpPr>
          <p:spPr>
            <a:xfrm>
              <a:off x="4357858" y="3225858"/>
              <a:ext cx="1542666" cy="3510447"/>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055" name="Google Shape;1055;p27"/>
            <p:cNvSpPr/>
            <p:nvPr/>
          </p:nvSpPr>
          <p:spPr>
            <a:xfrm>
              <a:off x="5841187" y="2378987"/>
              <a:ext cx="2413682" cy="792656"/>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
        <p:nvSpPr>
          <p:cNvPr id="1067" name="Google Shape;1067;p27"/>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OUR MISSION VISION &amp; VALUE PROPOSITION</a:t>
            </a:r>
            <a:endParaRPr dirty="0"/>
          </a:p>
        </p:txBody>
      </p:sp>
      <p:sp>
        <p:nvSpPr>
          <p:cNvPr id="1068" name="Google Shape;1068;p27"/>
          <p:cNvSpPr txBox="1"/>
          <p:nvPr/>
        </p:nvSpPr>
        <p:spPr>
          <a:xfrm>
            <a:off x="7877157" y="4747803"/>
            <a:ext cx="2091250"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Unleash Value from</a:t>
            </a:r>
          </a:p>
          <a:p>
            <a:pPr algn="ctr"/>
            <a:r>
              <a:rPr lang="en-US" sz="1600" dirty="0">
                <a:solidFill>
                  <a:srgbClr val="434343"/>
                </a:solidFill>
                <a:latin typeface="Montserrat ExtraBold"/>
                <a:ea typeface="Montserrat ExtraBold"/>
                <a:cs typeface="Montserrat ExtraBold"/>
                <a:sym typeface="Montserrat ExtraBold"/>
              </a:rPr>
              <a:t> Fractional Investment of </a:t>
            </a:r>
          </a:p>
          <a:p>
            <a:pPr algn="ctr"/>
            <a:r>
              <a:rPr lang="en-US" sz="1600" dirty="0">
                <a:solidFill>
                  <a:srgbClr val="434343"/>
                </a:solidFill>
                <a:latin typeface="Montserrat ExtraBold"/>
                <a:ea typeface="Montserrat ExtraBold"/>
                <a:cs typeface="Montserrat ExtraBold"/>
                <a:sym typeface="Montserrat ExtraBold"/>
              </a:rPr>
              <a:t>Real Estate</a:t>
            </a:r>
          </a:p>
        </p:txBody>
      </p:sp>
      <p:sp>
        <p:nvSpPr>
          <p:cNvPr id="1069" name="Google Shape;1069;p27"/>
          <p:cNvSpPr txBox="1"/>
          <p:nvPr/>
        </p:nvSpPr>
        <p:spPr>
          <a:xfrm>
            <a:off x="2259822" y="5215025"/>
            <a:ext cx="1826519" cy="113623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Democratize Access to Real Estate Investment</a:t>
            </a:r>
          </a:p>
        </p:txBody>
      </p:sp>
      <p:sp>
        <p:nvSpPr>
          <p:cNvPr id="1070" name="Google Shape;1070;p27"/>
          <p:cNvSpPr txBox="1"/>
          <p:nvPr/>
        </p:nvSpPr>
        <p:spPr>
          <a:xfrm>
            <a:off x="5179108" y="4825703"/>
            <a:ext cx="1712676"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Level Playing Field for All Investors in Real Estate Investment</a:t>
            </a:r>
            <a:endParaRPr sz="1467" dirty="0">
              <a:solidFill>
                <a:srgbClr val="434343"/>
              </a:solidFill>
              <a:latin typeface="EB Garamond"/>
              <a:ea typeface="EB Garamond"/>
              <a:cs typeface="EB Garamond"/>
              <a:sym typeface="EB Garamond"/>
            </a:endParaRPr>
          </a:p>
        </p:txBody>
      </p:sp>
      <p:sp>
        <p:nvSpPr>
          <p:cNvPr id="1073" name="Google Shape;1073;p27"/>
          <p:cNvSpPr txBox="1"/>
          <p:nvPr/>
        </p:nvSpPr>
        <p:spPr>
          <a:xfrm>
            <a:off x="5179108" y="3451486"/>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MISSON</a:t>
            </a:r>
            <a:endParaRPr sz="2400" dirty="0">
              <a:solidFill>
                <a:srgbClr val="434343"/>
              </a:solidFill>
              <a:latin typeface="Montserrat ExtraBold"/>
              <a:ea typeface="Montserrat ExtraBold"/>
              <a:cs typeface="Montserrat ExtraBold"/>
              <a:sym typeface="Montserrat ExtraBold"/>
            </a:endParaRPr>
          </a:p>
        </p:txBody>
      </p:sp>
      <p:grpSp>
        <p:nvGrpSpPr>
          <p:cNvPr id="1076" name="Google Shape;1076;p27"/>
          <p:cNvGrpSpPr/>
          <p:nvPr/>
        </p:nvGrpSpPr>
        <p:grpSpPr>
          <a:xfrm>
            <a:off x="10256781" y="3582603"/>
            <a:ext cx="2911060" cy="3399627"/>
            <a:chOff x="7692585" y="2686952"/>
            <a:chExt cx="2183295" cy="2549720"/>
          </a:xfrm>
        </p:grpSpPr>
        <p:sp>
          <p:nvSpPr>
            <p:cNvPr id="1077" name="Google Shape;1077;p27"/>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78" name="Google Shape;1078;p27"/>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79" name="Google Shape;1079;p27"/>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80" name="Google Shape;1080;p27"/>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sp>
        <p:nvSpPr>
          <p:cNvPr id="1081" name="Google Shape;1081;p27"/>
          <p:cNvSpPr/>
          <p:nvPr/>
        </p:nvSpPr>
        <p:spPr>
          <a:xfrm>
            <a:off x="-50727" y="1702968"/>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82" name="Google Shape;1082;p27"/>
          <p:cNvSpPr/>
          <p:nvPr/>
        </p:nvSpPr>
        <p:spPr>
          <a:xfrm>
            <a:off x="418807" y="201300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33" name="Google Shape;1073;p27">
            <a:extLst>
              <a:ext uri="{FF2B5EF4-FFF2-40B4-BE49-F238E27FC236}">
                <a16:creationId xmlns:a16="http://schemas.microsoft.com/office/drawing/2014/main" id="{C0632983-93AB-429F-9EBD-DDB9B6C05549}"/>
              </a:ext>
            </a:extLst>
          </p:cNvPr>
          <p:cNvSpPr txBox="1"/>
          <p:nvPr/>
        </p:nvSpPr>
        <p:spPr>
          <a:xfrm>
            <a:off x="2316743" y="3877497"/>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VISION</a:t>
            </a:r>
            <a:endParaRPr sz="2400" dirty="0">
              <a:solidFill>
                <a:srgbClr val="434343"/>
              </a:solidFill>
              <a:latin typeface="Montserrat ExtraBold"/>
              <a:ea typeface="Montserrat ExtraBold"/>
              <a:cs typeface="Montserrat ExtraBold"/>
              <a:sym typeface="Montserrat ExtraBold"/>
            </a:endParaRPr>
          </a:p>
        </p:txBody>
      </p:sp>
      <p:sp>
        <p:nvSpPr>
          <p:cNvPr id="34" name="Google Shape;1073;p27">
            <a:extLst>
              <a:ext uri="{FF2B5EF4-FFF2-40B4-BE49-F238E27FC236}">
                <a16:creationId xmlns:a16="http://schemas.microsoft.com/office/drawing/2014/main" id="{1D41CD14-4C8F-4C4C-A068-E9D4AB4E5005}"/>
              </a:ext>
            </a:extLst>
          </p:cNvPr>
          <p:cNvSpPr txBox="1"/>
          <p:nvPr/>
        </p:nvSpPr>
        <p:spPr>
          <a:xfrm>
            <a:off x="7653849" y="2992215"/>
            <a:ext cx="2536983"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VALUE PROPOSITION</a:t>
            </a:r>
            <a:endParaRPr sz="2400" dirty="0">
              <a:solidFill>
                <a:srgbClr val="434343"/>
              </a:solidFill>
              <a:latin typeface="Montserrat ExtraBold"/>
              <a:ea typeface="Montserrat ExtraBold"/>
              <a:cs typeface="Montserrat ExtraBold"/>
              <a:sym typeface="Montserrat ExtraBold"/>
            </a:endParaRPr>
          </a:p>
        </p:txBody>
      </p:sp>
      <p:grpSp>
        <p:nvGrpSpPr>
          <p:cNvPr id="35" name="Google Shape;6021;p43">
            <a:extLst>
              <a:ext uri="{FF2B5EF4-FFF2-40B4-BE49-F238E27FC236}">
                <a16:creationId xmlns:a16="http://schemas.microsoft.com/office/drawing/2014/main" id="{7C515F2A-7FF9-4817-98E2-F0209F16F1A3}"/>
              </a:ext>
            </a:extLst>
          </p:cNvPr>
          <p:cNvGrpSpPr/>
          <p:nvPr/>
        </p:nvGrpSpPr>
        <p:grpSpPr>
          <a:xfrm>
            <a:off x="2904654" y="4583025"/>
            <a:ext cx="536854" cy="377627"/>
            <a:chOff x="7989683" y="2350207"/>
            <a:chExt cx="332761" cy="234066"/>
          </a:xfrm>
          <a:solidFill>
            <a:schemeClr val="tx1"/>
          </a:solidFill>
        </p:grpSpPr>
        <p:sp>
          <p:nvSpPr>
            <p:cNvPr id="36" name="Google Shape;6022;p43">
              <a:extLst>
                <a:ext uri="{FF2B5EF4-FFF2-40B4-BE49-F238E27FC236}">
                  <a16:creationId xmlns:a16="http://schemas.microsoft.com/office/drawing/2014/main" id="{A7CB3881-3A10-47F5-AF3D-6DD95C51F024}"/>
                </a:ext>
              </a:extLst>
            </p:cNvPr>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grpFill/>
            <a:ln>
              <a:noFill/>
            </a:ln>
          </p:spPr>
          <p:txBody>
            <a:bodyPr spcFirstLastPara="1" wrap="square" lIns="121900" tIns="121900" rIns="121900" bIns="121900" anchor="ctr" anchorCtr="0">
              <a:noAutofit/>
            </a:bodyPr>
            <a:lstStyle/>
            <a:p>
              <a:endParaRPr sz="2489"/>
            </a:p>
          </p:txBody>
        </p:sp>
        <p:sp>
          <p:nvSpPr>
            <p:cNvPr id="37" name="Google Shape;6023;p43">
              <a:extLst>
                <a:ext uri="{FF2B5EF4-FFF2-40B4-BE49-F238E27FC236}">
                  <a16:creationId xmlns:a16="http://schemas.microsoft.com/office/drawing/2014/main" id="{0EA67A68-8D5E-437B-BAE8-761E774105BA}"/>
                </a:ext>
              </a:extLst>
            </p:cNvPr>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grpFill/>
            <a:ln>
              <a:noFill/>
            </a:ln>
          </p:spPr>
          <p:txBody>
            <a:bodyPr spcFirstLastPara="1" wrap="square" lIns="121900" tIns="121900" rIns="121900" bIns="121900" anchor="ctr" anchorCtr="0">
              <a:noAutofit/>
            </a:bodyPr>
            <a:lstStyle/>
            <a:p>
              <a:endParaRPr sz="2489"/>
            </a:p>
          </p:txBody>
        </p:sp>
        <p:sp>
          <p:nvSpPr>
            <p:cNvPr id="38" name="Google Shape;6024;p43">
              <a:extLst>
                <a:ext uri="{FF2B5EF4-FFF2-40B4-BE49-F238E27FC236}">
                  <a16:creationId xmlns:a16="http://schemas.microsoft.com/office/drawing/2014/main" id="{3853F729-7559-46BA-AFAD-EC98F9144D45}"/>
                </a:ext>
              </a:extLst>
            </p:cNvPr>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39" name="Google Shape;6025;p43">
              <a:extLst>
                <a:ext uri="{FF2B5EF4-FFF2-40B4-BE49-F238E27FC236}">
                  <a16:creationId xmlns:a16="http://schemas.microsoft.com/office/drawing/2014/main" id="{A9040D74-55B1-47CB-911E-A0D7A9E2B0A7}"/>
                </a:ext>
              </a:extLst>
            </p:cNvPr>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grpFill/>
            <a:ln>
              <a:noFill/>
            </a:ln>
          </p:spPr>
          <p:txBody>
            <a:bodyPr spcFirstLastPara="1" wrap="square" lIns="121900" tIns="121900" rIns="121900" bIns="121900" anchor="ctr" anchorCtr="0">
              <a:noAutofit/>
            </a:bodyPr>
            <a:lstStyle/>
            <a:p>
              <a:endParaRPr sz="2489"/>
            </a:p>
          </p:txBody>
        </p:sp>
        <p:sp>
          <p:nvSpPr>
            <p:cNvPr id="40" name="Google Shape;6026;p43">
              <a:extLst>
                <a:ext uri="{FF2B5EF4-FFF2-40B4-BE49-F238E27FC236}">
                  <a16:creationId xmlns:a16="http://schemas.microsoft.com/office/drawing/2014/main" id="{DD60FE51-FD0C-415A-BBF9-373969466CBC}"/>
                </a:ext>
              </a:extLst>
            </p:cNvPr>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grpFill/>
            <a:ln>
              <a:noFill/>
            </a:ln>
          </p:spPr>
          <p:txBody>
            <a:bodyPr spcFirstLastPara="1" wrap="square" lIns="121900" tIns="121900" rIns="121900" bIns="121900" anchor="ctr" anchorCtr="0">
              <a:noAutofit/>
            </a:bodyPr>
            <a:lstStyle/>
            <a:p>
              <a:endParaRPr sz="2489"/>
            </a:p>
          </p:txBody>
        </p:sp>
        <p:sp>
          <p:nvSpPr>
            <p:cNvPr id="41" name="Google Shape;6027;p43">
              <a:extLst>
                <a:ext uri="{FF2B5EF4-FFF2-40B4-BE49-F238E27FC236}">
                  <a16:creationId xmlns:a16="http://schemas.microsoft.com/office/drawing/2014/main" id="{2BED5E36-6356-4B16-9650-75BD3357EDFF}"/>
                </a:ext>
              </a:extLst>
            </p:cNvPr>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42" name="Google Shape;9454;p49">
            <a:extLst>
              <a:ext uri="{FF2B5EF4-FFF2-40B4-BE49-F238E27FC236}">
                <a16:creationId xmlns:a16="http://schemas.microsoft.com/office/drawing/2014/main" id="{7E3F11B0-0938-49C1-94C4-D9EB498CE876}"/>
              </a:ext>
            </a:extLst>
          </p:cNvPr>
          <p:cNvSpPr/>
          <p:nvPr/>
        </p:nvSpPr>
        <p:spPr>
          <a:xfrm>
            <a:off x="5755088" y="4066650"/>
            <a:ext cx="560717" cy="55892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grpSp>
        <p:nvGrpSpPr>
          <p:cNvPr id="43" name="Google Shape;6943;p45">
            <a:extLst>
              <a:ext uri="{FF2B5EF4-FFF2-40B4-BE49-F238E27FC236}">
                <a16:creationId xmlns:a16="http://schemas.microsoft.com/office/drawing/2014/main" id="{0E36BDE6-FDE4-49A1-AE9B-3D7B89E62DD2}"/>
              </a:ext>
            </a:extLst>
          </p:cNvPr>
          <p:cNvGrpSpPr/>
          <p:nvPr/>
        </p:nvGrpSpPr>
        <p:grpSpPr>
          <a:xfrm>
            <a:off x="8654358" y="4036822"/>
            <a:ext cx="536848" cy="454691"/>
            <a:chOff x="6671087" y="2009304"/>
            <a:chExt cx="332757" cy="281833"/>
          </a:xfrm>
          <a:solidFill>
            <a:schemeClr val="tx1"/>
          </a:solidFill>
        </p:grpSpPr>
        <p:sp>
          <p:nvSpPr>
            <p:cNvPr id="44" name="Google Shape;6944;p45">
              <a:extLst>
                <a:ext uri="{FF2B5EF4-FFF2-40B4-BE49-F238E27FC236}">
                  <a16:creationId xmlns:a16="http://schemas.microsoft.com/office/drawing/2014/main" id="{06D727BF-35E3-42D0-BEA9-A3D151D1F48F}"/>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grpFill/>
            <a:ln>
              <a:noFill/>
            </a:ln>
          </p:spPr>
          <p:txBody>
            <a:bodyPr spcFirstLastPara="1" wrap="square" lIns="121900" tIns="121900" rIns="121900" bIns="121900" anchor="ctr" anchorCtr="0">
              <a:noAutofit/>
            </a:bodyPr>
            <a:lstStyle/>
            <a:p>
              <a:endParaRPr sz="2489"/>
            </a:p>
          </p:txBody>
        </p:sp>
        <p:sp>
          <p:nvSpPr>
            <p:cNvPr id="45" name="Google Shape;6945;p45">
              <a:extLst>
                <a:ext uri="{FF2B5EF4-FFF2-40B4-BE49-F238E27FC236}">
                  <a16:creationId xmlns:a16="http://schemas.microsoft.com/office/drawing/2014/main" id="{26A2ECA4-5837-4A9A-B8B1-CB1DF18AF122}"/>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grp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36" name="TextBox 35">
            <a:extLst>
              <a:ext uri="{FF2B5EF4-FFF2-40B4-BE49-F238E27FC236}">
                <a16:creationId xmlns:a16="http://schemas.microsoft.com/office/drawing/2014/main" id="{29CD2C40-BC9F-4744-B812-4A88EE48ABD4}"/>
              </a:ext>
            </a:extLst>
          </p:cNvPr>
          <p:cNvSpPr txBox="1"/>
          <p:nvPr/>
        </p:nvSpPr>
        <p:spPr>
          <a:xfrm>
            <a:off x="537389" y="6876110"/>
            <a:ext cx="2299648" cy="1200329"/>
          </a:xfrm>
          <a:prstGeom prst="rect">
            <a:avLst/>
          </a:prstGeom>
          <a:noFill/>
        </p:spPr>
        <p:txBody>
          <a:bodyPr wrap="square">
            <a:spAutoFit/>
          </a:bodyPr>
          <a:lstStyle/>
          <a:p>
            <a:pPr lvl="0" algn="ctr" rtl="0">
              <a:spcBef>
                <a:spcPts val="0"/>
              </a:spcBef>
              <a:spcAft>
                <a:spcPts val="0"/>
              </a:spcAft>
              <a:buClr>
                <a:schemeClr val="dk1"/>
              </a:buClr>
              <a:buSzPts val="1100"/>
            </a:pPr>
            <a:r>
              <a:rPr lang="en-US" sz="2400" dirty="0">
                <a:solidFill>
                  <a:srgbClr val="434343"/>
                </a:solidFill>
                <a:latin typeface="EB Garamond"/>
                <a:ea typeface="EB Garamond"/>
                <a:cs typeface="EB Garamond"/>
                <a:sym typeface="EB Garamond"/>
              </a:rPr>
              <a:t>Increasing appetite for RE investment </a:t>
            </a:r>
          </a:p>
        </p:txBody>
      </p:sp>
      <p:sp>
        <p:nvSpPr>
          <p:cNvPr id="35" name="TextBox 34">
            <a:extLst>
              <a:ext uri="{FF2B5EF4-FFF2-40B4-BE49-F238E27FC236}">
                <a16:creationId xmlns:a16="http://schemas.microsoft.com/office/drawing/2014/main" id="{17CCC428-9D96-4419-AAF8-265ED8D6ADD1}"/>
              </a:ext>
            </a:extLst>
          </p:cNvPr>
          <p:cNvSpPr txBox="1"/>
          <p:nvPr/>
        </p:nvSpPr>
        <p:spPr>
          <a:xfrm>
            <a:off x="7429098" y="6818223"/>
            <a:ext cx="2299648" cy="830997"/>
          </a:xfrm>
          <a:prstGeom prst="rect">
            <a:avLst/>
          </a:prstGeom>
          <a:noFill/>
        </p:spPr>
        <p:txBody>
          <a:bodyPr wrap="square">
            <a:spAutoFit/>
          </a:bodyPr>
          <a:lstStyle/>
          <a:p>
            <a:pPr lvl="0" algn="ctr" rtl="0">
              <a:spcBef>
                <a:spcPts val="0"/>
              </a:spcBef>
              <a:spcAft>
                <a:spcPts val="0"/>
              </a:spcAft>
              <a:buClr>
                <a:schemeClr val="dk1"/>
              </a:buClr>
              <a:buSzPts val="1100"/>
            </a:pPr>
            <a:r>
              <a:rPr lang="en-US" sz="2400" dirty="0">
                <a:solidFill>
                  <a:srgbClr val="434343"/>
                </a:solidFill>
                <a:latin typeface="EB Garamond"/>
                <a:ea typeface="EB Garamond"/>
                <a:cs typeface="EB Garamond"/>
                <a:sym typeface="EB Garamond"/>
              </a:rPr>
              <a:t>Disproportionate Investors</a:t>
            </a:r>
          </a:p>
        </p:txBody>
      </p:sp>
      <p:sp>
        <p:nvSpPr>
          <p:cNvPr id="34" name="TextBox 33">
            <a:extLst>
              <a:ext uri="{FF2B5EF4-FFF2-40B4-BE49-F238E27FC236}">
                <a16:creationId xmlns:a16="http://schemas.microsoft.com/office/drawing/2014/main" id="{3FA66C34-03E0-4848-8C06-6295D75AC2D2}"/>
              </a:ext>
            </a:extLst>
          </p:cNvPr>
          <p:cNvSpPr txBox="1"/>
          <p:nvPr/>
        </p:nvSpPr>
        <p:spPr>
          <a:xfrm>
            <a:off x="3100446" y="6811110"/>
            <a:ext cx="1722875" cy="830997"/>
          </a:xfrm>
          <a:prstGeom prst="rect">
            <a:avLst/>
          </a:prstGeom>
          <a:noFill/>
        </p:spPr>
        <p:txBody>
          <a:bodyPr wrap="square">
            <a:spAutoFit/>
          </a:bodyPr>
          <a:lstStyle/>
          <a:p>
            <a:pPr lvl="0" algn="ctr" rtl="0">
              <a:spcBef>
                <a:spcPts val="0"/>
              </a:spcBef>
              <a:spcAft>
                <a:spcPts val="0"/>
              </a:spcAft>
              <a:buClr>
                <a:schemeClr val="dk1"/>
              </a:buClr>
              <a:buSzPts val="1100"/>
            </a:pPr>
            <a:r>
              <a:rPr lang="en-US" sz="2400" dirty="0">
                <a:solidFill>
                  <a:srgbClr val="434343"/>
                </a:solidFill>
                <a:latin typeface="EB Garamond"/>
                <a:ea typeface="EB Garamond"/>
                <a:cs typeface="EB Garamond"/>
                <a:sym typeface="EB Garamond"/>
              </a:rPr>
              <a:t>USD830B</a:t>
            </a:r>
          </a:p>
          <a:p>
            <a:pPr lvl="0" algn="ctr" rtl="0">
              <a:spcBef>
                <a:spcPts val="0"/>
              </a:spcBef>
              <a:spcAft>
                <a:spcPts val="0"/>
              </a:spcAft>
              <a:buClr>
                <a:schemeClr val="dk1"/>
              </a:buClr>
              <a:buSzPts val="1100"/>
            </a:pPr>
            <a:r>
              <a:rPr lang="en-US" sz="2400" dirty="0">
                <a:solidFill>
                  <a:srgbClr val="434343"/>
                </a:solidFill>
                <a:latin typeface="EB Garamond"/>
                <a:ea typeface="EB Garamond"/>
                <a:cs typeface="EB Garamond"/>
                <a:sym typeface="EB Garamond"/>
              </a:rPr>
              <a:t>Invested</a:t>
            </a:r>
          </a:p>
        </p:txBody>
      </p:sp>
      <p:sp>
        <p:nvSpPr>
          <p:cNvPr id="696" name="Google Shape;696;p22"/>
          <p:cNvSpPr/>
          <p:nvPr/>
        </p:nvSpPr>
        <p:spPr>
          <a:xfrm>
            <a:off x="2970332" y="6111105"/>
            <a:ext cx="1138989" cy="811489"/>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697" name="Google Shape;697;p22"/>
          <p:cNvSpPr/>
          <p:nvPr/>
        </p:nvSpPr>
        <p:spPr>
          <a:xfrm>
            <a:off x="1043231" y="6411639"/>
            <a:ext cx="769832" cy="548476"/>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698" name="Google Shape;698;p22"/>
          <p:cNvSpPr/>
          <p:nvPr/>
        </p:nvSpPr>
        <p:spPr>
          <a:xfrm>
            <a:off x="2159169" y="6192719"/>
            <a:ext cx="1037376" cy="739245"/>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699" name="Google Shape;699;p22"/>
          <p:cNvSpPr/>
          <p:nvPr/>
        </p:nvSpPr>
        <p:spPr>
          <a:xfrm>
            <a:off x="9401095" y="6427587"/>
            <a:ext cx="916565" cy="653103"/>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700" name="Google Shape;700;p22"/>
          <p:cNvSpPr/>
          <p:nvPr/>
        </p:nvSpPr>
        <p:spPr>
          <a:xfrm>
            <a:off x="8343773" y="6122174"/>
            <a:ext cx="1235416" cy="880335"/>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701" name="Google Shape;701;p22"/>
          <p:cNvSpPr/>
          <p:nvPr/>
        </p:nvSpPr>
        <p:spPr>
          <a:xfrm>
            <a:off x="9339020" y="3448278"/>
            <a:ext cx="2194429" cy="2841284"/>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702" name="Google Shape;702;p22"/>
          <p:cNvSpPr/>
          <p:nvPr/>
        </p:nvSpPr>
        <p:spPr>
          <a:xfrm>
            <a:off x="10092158" y="4869114"/>
            <a:ext cx="706124" cy="2354660"/>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03" name="Google Shape;703;p22"/>
          <p:cNvSpPr/>
          <p:nvPr/>
        </p:nvSpPr>
        <p:spPr>
          <a:xfrm>
            <a:off x="10832861" y="4981347"/>
            <a:ext cx="948820" cy="1589709"/>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704" name="Google Shape;704;p22"/>
          <p:cNvSpPr/>
          <p:nvPr/>
        </p:nvSpPr>
        <p:spPr>
          <a:xfrm>
            <a:off x="11128365" y="5483226"/>
            <a:ext cx="344193" cy="1630169"/>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05" name="Google Shape;705;p22"/>
          <p:cNvSpPr/>
          <p:nvPr/>
        </p:nvSpPr>
        <p:spPr>
          <a:xfrm>
            <a:off x="3251814" y="4919362"/>
            <a:ext cx="1441468" cy="1866341"/>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706" name="Google Shape;706;p22"/>
          <p:cNvSpPr/>
          <p:nvPr/>
        </p:nvSpPr>
        <p:spPr>
          <a:xfrm>
            <a:off x="3689334" y="5322238"/>
            <a:ext cx="577521" cy="1760741"/>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4" name="Google Shape;714;p22"/>
          <p:cNvSpPr/>
          <p:nvPr/>
        </p:nvSpPr>
        <p:spPr>
          <a:xfrm>
            <a:off x="7644602" y="5031891"/>
            <a:ext cx="1870783" cy="1923267"/>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715" name="Google Shape;715;p22"/>
          <p:cNvSpPr/>
          <p:nvPr/>
        </p:nvSpPr>
        <p:spPr>
          <a:xfrm>
            <a:off x="8320067" y="5228174"/>
            <a:ext cx="546997" cy="182353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7" name="Google Shape;717;p22"/>
          <p:cNvSpPr/>
          <p:nvPr/>
        </p:nvSpPr>
        <p:spPr>
          <a:xfrm>
            <a:off x="1411107" y="3889888"/>
            <a:ext cx="1785420" cy="2991667"/>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718" name="Google Shape;718;p22"/>
          <p:cNvSpPr/>
          <p:nvPr/>
        </p:nvSpPr>
        <p:spPr>
          <a:xfrm>
            <a:off x="1979819" y="4052178"/>
            <a:ext cx="634591" cy="3067636"/>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9" name="Google Shape;719;p22"/>
          <p:cNvSpPr/>
          <p:nvPr/>
        </p:nvSpPr>
        <p:spPr>
          <a:xfrm>
            <a:off x="-9" y="4601903"/>
            <a:ext cx="2469137" cy="2538816"/>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720" name="Google Shape;720;p22"/>
          <p:cNvSpPr/>
          <p:nvPr/>
        </p:nvSpPr>
        <p:spPr>
          <a:xfrm>
            <a:off x="891684" y="4690985"/>
            <a:ext cx="721688" cy="2405351"/>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31" name="TextBox 30">
            <a:extLst>
              <a:ext uri="{FF2B5EF4-FFF2-40B4-BE49-F238E27FC236}">
                <a16:creationId xmlns:a16="http://schemas.microsoft.com/office/drawing/2014/main" id="{D54A3330-AFA5-45A3-BC25-EA99D0AE9A7D}"/>
              </a:ext>
            </a:extLst>
          </p:cNvPr>
          <p:cNvSpPr txBox="1"/>
          <p:nvPr/>
        </p:nvSpPr>
        <p:spPr>
          <a:xfrm>
            <a:off x="4739157" y="5926513"/>
            <a:ext cx="2562266" cy="830997"/>
          </a:xfrm>
          <a:prstGeom prst="rect">
            <a:avLst/>
          </a:prstGeom>
          <a:noFill/>
        </p:spPr>
        <p:txBody>
          <a:bodyPr wrap="square">
            <a:spAutoFit/>
          </a:bodyPr>
          <a:lstStyle/>
          <a:p>
            <a:pPr lvl="0" algn="ctr" rtl="0">
              <a:spcBef>
                <a:spcPts val="0"/>
              </a:spcBef>
              <a:spcAft>
                <a:spcPts val="0"/>
              </a:spcAft>
              <a:buClr>
                <a:schemeClr val="dk1"/>
              </a:buClr>
              <a:buSzPts val="1100"/>
            </a:pPr>
            <a:r>
              <a:rPr lang="en-US" sz="2400" dirty="0">
                <a:solidFill>
                  <a:srgbClr val="434343"/>
                </a:solidFill>
                <a:latin typeface="EB Garamond"/>
                <a:ea typeface="EB Garamond"/>
                <a:cs typeface="EB Garamond"/>
                <a:sym typeface="EB Garamond"/>
              </a:rPr>
              <a:t>USD228T</a:t>
            </a:r>
          </a:p>
          <a:p>
            <a:pPr lvl="0" algn="ctr" rtl="0">
              <a:spcBef>
                <a:spcPts val="0"/>
              </a:spcBef>
              <a:spcAft>
                <a:spcPts val="0"/>
              </a:spcAft>
              <a:buClr>
                <a:schemeClr val="dk1"/>
              </a:buClr>
              <a:buSzPts val="1100"/>
            </a:pPr>
            <a:r>
              <a:rPr lang="en-US" sz="2400" dirty="0">
                <a:solidFill>
                  <a:srgbClr val="434343"/>
                </a:solidFill>
                <a:latin typeface="EB Garamond"/>
                <a:ea typeface="EB Garamond"/>
                <a:cs typeface="EB Garamond"/>
                <a:sym typeface="EB Garamond"/>
              </a:rPr>
              <a:t>Largest Asset Class</a:t>
            </a:r>
          </a:p>
        </p:txBody>
      </p:sp>
      <p:grpSp>
        <p:nvGrpSpPr>
          <p:cNvPr id="4" name="Group 3">
            <a:extLst>
              <a:ext uri="{FF2B5EF4-FFF2-40B4-BE49-F238E27FC236}">
                <a16:creationId xmlns:a16="http://schemas.microsoft.com/office/drawing/2014/main" id="{9A489AF0-F62D-42CF-99D9-B8D2F30D22EE}"/>
              </a:ext>
            </a:extLst>
          </p:cNvPr>
          <p:cNvGrpSpPr/>
          <p:nvPr/>
        </p:nvGrpSpPr>
        <p:grpSpPr>
          <a:xfrm>
            <a:off x="4551063" y="5718184"/>
            <a:ext cx="2775707" cy="1515539"/>
            <a:chOff x="4551063" y="5555624"/>
            <a:chExt cx="2775707" cy="1515539"/>
          </a:xfrm>
        </p:grpSpPr>
        <p:sp>
          <p:nvSpPr>
            <p:cNvPr id="707" name="Google Shape;707;p22"/>
            <p:cNvSpPr/>
            <p:nvPr/>
          </p:nvSpPr>
          <p:spPr>
            <a:xfrm>
              <a:off x="4703720" y="5598615"/>
              <a:ext cx="1002000" cy="1472548"/>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121900" tIns="121900" rIns="121900" bIns="121900" anchor="ctr" anchorCtr="0">
              <a:noAutofit/>
            </a:bodyPr>
            <a:lstStyle/>
            <a:p>
              <a:endParaRPr sz="2489"/>
            </a:p>
          </p:txBody>
        </p:sp>
        <p:sp>
          <p:nvSpPr>
            <p:cNvPr id="708" name="Google Shape;708;p22"/>
            <p:cNvSpPr/>
            <p:nvPr/>
          </p:nvSpPr>
          <p:spPr>
            <a:xfrm>
              <a:off x="5686947" y="6225939"/>
              <a:ext cx="1457285" cy="845223"/>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709" name="Google Shape;709;p22"/>
            <p:cNvSpPr/>
            <p:nvPr/>
          </p:nvSpPr>
          <p:spPr>
            <a:xfrm>
              <a:off x="5840250" y="6459100"/>
              <a:ext cx="233196" cy="408065"/>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0" name="Google Shape;710;p22"/>
            <p:cNvSpPr/>
            <p:nvPr/>
          </p:nvSpPr>
          <p:spPr>
            <a:xfrm>
              <a:off x="4988363" y="6260727"/>
              <a:ext cx="346623" cy="606437"/>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1" name="Google Shape;711;p22"/>
            <p:cNvSpPr/>
            <p:nvPr/>
          </p:nvSpPr>
          <p:spPr>
            <a:xfrm>
              <a:off x="6248387" y="6510439"/>
              <a:ext cx="378939" cy="553808"/>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2" name="Google Shape;712;p22"/>
            <p:cNvSpPr/>
            <p:nvPr/>
          </p:nvSpPr>
          <p:spPr>
            <a:xfrm>
              <a:off x="6736813" y="6459100"/>
              <a:ext cx="233196" cy="408065"/>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3" name="Google Shape;713;p22"/>
            <p:cNvSpPr/>
            <p:nvPr/>
          </p:nvSpPr>
          <p:spPr>
            <a:xfrm>
              <a:off x="4551063" y="5555624"/>
              <a:ext cx="2775707" cy="670353"/>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
        <p:nvSpPr>
          <p:cNvPr id="716" name="Google Shape;716;p22"/>
          <p:cNvSpPr/>
          <p:nvPr/>
        </p:nvSpPr>
        <p:spPr>
          <a:xfrm>
            <a:off x="6945446" y="6427612"/>
            <a:ext cx="699157" cy="516513"/>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3" name="Title 2">
            <a:extLst>
              <a:ext uri="{FF2B5EF4-FFF2-40B4-BE49-F238E27FC236}">
                <a16:creationId xmlns:a16="http://schemas.microsoft.com/office/drawing/2014/main" id="{A480F195-5D2A-4D15-854D-7481A21304FD}"/>
              </a:ext>
            </a:extLst>
          </p:cNvPr>
          <p:cNvSpPr>
            <a:spLocks noGrp="1"/>
          </p:cNvSpPr>
          <p:nvPr>
            <p:ph type="ctrTitle"/>
          </p:nvPr>
        </p:nvSpPr>
        <p:spPr/>
        <p:txBody>
          <a:bodyPr/>
          <a:lstStyle/>
          <a:p>
            <a:r>
              <a:rPr lang="en-SG" dirty="0"/>
              <a:t>WHY IS WORTH LOOKING INTO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2.96296E-6 L -0.00052 -0.05162 " pathEditMode="relative" rAng="0" ptsTypes="AA">
                                      <p:cBhvr>
                                        <p:cTn id="6" dur="1000" fill="hold"/>
                                        <p:tgtEl>
                                          <p:spTgt spid="4"/>
                                        </p:tgtEl>
                                        <p:attrNameLst>
                                          <p:attrName>ppt_x</p:attrName>
                                          <p:attrName>ppt_y</p:attrName>
                                        </p:attrNameLst>
                                      </p:cBhvr>
                                      <p:rCtr x="-26" y="-2593"/>
                                    </p:animMotion>
                                  </p:childTnLst>
                                </p:cTn>
                              </p:par>
                              <p:par>
                                <p:cTn id="7" presetID="64" presetClass="path" presetSubtype="0" accel="50000" decel="50000" fill="hold" grpId="0" nodeType="withEffect">
                                  <p:stCondLst>
                                    <p:cond delay="0"/>
                                  </p:stCondLst>
                                  <p:childTnLst>
                                    <p:animMotion origin="layout" path="M -0.00716 -0.03218 L -0.00482 -0.24074 " pathEditMode="relative" rAng="0" ptsTypes="AA">
                                      <p:cBhvr>
                                        <p:cTn id="8" dur="2000" fill="hold"/>
                                        <p:tgtEl>
                                          <p:spTgt spid="31"/>
                                        </p:tgtEl>
                                        <p:attrNameLst>
                                          <p:attrName>ppt_x</p:attrName>
                                          <p:attrName>ppt_y</p:attrName>
                                        </p:attrNameLst>
                                      </p:cBhvr>
                                      <p:rCtr x="117" y="-10440"/>
                                    </p:animMotion>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0.00156 -0.00116 L 0.0013 -0.0662 " pathEditMode="relative" rAng="0" ptsTypes="AA">
                                      <p:cBhvr>
                                        <p:cTn id="12" dur="1000" fill="hold"/>
                                        <p:tgtEl>
                                          <p:spTgt spid="705"/>
                                        </p:tgtEl>
                                        <p:attrNameLst>
                                          <p:attrName>ppt_x</p:attrName>
                                          <p:attrName>ppt_y</p:attrName>
                                        </p:attrNameLst>
                                      </p:cBhvr>
                                      <p:rCtr x="-13" y="-3264"/>
                                    </p:animMotion>
                                  </p:childTnLst>
                                </p:cTn>
                              </p:par>
                              <p:par>
                                <p:cTn id="13" presetID="64" presetClass="path" presetSubtype="0" accel="50000" decel="50000" fill="hold" grpId="0" nodeType="withEffect">
                                  <p:stCondLst>
                                    <p:cond delay="0"/>
                                  </p:stCondLst>
                                  <p:childTnLst>
                                    <p:animMotion origin="layout" path="M 2.08333E-7 -3.7037E-6 L 0.00352 -0.48194 " pathEditMode="relative" rAng="0" ptsTypes="AA">
                                      <p:cBhvr>
                                        <p:cTn id="14" dur="2000" fill="hold"/>
                                        <p:tgtEl>
                                          <p:spTgt spid="34"/>
                                        </p:tgtEl>
                                        <p:attrNameLst>
                                          <p:attrName>ppt_x</p:attrName>
                                          <p:attrName>ppt_y</p:attrName>
                                        </p:attrNameLst>
                                      </p:cBhvr>
                                      <p:rCtr x="169" y="-24097"/>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0" nodeType="clickEffect">
                                  <p:stCondLst>
                                    <p:cond delay="0"/>
                                  </p:stCondLst>
                                  <p:childTnLst>
                                    <p:animMotion origin="layout" path="M 4.16667E-6 -2.59259E-6 L 0.00208 -0.11157 " pathEditMode="relative" rAng="0" ptsTypes="AA">
                                      <p:cBhvr>
                                        <p:cTn id="18" dur="1000" fill="hold"/>
                                        <p:tgtEl>
                                          <p:spTgt spid="714"/>
                                        </p:tgtEl>
                                        <p:attrNameLst>
                                          <p:attrName>ppt_x</p:attrName>
                                          <p:attrName>ppt_y</p:attrName>
                                        </p:attrNameLst>
                                      </p:cBhvr>
                                      <p:rCtr x="104" y="-5579"/>
                                    </p:animMotion>
                                  </p:childTnLst>
                                </p:cTn>
                              </p:par>
                              <p:par>
                                <p:cTn id="19" presetID="64" presetClass="path" presetSubtype="0" accel="50000" decel="50000" fill="hold" grpId="0" nodeType="withEffect">
                                  <p:stCondLst>
                                    <p:cond delay="0"/>
                                  </p:stCondLst>
                                  <p:childTnLst>
                                    <p:animMotion origin="layout" path="M 4.16667E-6 3.7037E-7 L 0.00299 -0.50347 " pathEditMode="relative" rAng="0" ptsTypes="AA">
                                      <p:cBhvr>
                                        <p:cTn id="20" dur="2000" fill="hold"/>
                                        <p:tgtEl>
                                          <p:spTgt spid="35"/>
                                        </p:tgtEl>
                                        <p:attrNameLst>
                                          <p:attrName>ppt_x</p:attrName>
                                          <p:attrName>ppt_y</p:attrName>
                                        </p:attrNameLst>
                                      </p:cBhvr>
                                      <p:rCtr x="143" y="-25185"/>
                                    </p:animMotion>
                                  </p:childTnLst>
                                </p:cTn>
                              </p:par>
                            </p:childTnLst>
                          </p:cTn>
                        </p:par>
                      </p:childTnLst>
                    </p:cTn>
                  </p:par>
                  <p:par>
                    <p:cTn id="21" fill="hold">
                      <p:stCondLst>
                        <p:cond delay="indefinite"/>
                      </p:stCondLst>
                      <p:childTnLst>
                        <p:par>
                          <p:cTn id="22" fill="hold">
                            <p:stCondLst>
                              <p:cond delay="0"/>
                            </p:stCondLst>
                            <p:childTnLst>
                              <p:par>
                                <p:cTn id="23" presetID="64" presetClass="path" presetSubtype="0" accel="50000" decel="50000" fill="hold" grpId="0" nodeType="clickEffect">
                                  <p:stCondLst>
                                    <p:cond delay="0"/>
                                  </p:stCondLst>
                                  <p:childTnLst>
                                    <p:animMotion origin="layout" path="M -1.875E-6 1.48148E-6 L 0.00091 -0.12963 " pathEditMode="relative" rAng="0" ptsTypes="AA">
                                      <p:cBhvr>
                                        <p:cTn id="24" dur="1000" fill="hold"/>
                                        <p:tgtEl>
                                          <p:spTgt spid="719"/>
                                        </p:tgtEl>
                                        <p:attrNameLst>
                                          <p:attrName>ppt_x</p:attrName>
                                          <p:attrName>ppt_y</p:attrName>
                                        </p:attrNameLst>
                                      </p:cBhvr>
                                      <p:rCtr x="39" y="-6481"/>
                                    </p:animMotion>
                                  </p:childTnLst>
                                </p:cTn>
                              </p:par>
                              <p:par>
                                <p:cTn id="25" presetID="64" presetClass="path" presetSubtype="0" accel="50000" decel="50000" fill="hold" grpId="0" nodeType="withEffect">
                                  <p:stCondLst>
                                    <p:cond delay="0"/>
                                  </p:stCondLst>
                                  <p:childTnLst>
                                    <p:animMotion origin="layout" path="M -2.29167E-6 4.81481E-6 L -0.00117 -0.14862 " pathEditMode="relative" rAng="0" ptsTypes="AA">
                                      <p:cBhvr>
                                        <p:cTn id="26" dur="1000" fill="hold"/>
                                        <p:tgtEl>
                                          <p:spTgt spid="717"/>
                                        </p:tgtEl>
                                        <p:attrNameLst>
                                          <p:attrName>ppt_x</p:attrName>
                                          <p:attrName>ppt_y</p:attrName>
                                        </p:attrNameLst>
                                      </p:cBhvr>
                                      <p:rCtr x="-65" y="-7431"/>
                                    </p:animMotion>
                                  </p:childTnLst>
                                </p:cTn>
                              </p:par>
                              <p:par>
                                <p:cTn id="27" presetID="64" presetClass="path" presetSubtype="0" accel="50000" decel="50000" fill="hold" grpId="0" nodeType="withEffect">
                                  <p:stCondLst>
                                    <p:cond delay="0"/>
                                  </p:stCondLst>
                                  <p:childTnLst>
                                    <p:animMotion origin="layout" path="M -1.45833E-6 3.7037E-6 L -0.0026 -0.77014 " pathEditMode="relative" rAng="0" ptsTypes="AA">
                                      <p:cBhvr>
                                        <p:cTn id="28" dur="2000" fill="hold"/>
                                        <p:tgtEl>
                                          <p:spTgt spid="36"/>
                                        </p:tgtEl>
                                        <p:attrNameLst>
                                          <p:attrName>ppt_x</p:attrName>
                                          <p:attrName>ppt_y</p:attrName>
                                        </p:attrNameLst>
                                      </p:cBhvr>
                                      <p:rCtr x="-130" y="-38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5" grpId="0"/>
      <p:bldP spid="34" grpId="0"/>
      <p:bldP spid="705" grpId="0" animBg="1"/>
      <p:bldP spid="714" grpId="0" animBg="1"/>
      <p:bldP spid="717" grpId="0" animBg="1"/>
      <p:bldP spid="719"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26"/>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WHY IS WORTH LOOKING INTO IT?</a:t>
            </a:r>
            <a:endParaRPr dirty="0"/>
          </a:p>
        </p:txBody>
      </p:sp>
      <p:pic>
        <p:nvPicPr>
          <p:cNvPr id="149" name="Picture 2">
            <a:extLst>
              <a:ext uri="{FF2B5EF4-FFF2-40B4-BE49-F238E27FC236}">
                <a16:creationId xmlns:a16="http://schemas.microsoft.com/office/drawing/2014/main" id="{70937A4D-91E0-41B2-BE7D-01819BB38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1" y="1856225"/>
            <a:ext cx="11066318" cy="4041775"/>
          </a:xfrm>
          <a:prstGeom prst="rect">
            <a:avLst/>
          </a:prstGeom>
          <a:noFill/>
          <a:extLst>
            <a:ext uri="{909E8E84-426E-40DD-AFC4-6F175D3DCCD1}">
              <a14:hiddenFill xmlns:a14="http://schemas.microsoft.com/office/drawing/2010/main">
                <a:solidFill>
                  <a:srgbClr val="FFFFFF"/>
                </a:solidFill>
              </a14:hiddenFill>
            </a:ext>
          </a:extLst>
        </p:spPr>
      </p:pic>
      <p:sp>
        <p:nvSpPr>
          <p:cNvPr id="153" name="TextBox 152">
            <a:extLst>
              <a:ext uri="{FF2B5EF4-FFF2-40B4-BE49-F238E27FC236}">
                <a16:creationId xmlns:a16="http://schemas.microsoft.com/office/drawing/2014/main" id="{6284A63E-022D-4067-BFBE-96B52F84FA47}"/>
              </a:ext>
            </a:extLst>
          </p:cNvPr>
          <p:cNvSpPr txBox="1"/>
          <p:nvPr/>
        </p:nvSpPr>
        <p:spPr>
          <a:xfrm>
            <a:off x="462395" y="6375425"/>
            <a:ext cx="8411442" cy="338554"/>
          </a:xfrm>
          <a:prstGeom prst="rect">
            <a:avLst/>
          </a:prstGeom>
          <a:noFill/>
        </p:spPr>
        <p:txBody>
          <a:bodyPr wrap="square">
            <a:spAutoFit/>
          </a:bodyPr>
          <a:lstStyle/>
          <a:p>
            <a:r>
              <a:rPr lang="en-US" sz="1600" dirty="0">
                <a:solidFill>
                  <a:srgbClr val="434343"/>
                </a:solidFill>
                <a:latin typeface="EB Garamond"/>
                <a:ea typeface="EB Garamond"/>
                <a:cs typeface="EB Garamond"/>
                <a:sym typeface="EB Garamond"/>
              </a:rPr>
              <a:t>Source: </a:t>
            </a:r>
            <a:r>
              <a:rPr lang="en-US" sz="1600" dirty="0">
                <a:solidFill>
                  <a:srgbClr val="434343"/>
                </a:solidFill>
                <a:latin typeface="EB Garamond"/>
                <a:ea typeface="EB Garamond"/>
                <a:cs typeface="EB Garamond"/>
                <a:sym typeface="EB Garamond"/>
                <a:hlinkClick r:id="rId4"/>
              </a:rPr>
              <a:t>https://howmuch.net/articles/visualizing-the-biggest-economic-bubbles</a:t>
            </a:r>
            <a:r>
              <a:rPr lang="en-US" sz="1600" dirty="0">
                <a:solidFill>
                  <a:srgbClr val="434343"/>
                </a:solidFill>
                <a:latin typeface="EB Garamond"/>
                <a:ea typeface="EB Garamond"/>
                <a:cs typeface="EB Garamond"/>
                <a:sym typeface="EB Garamond"/>
              </a:rPr>
              <a:t> (dated 22 January 2019)</a:t>
            </a:r>
            <a:endParaRPr lang="en-SG" sz="1600" dirty="0"/>
          </a:p>
        </p:txBody>
      </p:sp>
    </p:spTree>
    <p:extLst>
      <p:ext uri="{BB962C8B-B14F-4D97-AF65-F5344CB8AC3E}">
        <p14:creationId xmlns:p14="http://schemas.microsoft.com/office/powerpoint/2010/main" val="294811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A27-EFB7-48F2-A8F5-43C14FEA981D}"/>
              </a:ext>
            </a:extLst>
          </p:cNvPr>
          <p:cNvSpPr>
            <a:spLocks noGrp="1"/>
          </p:cNvSpPr>
          <p:nvPr>
            <p:ph type="ctrTitle"/>
          </p:nvPr>
        </p:nvSpPr>
        <p:spPr/>
        <p:txBody>
          <a:bodyPr/>
          <a:lstStyle/>
          <a:p>
            <a:r>
              <a:rPr lang="en-SG" dirty="0"/>
              <a:t>WHY IS WORTH LOOKING INTO IT?</a:t>
            </a:r>
          </a:p>
        </p:txBody>
      </p:sp>
      <p:pic>
        <p:nvPicPr>
          <p:cNvPr id="1026" name="Picture 2" descr="Asset Class Performances 2005-2018">
            <a:extLst>
              <a:ext uri="{FF2B5EF4-FFF2-40B4-BE49-F238E27FC236}">
                <a16:creationId xmlns:a16="http://schemas.microsoft.com/office/drawing/2014/main" id="{36B7EB76-6307-4452-9E15-4BB759212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66" y="1424378"/>
            <a:ext cx="7313930" cy="53444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D49D97-68F6-4504-A584-B087AB6170D9}"/>
              </a:ext>
            </a:extLst>
          </p:cNvPr>
          <p:cNvSpPr txBox="1"/>
          <p:nvPr/>
        </p:nvSpPr>
        <p:spPr>
          <a:xfrm>
            <a:off x="9176273" y="2613807"/>
            <a:ext cx="2281605" cy="2554545"/>
          </a:xfrm>
          <a:prstGeom prst="rect">
            <a:avLst/>
          </a:prstGeom>
          <a:noFill/>
        </p:spPr>
        <p:txBody>
          <a:bodyPr wrap="square">
            <a:spAutoFit/>
          </a:bodyPr>
          <a:lstStyle/>
          <a:p>
            <a:pPr algn="ctr"/>
            <a:r>
              <a:rPr lang="en-US" sz="2000" dirty="0">
                <a:solidFill>
                  <a:srgbClr val="434343"/>
                </a:solidFill>
                <a:latin typeface="EB Garamond"/>
                <a:ea typeface="EB Garamond"/>
                <a:cs typeface="EB Garamond"/>
                <a:sym typeface="EB Garamond"/>
              </a:rPr>
              <a:t>Real Estate asset class leads performance ranking in 3 out of the 9 years between 2010 and 2018, coming in second or third on three other occasions</a:t>
            </a:r>
            <a:endParaRPr lang="en-SG" sz="20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351925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26"/>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WHAT ARE THE PROBLEMS?</a:t>
            </a:r>
            <a:endParaRPr dirty="0"/>
          </a:p>
        </p:txBody>
      </p:sp>
      <p:sp>
        <p:nvSpPr>
          <p:cNvPr id="890" name="Google Shape;890;p26"/>
          <p:cNvSpPr txBox="1"/>
          <p:nvPr/>
        </p:nvSpPr>
        <p:spPr>
          <a:xfrm>
            <a:off x="9218515" y="2547884"/>
            <a:ext cx="1956400"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ILLIQUID ASSET</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Real estate is one of the most illiquid asset class</a:t>
            </a:r>
            <a:endParaRPr sz="1400" dirty="0">
              <a:solidFill>
                <a:srgbClr val="434343"/>
              </a:solidFill>
              <a:latin typeface="EB Garamond"/>
              <a:ea typeface="EB Garamond"/>
              <a:cs typeface="EB Garamond"/>
              <a:sym typeface="EB Garamond"/>
            </a:endParaRPr>
          </a:p>
        </p:txBody>
      </p:sp>
      <p:sp>
        <p:nvSpPr>
          <p:cNvPr id="892" name="Google Shape;892;p26"/>
          <p:cNvSpPr txBox="1"/>
          <p:nvPr/>
        </p:nvSpPr>
        <p:spPr>
          <a:xfrm>
            <a:off x="8331200" y="3857383"/>
            <a:ext cx="3261360" cy="1053977"/>
          </a:xfrm>
          <a:prstGeom prst="rect">
            <a:avLst/>
          </a:prstGeom>
          <a:noFill/>
          <a:ln>
            <a:noFill/>
          </a:ln>
        </p:spPr>
        <p:txBody>
          <a:bodyPr spcFirstLastPara="1" wrap="square" lIns="0" tIns="8467" rIns="0" bIns="0" anchor="t" anchorCtr="0">
            <a:noAutofit/>
          </a:bodyPr>
          <a:lstStyle/>
          <a:p>
            <a:pPr algn="ctr"/>
            <a:r>
              <a:rPr lang="en" sz="1600" dirty="0">
                <a:solidFill>
                  <a:srgbClr val="434343"/>
                </a:solidFill>
                <a:latin typeface="Montserrat ExtraBold"/>
                <a:ea typeface="Montserrat ExtraBold"/>
                <a:cs typeface="Montserrat ExtraBold"/>
                <a:sym typeface="Montserrat ExtraBold"/>
              </a:rPr>
              <a:t>T</a:t>
            </a:r>
            <a:r>
              <a:rPr lang="en-SG" sz="1600" dirty="0">
                <a:solidFill>
                  <a:srgbClr val="434343"/>
                </a:solidFill>
                <a:latin typeface="Montserrat ExtraBold"/>
                <a:ea typeface="Montserrat ExtraBold"/>
                <a:cs typeface="Montserrat ExtraBold"/>
                <a:sym typeface="Montserrat ExtraBold"/>
              </a:rPr>
              <a:t>OO MANY INTERMEDIARIES</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Large number of intermediaries</a:t>
            </a:r>
          </a:p>
          <a:p>
            <a:pPr algn="ctr"/>
            <a:r>
              <a:rPr lang="en-US" sz="1600" dirty="0">
                <a:solidFill>
                  <a:srgbClr val="434343"/>
                </a:solidFill>
                <a:latin typeface="EB Garamond"/>
                <a:ea typeface="EB Garamond"/>
                <a:cs typeface="EB Garamond"/>
                <a:sym typeface="EB Garamond"/>
              </a:rPr>
              <a:t>e.g. lawyers, brokers, bankers, financial institution</a:t>
            </a:r>
            <a:endParaRPr sz="1600" dirty="0">
              <a:solidFill>
                <a:srgbClr val="434343"/>
              </a:solidFill>
              <a:latin typeface="EB Garamond"/>
              <a:ea typeface="EB Garamond"/>
              <a:cs typeface="EB Garamond"/>
              <a:sym typeface="EB Garamond"/>
            </a:endParaRPr>
          </a:p>
        </p:txBody>
      </p:sp>
      <p:sp>
        <p:nvSpPr>
          <p:cNvPr id="900" name="Google Shape;900;p26"/>
          <p:cNvSpPr txBox="1"/>
          <p:nvPr/>
        </p:nvSpPr>
        <p:spPr>
          <a:xfrm>
            <a:off x="741681" y="5106900"/>
            <a:ext cx="3426406"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HIGH BARRIERS TO ENTRY</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High capital requirements,</a:t>
            </a:r>
          </a:p>
          <a:p>
            <a:pPr algn="ctr"/>
            <a:r>
              <a:rPr lang="en-US" sz="1600" dirty="0">
                <a:solidFill>
                  <a:srgbClr val="434343"/>
                </a:solidFill>
                <a:latin typeface="EB Garamond"/>
                <a:ea typeface="EB Garamond"/>
                <a:cs typeface="EB Garamond"/>
                <a:sym typeface="EB Garamond"/>
              </a:rPr>
              <a:t>not all investors have the same access to information</a:t>
            </a:r>
            <a:endParaRPr sz="1600" dirty="0">
              <a:solidFill>
                <a:srgbClr val="434343"/>
              </a:solidFill>
              <a:latin typeface="EB Garamond"/>
              <a:ea typeface="EB Garamond"/>
              <a:cs typeface="EB Garamond"/>
              <a:sym typeface="EB Garamond"/>
            </a:endParaRPr>
          </a:p>
        </p:txBody>
      </p:sp>
      <p:sp>
        <p:nvSpPr>
          <p:cNvPr id="906" name="Google Shape;906;p26"/>
          <p:cNvSpPr/>
          <p:nvPr/>
        </p:nvSpPr>
        <p:spPr>
          <a:xfrm rot="10800000">
            <a:off x="3587453" y="2762184"/>
            <a:ext cx="5004395" cy="94257"/>
          </a:xfrm>
          <a:custGeom>
            <a:avLst/>
            <a:gdLst/>
            <a:ahLst/>
            <a:cxnLst/>
            <a:rect l="l" t="t" r="r" b="b"/>
            <a:pathLst>
              <a:path w="285639" h="5380" extrusionOk="0">
                <a:moveTo>
                  <a:pt x="0" y="1"/>
                </a:moveTo>
                <a:lnTo>
                  <a:pt x="0" y="5379"/>
                </a:lnTo>
                <a:lnTo>
                  <a:pt x="285639" y="5379"/>
                </a:lnTo>
                <a:lnTo>
                  <a:pt x="285639"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7" name="Google Shape;907;p26"/>
          <p:cNvSpPr/>
          <p:nvPr/>
        </p:nvSpPr>
        <p:spPr>
          <a:xfrm rot="10800000">
            <a:off x="4216193" y="3346002"/>
            <a:ext cx="3778504" cy="91700"/>
          </a:xfrm>
          <a:custGeom>
            <a:avLst/>
            <a:gdLst/>
            <a:ahLst/>
            <a:cxnLst/>
            <a:rect l="l" t="t" r="r" b="b"/>
            <a:pathLst>
              <a:path w="215668" h="5234" extrusionOk="0">
                <a:moveTo>
                  <a:pt x="1" y="1"/>
                </a:moveTo>
                <a:lnTo>
                  <a:pt x="1" y="5234"/>
                </a:lnTo>
                <a:lnTo>
                  <a:pt x="215668" y="5234"/>
                </a:lnTo>
                <a:lnTo>
                  <a:pt x="215668"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8" name="Google Shape;908;p26"/>
          <p:cNvSpPr/>
          <p:nvPr/>
        </p:nvSpPr>
        <p:spPr>
          <a:xfrm rot="10800000">
            <a:off x="3705047" y="1914565"/>
            <a:ext cx="4784047" cy="847635"/>
          </a:xfrm>
          <a:custGeom>
            <a:avLst/>
            <a:gdLst/>
            <a:ahLst/>
            <a:cxnLst/>
            <a:rect l="l" t="t" r="r" b="b"/>
            <a:pathLst>
              <a:path w="273062" h="48381" extrusionOk="0">
                <a:moveTo>
                  <a:pt x="1" y="0"/>
                </a:moveTo>
                <a:lnTo>
                  <a:pt x="1" y="48381"/>
                </a:lnTo>
                <a:lnTo>
                  <a:pt x="273061" y="48381"/>
                </a:lnTo>
                <a:lnTo>
                  <a:pt x="273061"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09" name="Google Shape;909;p26"/>
          <p:cNvSpPr/>
          <p:nvPr/>
        </p:nvSpPr>
        <p:spPr>
          <a:xfrm rot="10800000">
            <a:off x="4322435" y="1914566"/>
            <a:ext cx="3549272" cy="1431455"/>
          </a:xfrm>
          <a:custGeom>
            <a:avLst/>
            <a:gdLst/>
            <a:ahLst/>
            <a:cxnLst/>
            <a:rect l="l" t="t" r="r" b="b"/>
            <a:pathLst>
              <a:path w="202584" h="81704" extrusionOk="0">
                <a:moveTo>
                  <a:pt x="0" y="1"/>
                </a:moveTo>
                <a:lnTo>
                  <a:pt x="0" y="81704"/>
                </a:lnTo>
                <a:lnTo>
                  <a:pt x="202584" y="81704"/>
                </a:lnTo>
                <a:lnTo>
                  <a:pt x="202584" y="1"/>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910" name="Google Shape;910;p26"/>
          <p:cNvSpPr/>
          <p:nvPr/>
        </p:nvSpPr>
        <p:spPr>
          <a:xfrm rot="10800000">
            <a:off x="5012809" y="1914565"/>
            <a:ext cx="2168520" cy="2168520"/>
          </a:xfrm>
          <a:custGeom>
            <a:avLst/>
            <a:gdLst/>
            <a:ahLst/>
            <a:cxnLst/>
            <a:rect l="l" t="t" r="r" b="b"/>
            <a:pathLst>
              <a:path w="123774" h="123774" extrusionOk="0">
                <a:moveTo>
                  <a:pt x="0" y="0"/>
                </a:moveTo>
                <a:lnTo>
                  <a:pt x="0" y="123774"/>
                </a:lnTo>
                <a:lnTo>
                  <a:pt x="123774" y="123774"/>
                </a:lnTo>
                <a:lnTo>
                  <a:pt x="123774"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11" name="Google Shape;911;p26"/>
          <p:cNvSpPr/>
          <p:nvPr/>
        </p:nvSpPr>
        <p:spPr>
          <a:xfrm rot="10800000">
            <a:off x="4903783" y="4083069"/>
            <a:ext cx="2386575" cy="86881"/>
          </a:xfrm>
          <a:custGeom>
            <a:avLst/>
            <a:gdLst/>
            <a:ahLst/>
            <a:cxnLst/>
            <a:rect l="l" t="t" r="r" b="b"/>
            <a:pathLst>
              <a:path w="136220" h="4959" extrusionOk="0">
                <a:moveTo>
                  <a:pt x="0" y="1"/>
                </a:moveTo>
                <a:lnTo>
                  <a:pt x="0" y="4958"/>
                </a:lnTo>
                <a:lnTo>
                  <a:pt x="136220" y="4958"/>
                </a:lnTo>
                <a:lnTo>
                  <a:pt x="136220"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2" name="Google Shape;912;p26"/>
          <p:cNvSpPr/>
          <p:nvPr/>
        </p:nvSpPr>
        <p:spPr>
          <a:xfrm rot="10800000">
            <a:off x="5688154" y="1914566"/>
            <a:ext cx="817833" cy="3435375"/>
          </a:xfrm>
          <a:custGeom>
            <a:avLst/>
            <a:gdLst/>
            <a:ahLst/>
            <a:cxnLst/>
            <a:rect l="l" t="t" r="r" b="b"/>
            <a:pathLst>
              <a:path w="46680" h="196083" extrusionOk="0">
                <a:moveTo>
                  <a:pt x="1" y="1"/>
                </a:moveTo>
                <a:lnTo>
                  <a:pt x="1" y="196083"/>
                </a:lnTo>
                <a:lnTo>
                  <a:pt x="46679" y="196083"/>
                </a:lnTo>
                <a:lnTo>
                  <a:pt x="46679"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913" name="Google Shape;913;p26"/>
          <p:cNvSpPr/>
          <p:nvPr/>
        </p:nvSpPr>
        <p:spPr>
          <a:xfrm rot="10800000">
            <a:off x="5812588" y="5349917"/>
            <a:ext cx="585728" cy="83201"/>
          </a:xfrm>
          <a:custGeom>
            <a:avLst/>
            <a:gdLst/>
            <a:ahLst/>
            <a:cxnLst/>
            <a:rect l="l" t="t" r="r" b="b"/>
            <a:pathLst>
              <a:path w="33432" h="7396" extrusionOk="0">
                <a:moveTo>
                  <a:pt x="1" y="0"/>
                </a:moveTo>
                <a:lnTo>
                  <a:pt x="1" y="7396"/>
                </a:lnTo>
                <a:lnTo>
                  <a:pt x="33432" y="7396"/>
                </a:lnTo>
                <a:lnTo>
                  <a:pt x="33432" y="0"/>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4" name="Google Shape;914;p26"/>
          <p:cNvSpPr/>
          <p:nvPr/>
        </p:nvSpPr>
        <p:spPr>
          <a:xfrm rot="10800000">
            <a:off x="5836934" y="4366227"/>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5" name="Google Shape;915;p26"/>
          <p:cNvSpPr/>
          <p:nvPr/>
        </p:nvSpPr>
        <p:spPr>
          <a:xfrm rot="10800000">
            <a:off x="5836934" y="4366227"/>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6" name="Google Shape;916;p26"/>
          <p:cNvSpPr/>
          <p:nvPr/>
        </p:nvSpPr>
        <p:spPr>
          <a:xfrm rot="10800000">
            <a:off x="5129896"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7" name="Google Shape;917;p26"/>
          <p:cNvSpPr/>
          <p:nvPr/>
        </p:nvSpPr>
        <p:spPr>
          <a:xfrm rot="10800000">
            <a:off x="5129896"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8" name="Google Shape;918;p26"/>
          <p:cNvSpPr/>
          <p:nvPr/>
        </p:nvSpPr>
        <p:spPr>
          <a:xfrm rot="10800000">
            <a:off x="6163997" y="4998260"/>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9" name="Google Shape;919;p26"/>
          <p:cNvSpPr/>
          <p:nvPr/>
        </p:nvSpPr>
        <p:spPr>
          <a:xfrm rot="10800000">
            <a:off x="6163997" y="4998260"/>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0" name="Google Shape;920;p26"/>
          <p:cNvSpPr/>
          <p:nvPr/>
        </p:nvSpPr>
        <p:spPr>
          <a:xfrm rot="10800000">
            <a:off x="5836934" y="4998260"/>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1" name="Google Shape;921;p26"/>
          <p:cNvSpPr/>
          <p:nvPr/>
        </p:nvSpPr>
        <p:spPr>
          <a:xfrm rot="10800000">
            <a:off x="5836934" y="4998260"/>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2" name="Google Shape;922;p26"/>
          <p:cNvSpPr/>
          <p:nvPr/>
        </p:nvSpPr>
        <p:spPr>
          <a:xfrm rot="10800000">
            <a:off x="6163997" y="4682218"/>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3" name="Google Shape;923;p26"/>
          <p:cNvSpPr/>
          <p:nvPr/>
        </p:nvSpPr>
        <p:spPr>
          <a:xfrm rot="10800000">
            <a:off x="6163997" y="4682218"/>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4" name="Google Shape;924;p26"/>
          <p:cNvSpPr/>
          <p:nvPr/>
        </p:nvSpPr>
        <p:spPr>
          <a:xfrm rot="10800000">
            <a:off x="5836934" y="4682218"/>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5" name="Google Shape;925;p26"/>
          <p:cNvSpPr/>
          <p:nvPr/>
        </p:nvSpPr>
        <p:spPr>
          <a:xfrm rot="10800000">
            <a:off x="5836934" y="4682218"/>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6" name="Google Shape;926;p26"/>
          <p:cNvSpPr/>
          <p:nvPr/>
        </p:nvSpPr>
        <p:spPr>
          <a:xfrm rot="10800000">
            <a:off x="6163997" y="4366227"/>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7" name="Google Shape;927;p26"/>
          <p:cNvSpPr/>
          <p:nvPr/>
        </p:nvSpPr>
        <p:spPr>
          <a:xfrm rot="10800000">
            <a:off x="6163997" y="4366227"/>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8" name="Google Shape;928;p26"/>
          <p:cNvSpPr/>
          <p:nvPr/>
        </p:nvSpPr>
        <p:spPr>
          <a:xfrm rot="10800000">
            <a:off x="6163997" y="4050184"/>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9" name="Google Shape;929;p26"/>
          <p:cNvSpPr/>
          <p:nvPr/>
        </p:nvSpPr>
        <p:spPr>
          <a:xfrm rot="10800000">
            <a:off x="6163997" y="4050184"/>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0" name="Google Shape;930;p26"/>
          <p:cNvSpPr/>
          <p:nvPr/>
        </p:nvSpPr>
        <p:spPr>
          <a:xfrm rot="10800000">
            <a:off x="5836934" y="4050184"/>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1" name="Google Shape;931;p26"/>
          <p:cNvSpPr/>
          <p:nvPr/>
        </p:nvSpPr>
        <p:spPr>
          <a:xfrm rot="10800000">
            <a:off x="5836934" y="4050184"/>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2" name="Google Shape;932;p26"/>
          <p:cNvSpPr/>
          <p:nvPr/>
        </p:nvSpPr>
        <p:spPr>
          <a:xfrm rot="10800000">
            <a:off x="5411863" y="3807145"/>
            <a:ext cx="162971" cy="162971"/>
          </a:xfrm>
          <a:custGeom>
            <a:avLst/>
            <a:gdLst/>
            <a:ahLst/>
            <a:cxnLst/>
            <a:rect l="l" t="t" r="r" b="b"/>
            <a:pathLst>
              <a:path w="9302" h="9302" extrusionOk="0">
                <a:moveTo>
                  <a:pt x="0" y="0"/>
                </a:moveTo>
                <a:lnTo>
                  <a:pt x="0" y="9302"/>
                </a:lnTo>
                <a:lnTo>
                  <a:pt x="9302"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3" name="Google Shape;933;p26"/>
          <p:cNvSpPr/>
          <p:nvPr/>
        </p:nvSpPr>
        <p:spPr>
          <a:xfrm rot="10800000">
            <a:off x="5411863" y="3807145"/>
            <a:ext cx="162971" cy="162971"/>
          </a:xfrm>
          <a:custGeom>
            <a:avLst/>
            <a:gdLst/>
            <a:ahLst/>
            <a:cxnLst/>
            <a:rect l="l" t="t" r="r" b="b"/>
            <a:pathLst>
              <a:path w="9302" h="9302" extrusionOk="0">
                <a:moveTo>
                  <a:pt x="0"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4" name="Google Shape;934;p26"/>
          <p:cNvSpPr/>
          <p:nvPr/>
        </p:nvSpPr>
        <p:spPr>
          <a:xfrm rot="10800000">
            <a:off x="5411863" y="3495044"/>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5" name="Google Shape;935;p26"/>
          <p:cNvSpPr/>
          <p:nvPr/>
        </p:nvSpPr>
        <p:spPr>
          <a:xfrm rot="10800000">
            <a:off x="5411863" y="3495044"/>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6" name="Google Shape;936;p26"/>
          <p:cNvSpPr/>
          <p:nvPr/>
        </p:nvSpPr>
        <p:spPr>
          <a:xfrm rot="10800000">
            <a:off x="5129896"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7" name="Google Shape;937;p26"/>
          <p:cNvSpPr/>
          <p:nvPr/>
        </p:nvSpPr>
        <p:spPr>
          <a:xfrm rot="10800000">
            <a:off x="5129896"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8" name="Google Shape;938;p26"/>
          <p:cNvSpPr/>
          <p:nvPr/>
        </p:nvSpPr>
        <p:spPr>
          <a:xfrm rot="10800000">
            <a:off x="5411863" y="3182996"/>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9" name="Google Shape;939;p26"/>
          <p:cNvSpPr/>
          <p:nvPr/>
        </p:nvSpPr>
        <p:spPr>
          <a:xfrm rot="10800000">
            <a:off x="5411863" y="3182996"/>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0" name="Google Shape;940;p26"/>
          <p:cNvSpPr/>
          <p:nvPr/>
        </p:nvSpPr>
        <p:spPr>
          <a:xfrm rot="10800000">
            <a:off x="5129896"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1" name="Google Shape;941;p26"/>
          <p:cNvSpPr/>
          <p:nvPr/>
        </p:nvSpPr>
        <p:spPr>
          <a:xfrm rot="10800000">
            <a:off x="5129896"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2" name="Google Shape;942;p26"/>
          <p:cNvSpPr/>
          <p:nvPr/>
        </p:nvSpPr>
        <p:spPr>
          <a:xfrm rot="10800000">
            <a:off x="5411863" y="287089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3" name="Google Shape;943;p26"/>
          <p:cNvSpPr/>
          <p:nvPr/>
        </p:nvSpPr>
        <p:spPr>
          <a:xfrm rot="10800000">
            <a:off x="5411863" y="287089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4" name="Google Shape;944;p26"/>
          <p:cNvSpPr/>
          <p:nvPr/>
        </p:nvSpPr>
        <p:spPr>
          <a:xfrm rot="10800000">
            <a:off x="5129896"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5" name="Google Shape;945;p26"/>
          <p:cNvSpPr/>
          <p:nvPr/>
        </p:nvSpPr>
        <p:spPr>
          <a:xfrm rot="10800000">
            <a:off x="5129896"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6" name="Google Shape;946;p26"/>
          <p:cNvSpPr/>
          <p:nvPr/>
        </p:nvSpPr>
        <p:spPr>
          <a:xfrm rot="10800000">
            <a:off x="5411863" y="255884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7" name="Google Shape;947;p26"/>
          <p:cNvSpPr/>
          <p:nvPr/>
        </p:nvSpPr>
        <p:spPr>
          <a:xfrm rot="10800000">
            <a:off x="5411863" y="255884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8" name="Google Shape;948;p26"/>
          <p:cNvSpPr/>
          <p:nvPr/>
        </p:nvSpPr>
        <p:spPr>
          <a:xfrm rot="10800000">
            <a:off x="5129896"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9" name="Google Shape;949;p26"/>
          <p:cNvSpPr/>
          <p:nvPr/>
        </p:nvSpPr>
        <p:spPr>
          <a:xfrm rot="10800000">
            <a:off x="5129896"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0" name="Google Shape;950;p26"/>
          <p:cNvSpPr/>
          <p:nvPr/>
        </p:nvSpPr>
        <p:spPr>
          <a:xfrm rot="10800000">
            <a:off x="5411863" y="2246779"/>
            <a:ext cx="162971" cy="162988"/>
          </a:xfrm>
          <a:custGeom>
            <a:avLst/>
            <a:gdLst/>
            <a:ahLst/>
            <a:cxnLst/>
            <a:rect l="l" t="t" r="r" b="b"/>
            <a:pathLst>
              <a:path w="9302" h="9303" extrusionOk="0">
                <a:moveTo>
                  <a:pt x="0" y="1"/>
                </a:moveTo>
                <a:lnTo>
                  <a:pt x="0" y="9302"/>
                </a:lnTo>
                <a:lnTo>
                  <a:pt x="9302"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1" name="Google Shape;951;p26"/>
          <p:cNvSpPr/>
          <p:nvPr/>
        </p:nvSpPr>
        <p:spPr>
          <a:xfrm rot="10800000">
            <a:off x="5411863" y="2246779"/>
            <a:ext cx="162971" cy="162988"/>
          </a:xfrm>
          <a:custGeom>
            <a:avLst/>
            <a:gdLst/>
            <a:ahLst/>
            <a:cxnLst/>
            <a:rect l="l" t="t" r="r" b="b"/>
            <a:pathLst>
              <a:path w="9302" h="9303" extrusionOk="0">
                <a:moveTo>
                  <a:pt x="0"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2" name="Google Shape;952;p26"/>
          <p:cNvSpPr/>
          <p:nvPr/>
        </p:nvSpPr>
        <p:spPr>
          <a:xfrm rot="10800000">
            <a:off x="5129896"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3" name="Google Shape;953;p26"/>
          <p:cNvSpPr/>
          <p:nvPr/>
        </p:nvSpPr>
        <p:spPr>
          <a:xfrm rot="10800000">
            <a:off x="5129896"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4" name="Google Shape;954;p26"/>
          <p:cNvSpPr/>
          <p:nvPr/>
        </p:nvSpPr>
        <p:spPr>
          <a:xfrm rot="10800000">
            <a:off x="4732157"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5" name="Google Shape;955;p26"/>
          <p:cNvSpPr/>
          <p:nvPr/>
        </p:nvSpPr>
        <p:spPr>
          <a:xfrm rot="10800000">
            <a:off x="4732157"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6" name="Google Shape;956;p26"/>
          <p:cNvSpPr/>
          <p:nvPr/>
        </p:nvSpPr>
        <p:spPr>
          <a:xfrm rot="10800000">
            <a:off x="4450243"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7" name="Google Shape;957;p26"/>
          <p:cNvSpPr/>
          <p:nvPr/>
        </p:nvSpPr>
        <p:spPr>
          <a:xfrm rot="10800000">
            <a:off x="4450243"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8" name="Google Shape;958;p26"/>
          <p:cNvSpPr/>
          <p:nvPr/>
        </p:nvSpPr>
        <p:spPr>
          <a:xfrm rot="10800000">
            <a:off x="4732157"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9" name="Google Shape;959;p26"/>
          <p:cNvSpPr/>
          <p:nvPr/>
        </p:nvSpPr>
        <p:spPr>
          <a:xfrm rot="10800000">
            <a:off x="4732157"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0" name="Google Shape;960;p26"/>
          <p:cNvSpPr/>
          <p:nvPr/>
        </p:nvSpPr>
        <p:spPr>
          <a:xfrm rot="10800000">
            <a:off x="4450243"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1" name="Google Shape;961;p26"/>
          <p:cNvSpPr/>
          <p:nvPr/>
        </p:nvSpPr>
        <p:spPr>
          <a:xfrm rot="10800000">
            <a:off x="4450243"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2" name="Google Shape;962;p26"/>
          <p:cNvSpPr/>
          <p:nvPr/>
        </p:nvSpPr>
        <p:spPr>
          <a:xfrm rot="10800000">
            <a:off x="473215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3" name="Google Shape;963;p26"/>
          <p:cNvSpPr/>
          <p:nvPr/>
        </p:nvSpPr>
        <p:spPr>
          <a:xfrm rot="10800000">
            <a:off x="473215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4" name="Google Shape;964;p26"/>
          <p:cNvSpPr/>
          <p:nvPr/>
        </p:nvSpPr>
        <p:spPr>
          <a:xfrm rot="10800000">
            <a:off x="4450243"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5" name="Google Shape;965;p26"/>
          <p:cNvSpPr/>
          <p:nvPr/>
        </p:nvSpPr>
        <p:spPr>
          <a:xfrm rot="10800000">
            <a:off x="4450243"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6" name="Google Shape;966;p26"/>
          <p:cNvSpPr/>
          <p:nvPr/>
        </p:nvSpPr>
        <p:spPr>
          <a:xfrm rot="10800000">
            <a:off x="473215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7" name="Google Shape;967;p26"/>
          <p:cNvSpPr/>
          <p:nvPr/>
        </p:nvSpPr>
        <p:spPr>
          <a:xfrm rot="10800000">
            <a:off x="473215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8" name="Google Shape;968;p26"/>
          <p:cNvSpPr/>
          <p:nvPr/>
        </p:nvSpPr>
        <p:spPr>
          <a:xfrm rot="10800000">
            <a:off x="4450243"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9" name="Google Shape;969;p26"/>
          <p:cNvSpPr/>
          <p:nvPr/>
        </p:nvSpPr>
        <p:spPr>
          <a:xfrm rot="10800000">
            <a:off x="4450243"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0" name="Google Shape;970;p26"/>
          <p:cNvSpPr/>
          <p:nvPr/>
        </p:nvSpPr>
        <p:spPr>
          <a:xfrm rot="10800000">
            <a:off x="6903025"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1" name="Google Shape;971;p26"/>
          <p:cNvSpPr/>
          <p:nvPr/>
        </p:nvSpPr>
        <p:spPr>
          <a:xfrm rot="10800000">
            <a:off x="6903025"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2" name="Google Shape;972;p26"/>
          <p:cNvSpPr/>
          <p:nvPr/>
        </p:nvSpPr>
        <p:spPr>
          <a:xfrm rot="10800000">
            <a:off x="6621111" y="3807145"/>
            <a:ext cx="162988" cy="162971"/>
          </a:xfrm>
          <a:custGeom>
            <a:avLst/>
            <a:gdLst/>
            <a:ahLst/>
            <a:cxnLst/>
            <a:rect l="l" t="t" r="r" b="b"/>
            <a:pathLst>
              <a:path w="9303" h="9302" extrusionOk="0">
                <a:moveTo>
                  <a:pt x="1" y="0"/>
                </a:moveTo>
                <a:lnTo>
                  <a:pt x="1" y="9302"/>
                </a:lnTo>
                <a:lnTo>
                  <a:pt x="9302" y="9302"/>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3" name="Google Shape;973;p26"/>
          <p:cNvSpPr/>
          <p:nvPr/>
        </p:nvSpPr>
        <p:spPr>
          <a:xfrm rot="10800000">
            <a:off x="6621111" y="3807145"/>
            <a:ext cx="162988" cy="162971"/>
          </a:xfrm>
          <a:custGeom>
            <a:avLst/>
            <a:gdLst/>
            <a:ahLst/>
            <a:cxnLst/>
            <a:rect l="l" t="t" r="r" b="b"/>
            <a:pathLst>
              <a:path w="9303" h="9302" extrusionOk="0">
                <a:moveTo>
                  <a:pt x="1"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4" name="Google Shape;974;p26"/>
          <p:cNvSpPr/>
          <p:nvPr/>
        </p:nvSpPr>
        <p:spPr>
          <a:xfrm rot="10800000">
            <a:off x="6903025"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5" name="Google Shape;975;p26"/>
          <p:cNvSpPr/>
          <p:nvPr/>
        </p:nvSpPr>
        <p:spPr>
          <a:xfrm rot="10800000">
            <a:off x="6903025"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6" name="Google Shape;976;p26"/>
          <p:cNvSpPr/>
          <p:nvPr/>
        </p:nvSpPr>
        <p:spPr>
          <a:xfrm rot="10800000">
            <a:off x="6621111" y="3495044"/>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7" name="Google Shape;977;p26"/>
          <p:cNvSpPr/>
          <p:nvPr/>
        </p:nvSpPr>
        <p:spPr>
          <a:xfrm rot="10800000">
            <a:off x="6621111" y="3495044"/>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8" name="Google Shape;978;p26"/>
          <p:cNvSpPr/>
          <p:nvPr/>
        </p:nvSpPr>
        <p:spPr>
          <a:xfrm rot="10800000">
            <a:off x="6903025"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9" name="Google Shape;979;p26"/>
          <p:cNvSpPr/>
          <p:nvPr/>
        </p:nvSpPr>
        <p:spPr>
          <a:xfrm rot="10800000">
            <a:off x="6903025"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0" name="Google Shape;980;p26"/>
          <p:cNvSpPr/>
          <p:nvPr/>
        </p:nvSpPr>
        <p:spPr>
          <a:xfrm rot="10800000">
            <a:off x="6621111" y="3182996"/>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1" name="Google Shape;981;p26"/>
          <p:cNvSpPr/>
          <p:nvPr/>
        </p:nvSpPr>
        <p:spPr>
          <a:xfrm rot="10800000">
            <a:off x="6621111" y="3182996"/>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2" name="Google Shape;982;p26"/>
          <p:cNvSpPr/>
          <p:nvPr/>
        </p:nvSpPr>
        <p:spPr>
          <a:xfrm rot="10800000">
            <a:off x="6903025"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3" name="Google Shape;983;p26"/>
          <p:cNvSpPr/>
          <p:nvPr/>
        </p:nvSpPr>
        <p:spPr>
          <a:xfrm rot="10800000">
            <a:off x="6903025"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4" name="Google Shape;984;p26"/>
          <p:cNvSpPr/>
          <p:nvPr/>
        </p:nvSpPr>
        <p:spPr>
          <a:xfrm rot="10800000">
            <a:off x="6621111" y="287089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5" name="Google Shape;985;p26"/>
          <p:cNvSpPr/>
          <p:nvPr/>
        </p:nvSpPr>
        <p:spPr>
          <a:xfrm rot="10800000">
            <a:off x="6621111" y="287089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6" name="Google Shape;986;p26"/>
          <p:cNvSpPr/>
          <p:nvPr/>
        </p:nvSpPr>
        <p:spPr>
          <a:xfrm rot="10800000">
            <a:off x="6903025"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7" name="Google Shape;987;p26"/>
          <p:cNvSpPr/>
          <p:nvPr/>
        </p:nvSpPr>
        <p:spPr>
          <a:xfrm rot="10800000">
            <a:off x="6903025"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8" name="Google Shape;988;p26"/>
          <p:cNvSpPr/>
          <p:nvPr/>
        </p:nvSpPr>
        <p:spPr>
          <a:xfrm rot="10800000">
            <a:off x="6621111" y="255884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9" name="Google Shape;989;p26"/>
          <p:cNvSpPr/>
          <p:nvPr/>
        </p:nvSpPr>
        <p:spPr>
          <a:xfrm rot="10800000">
            <a:off x="6621111" y="255884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0" name="Google Shape;990;p26"/>
          <p:cNvSpPr/>
          <p:nvPr/>
        </p:nvSpPr>
        <p:spPr>
          <a:xfrm rot="10800000">
            <a:off x="6903025"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1" name="Google Shape;991;p26"/>
          <p:cNvSpPr/>
          <p:nvPr/>
        </p:nvSpPr>
        <p:spPr>
          <a:xfrm rot="10800000">
            <a:off x="6903025"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2" name="Google Shape;992;p26"/>
          <p:cNvSpPr/>
          <p:nvPr/>
        </p:nvSpPr>
        <p:spPr>
          <a:xfrm rot="10800000">
            <a:off x="6621111" y="2246779"/>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3" name="Google Shape;993;p26"/>
          <p:cNvSpPr/>
          <p:nvPr/>
        </p:nvSpPr>
        <p:spPr>
          <a:xfrm rot="10800000">
            <a:off x="6621111" y="2246779"/>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4" name="Google Shape;994;p26"/>
          <p:cNvSpPr/>
          <p:nvPr/>
        </p:nvSpPr>
        <p:spPr>
          <a:xfrm rot="10800000">
            <a:off x="7569240"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5" name="Google Shape;995;p26"/>
          <p:cNvSpPr/>
          <p:nvPr/>
        </p:nvSpPr>
        <p:spPr>
          <a:xfrm rot="10800000">
            <a:off x="7569240"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6" name="Google Shape;996;p26"/>
          <p:cNvSpPr/>
          <p:nvPr/>
        </p:nvSpPr>
        <p:spPr>
          <a:xfrm rot="10800000">
            <a:off x="7287327" y="3014751"/>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7" name="Google Shape;997;p26"/>
          <p:cNvSpPr/>
          <p:nvPr/>
        </p:nvSpPr>
        <p:spPr>
          <a:xfrm rot="10800000">
            <a:off x="7287327" y="3014751"/>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8" name="Google Shape;998;p26"/>
          <p:cNvSpPr/>
          <p:nvPr/>
        </p:nvSpPr>
        <p:spPr>
          <a:xfrm rot="10800000">
            <a:off x="7569240"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9" name="Google Shape;999;p26"/>
          <p:cNvSpPr/>
          <p:nvPr/>
        </p:nvSpPr>
        <p:spPr>
          <a:xfrm rot="10800000">
            <a:off x="7569240"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0" name="Google Shape;1000;p26"/>
          <p:cNvSpPr/>
          <p:nvPr/>
        </p:nvSpPr>
        <p:spPr>
          <a:xfrm rot="10800000">
            <a:off x="7287327" y="2702685"/>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1" name="Google Shape;1001;p26"/>
          <p:cNvSpPr/>
          <p:nvPr/>
        </p:nvSpPr>
        <p:spPr>
          <a:xfrm rot="10800000">
            <a:off x="7287327" y="2702685"/>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2" name="Google Shape;1002;p26"/>
          <p:cNvSpPr/>
          <p:nvPr/>
        </p:nvSpPr>
        <p:spPr>
          <a:xfrm rot="10800000">
            <a:off x="7569240"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3" name="Google Shape;1003;p26"/>
          <p:cNvSpPr/>
          <p:nvPr/>
        </p:nvSpPr>
        <p:spPr>
          <a:xfrm rot="10800000">
            <a:off x="7569240"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4" name="Google Shape;1004;p26"/>
          <p:cNvSpPr/>
          <p:nvPr/>
        </p:nvSpPr>
        <p:spPr>
          <a:xfrm rot="10800000">
            <a:off x="7287327" y="2390602"/>
            <a:ext cx="162988" cy="163007"/>
          </a:xfrm>
          <a:custGeom>
            <a:avLst/>
            <a:gdLst/>
            <a:ahLst/>
            <a:cxnLst/>
            <a:rect l="l" t="t" r="r" b="b"/>
            <a:pathLst>
              <a:path w="9303" h="9304"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5" name="Google Shape;1005;p26"/>
          <p:cNvSpPr/>
          <p:nvPr/>
        </p:nvSpPr>
        <p:spPr>
          <a:xfrm rot="10800000">
            <a:off x="7287327" y="2390602"/>
            <a:ext cx="162988" cy="163007"/>
          </a:xfrm>
          <a:custGeom>
            <a:avLst/>
            <a:gdLst/>
            <a:ahLst/>
            <a:cxnLst/>
            <a:rect l="l" t="t" r="r" b="b"/>
            <a:pathLst>
              <a:path w="9303" h="9304"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6" name="Google Shape;1006;p26"/>
          <p:cNvSpPr/>
          <p:nvPr/>
        </p:nvSpPr>
        <p:spPr>
          <a:xfrm rot="10800000">
            <a:off x="7569240"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7" name="Google Shape;1007;p26"/>
          <p:cNvSpPr/>
          <p:nvPr/>
        </p:nvSpPr>
        <p:spPr>
          <a:xfrm rot="10800000">
            <a:off x="7569240"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8" name="Google Shape;1008;p26"/>
          <p:cNvSpPr/>
          <p:nvPr/>
        </p:nvSpPr>
        <p:spPr>
          <a:xfrm rot="10800000">
            <a:off x="7287327" y="2078535"/>
            <a:ext cx="162988" cy="163024"/>
          </a:xfrm>
          <a:custGeom>
            <a:avLst/>
            <a:gdLst/>
            <a:ahLst/>
            <a:cxnLst/>
            <a:rect l="l" t="t" r="r" b="b"/>
            <a:pathLst>
              <a:path w="9303" h="9305"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9" name="Google Shape;1009;p26"/>
          <p:cNvSpPr/>
          <p:nvPr/>
        </p:nvSpPr>
        <p:spPr>
          <a:xfrm rot="10800000">
            <a:off x="7287327" y="2078535"/>
            <a:ext cx="162988" cy="163024"/>
          </a:xfrm>
          <a:custGeom>
            <a:avLst/>
            <a:gdLst/>
            <a:ahLst/>
            <a:cxnLst/>
            <a:rect l="l" t="t" r="r" b="b"/>
            <a:pathLst>
              <a:path w="9303" h="9305"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0" name="Google Shape;1010;p26"/>
          <p:cNvSpPr/>
          <p:nvPr/>
        </p:nvSpPr>
        <p:spPr>
          <a:xfrm rot="10800000">
            <a:off x="8248893" y="2390602"/>
            <a:ext cx="163024" cy="163007"/>
          </a:xfrm>
          <a:custGeom>
            <a:avLst/>
            <a:gdLst/>
            <a:ahLst/>
            <a:cxnLst/>
            <a:rect l="l" t="t" r="r" b="b"/>
            <a:pathLst>
              <a:path w="9305" h="9304"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1" name="Google Shape;1011;p26"/>
          <p:cNvSpPr/>
          <p:nvPr/>
        </p:nvSpPr>
        <p:spPr>
          <a:xfrm rot="10800000">
            <a:off x="8248893" y="2390602"/>
            <a:ext cx="163024" cy="163007"/>
          </a:xfrm>
          <a:custGeom>
            <a:avLst/>
            <a:gdLst/>
            <a:ahLst/>
            <a:cxnLst/>
            <a:rect l="l" t="t" r="r" b="b"/>
            <a:pathLst>
              <a:path w="9305" h="9304"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2" name="Google Shape;1012;p26"/>
          <p:cNvSpPr/>
          <p:nvPr/>
        </p:nvSpPr>
        <p:spPr>
          <a:xfrm rot="10800000">
            <a:off x="796699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3" name="Google Shape;1013;p26"/>
          <p:cNvSpPr/>
          <p:nvPr/>
        </p:nvSpPr>
        <p:spPr>
          <a:xfrm rot="10800000">
            <a:off x="796699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4" name="Google Shape;1014;p26"/>
          <p:cNvSpPr/>
          <p:nvPr/>
        </p:nvSpPr>
        <p:spPr>
          <a:xfrm rot="10800000">
            <a:off x="8248893" y="2078535"/>
            <a:ext cx="163024" cy="163024"/>
          </a:xfrm>
          <a:custGeom>
            <a:avLst/>
            <a:gdLst/>
            <a:ahLst/>
            <a:cxnLst/>
            <a:rect l="l" t="t" r="r" b="b"/>
            <a:pathLst>
              <a:path w="9305" h="9305"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5" name="Google Shape;1015;p26"/>
          <p:cNvSpPr/>
          <p:nvPr/>
        </p:nvSpPr>
        <p:spPr>
          <a:xfrm rot="10800000">
            <a:off x="8248893" y="2078535"/>
            <a:ext cx="163024" cy="163024"/>
          </a:xfrm>
          <a:custGeom>
            <a:avLst/>
            <a:gdLst/>
            <a:ahLst/>
            <a:cxnLst/>
            <a:rect l="l" t="t" r="r" b="b"/>
            <a:pathLst>
              <a:path w="9305" h="9305"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6" name="Google Shape;1016;p26"/>
          <p:cNvSpPr/>
          <p:nvPr/>
        </p:nvSpPr>
        <p:spPr>
          <a:xfrm rot="10800000">
            <a:off x="796699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7" name="Google Shape;1017;p26"/>
          <p:cNvSpPr/>
          <p:nvPr/>
        </p:nvSpPr>
        <p:spPr>
          <a:xfrm rot="10800000">
            <a:off x="796699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8" name="Google Shape;1018;p26"/>
          <p:cNvSpPr/>
          <p:nvPr/>
        </p:nvSpPr>
        <p:spPr>
          <a:xfrm rot="10800000">
            <a:off x="4076647"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9" name="Google Shape;1019;p26"/>
          <p:cNvSpPr/>
          <p:nvPr/>
        </p:nvSpPr>
        <p:spPr>
          <a:xfrm rot="10800000">
            <a:off x="4076647"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0" name="Google Shape;1020;p26"/>
          <p:cNvSpPr/>
          <p:nvPr/>
        </p:nvSpPr>
        <p:spPr>
          <a:xfrm rot="10800000">
            <a:off x="3794732"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1" name="Google Shape;1021;p26"/>
          <p:cNvSpPr/>
          <p:nvPr/>
        </p:nvSpPr>
        <p:spPr>
          <a:xfrm rot="10800000">
            <a:off x="3794732"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2" name="Google Shape;1022;p26"/>
          <p:cNvSpPr/>
          <p:nvPr/>
        </p:nvSpPr>
        <p:spPr>
          <a:xfrm rot="10800000">
            <a:off x="4076647"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3" name="Google Shape;1023;p26"/>
          <p:cNvSpPr/>
          <p:nvPr/>
        </p:nvSpPr>
        <p:spPr>
          <a:xfrm rot="10800000">
            <a:off x="4076647"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4" name="Google Shape;1024;p26"/>
          <p:cNvSpPr/>
          <p:nvPr/>
        </p:nvSpPr>
        <p:spPr>
          <a:xfrm rot="10800000">
            <a:off x="3794732"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5" name="Google Shape;1025;p26"/>
          <p:cNvSpPr/>
          <p:nvPr/>
        </p:nvSpPr>
        <p:spPr>
          <a:xfrm rot="10800000">
            <a:off x="3794732"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6" name="Google Shape;1026;p26"/>
          <p:cNvSpPr/>
          <p:nvPr/>
        </p:nvSpPr>
        <p:spPr>
          <a:xfrm rot="10800000">
            <a:off x="6163997" y="3734141"/>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7" name="Google Shape;1027;p26"/>
          <p:cNvSpPr/>
          <p:nvPr/>
        </p:nvSpPr>
        <p:spPr>
          <a:xfrm rot="10800000">
            <a:off x="6163997" y="3734141"/>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8" name="Google Shape;1028;p26"/>
          <p:cNvSpPr/>
          <p:nvPr/>
        </p:nvSpPr>
        <p:spPr>
          <a:xfrm rot="10800000">
            <a:off x="5836934" y="3734141"/>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9" name="Google Shape;1029;p26"/>
          <p:cNvSpPr/>
          <p:nvPr/>
        </p:nvSpPr>
        <p:spPr>
          <a:xfrm rot="10800000">
            <a:off x="5836934" y="3734141"/>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0" name="Google Shape;1030;p26"/>
          <p:cNvSpPr/>
          <p:nvPr/>
        </p:nvSpPr>
        <p:spPr>
          <a:xfrm rot="10800000">
            <a:off x="6163997" y="3418149"/>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1" name="Google Shape;1031;p26"/>
          <p:cNvSpPr/>
          <p:nvPr/>
        </p:nvSpPr>
        <p:spPr>
          <a:xfrm rot="10800000">
            <a:off x="6163997" y="3418149"/>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2" name="Google Shape;1032;p26"/>
          <p:cNvSpPr/>
          <p:nvPr/>
        </p:nvSpPr>
        <p:spPr>
          <a:xfrm rot="10800000">
            <a:off x="5836934" y="3418149"/>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3" name="Google Shape;1033;p26"/>
          <p:cNvSpPr/>
          <p:nvPr/>
        </p:nvSpPr>
        <p:spPr>
          <a:xfrm rot="10800000">
            <a:off x="5836934" y="3418149"/>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4" name="Google Shape;1034;p26"/>
          <p:cNvSpPr/>
          <p:nvPr/>
        </p:nvSpPr>
        <p:spPr>
          <a:xfrm rot="10800000">
            <a:off x="6163997" y="3102106"/>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5" name="Google Shape;1035;p26"/>
          <p:cNvSpPr/>
          <p:nvPr/>
        </p:nvSpPr>
        <p:spPr>
          <a:xfrm rot="10800000">
            <a:off x="6163997" y="3102106"/>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6" name="Google Shape;1036;p26"/>
          <p:cNvSpPr/>
          <p:nvPr/>
        </p:nvSpPr>
        <p:spPr>
          <a:xfrm rot="10800000">
            <a:off x="5836934" y="3102106"/>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7" name="Google Shape;1037;p26"/>
          <p:cNvSpPr/>
          <p:nvPr/>
        </p:nvSpPr>
        <p:spPr>
          <a:xfrm rot="10800000">
            <a:off x="5836934" y="3102106"/>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8" name="Google Shape;1038;p26"/>
          <p:cNvSpPr/>
          <p:nvPr/>
        </p:nvSpPr>
        <p:spPr>
          <a:xfrm rot="10800000">
            <a:off x="6163997" y="2786115"/>
            <a:ext cx="189145" cy="189093"/>
          </a:xfrm>
          <a:custGeom>
            <a:avLst/>
            <a:gdLst/>
            <a:ahLst/>
            <a:cxnLst/>
            <a:rect l="l" t="t" r="r" b="b"/>
            <a:pathLst>
              <a:path w="10796" h="10793" extrusionOk="0">
                <a:moveTo>
                  <a:pt x="1" y="1"/>
                </a:moveTo>
                <a:lnTo>
                  <a:pt x="1" y="10792"/>
                </a:lnTo>
                <a:lnTo>
                  <a:pt x="10795" y="1079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9" name="Google Shape;1039;p26"/>
          <p:cNvSpPr/>
          <p:nvPr/>
        </p:nvSpPr>
        <p:spPr>
          <a:xfrm rot="10800000">
            <a:off x="6163997" y="2786115"/>
            <a:ext cx="189145" cy="189093"/>
          </a:xfrm>
          <a:custGeom>
            <a:avLst/>
            <a:gdLst/>
            <a:ahLst/>
            <a:cxnLst/>
            <a:rect l="l" t="t" r="r" b="b"/>
            <a:pathLst>
              <a:path w="10796" h="10793" extrusionOk="0">
                <a:moveTo>
                  <a:pt x="1" y="1"/>
                </a:moveTo>
                <a:lnTo>
                  <a:pt x="10795" y="10792"/>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0" name="Google Shape;1040;p26"/>
          <p:cNvSpPr/>
          <p:nvPr/>
        </p:nvSpPr>
        <p:spPr>
          <a:xfrm rot="10800000">
            <a:off x="5836934" y="2786115"/>
            <a:ext cx="189076" cy="189093"/>
          </a:xfrm>
          <a:custGeom>
            <a:avLst/>
            <a:gdLst/>
            <a:ahLst/>
            <a:cxnLst/>
            <a:rect l="l" t="t" r="r" b="b"/>
            <a:pathLst>
              <a:path w="10792" h="10793" extrusionOk="0">
                <a:moveTo>
                  <a:pt x="0" y="1"/>
                </a:moveTo>
                <a:lnTo>
                  <a:pt x="0" y="10792"/>
                </a:lnTo>
                <a:lnTo>
                  <a:pt x="10792" y="1079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1" name="Google Shape;1041;p26"/>
          <p:cNvSpPr/>
          <p:nvPr/>
        </p:nvSpPr>
        <p:spPr>
          <a:xfrm rot="10800000">
            <a:off x="5836934" y="2786115"/>
            <a:ext cx="189076" cy="189093"/>
          </a:xfrm>
          <a:custGeom>
            <a:avLst/>
            <a:gdLst/>
            <a:ahLst/>
            <a:cxnLst/>
            <a:rect l="l" t="t" r="r" b="b"/>
            <a:pathLst>
              <a:path w="10792" h="10793" extrusionOk="0">
                <a:moveTo>
                  <a:pt x="0" y="1"/>
                </a:moveTo>
                <a:lnTo>
                  <a:pt x="10792" y="10792"/>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2" name="Google Shape;1042;p26"/>
          <p:cNvSpPr/>
          <p:nvPr/>
        </p:nvSpPr>
        <p:spPr>
          <a:xfrm rot="10800000">
            <a:off x="6163997" y="2470073"/>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3" name="Google Shape;1043;p26"/>
          <p:cNvSpPr/>
          <p:nvPr/>
        </p:nvSpPr>
        <p:spPr>
          <a:xfrm rot="10800000">
            <a:off x="6163997" y="2470073"/>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4" name="Google Shape;1044;p26"/>
          <p:cNvSpPr/>
          <p:nvPr/>
        </p:nvSpPr>
        <p:spPr>
          <a:xfrm rot="10800000">
            <a:off x="5836934" y="2470073"/>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5" name="Google Shape;1045;p26"/>
          <p:cNvSpPr/>
          <p:nvPr/>
        </p:nvSpPr>
        <p:spPr>
          <a:xfrm rot="10800000">
            <a:off x="5836934" y="2470073"/>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cxnSp>
        <p:nvCxnSpPr>
          <p:cNvPr id="1047" name="Google Shape;1047;p26"/>
          <p:cNvCxnSpPr>
            <a:cxnSpLocks/>
          </p:cNvCxnSpPr>
          <p:nvPr/>
        </p:nvCxnSpPr>
        <p:spPr>
          <a:xfrm>
            <a:off x="3957756" y="5397435"/>
            <a:ext cx="1674828" cy="0"/>
          </a:xfrm>
          <a:prstGeom prst="straightConnector1">
            <a:avLst/>
          </a:prstGeom>
          <a:noFill/>
          <a:ln w="19050" cap="flat" cmpd="sng">
            <a:solidFill>
              <a:schemeClr val="accent6"/>
            </a:solidFill>
            <a:prstDash val="solid"/>
            <a:round/>
            <a:headEnd type="oval" w="med" len="med"/>
            <a:tailEnd type="oval" w="med" len="med"/>
          </a:ln>
        </p:spPr>
      </p:cxnSp>
      <p:cxnSp>
        <p:nvCxnSpPr>
          <p:cNvPr id="1048" name="Google Shape;1048;p26"/>
          <p:cNvCxnSpPr/>
          <p:nvPr/>
        </p:nvCxnSpPr>
        <p:spPr>
          <a:xfrm>
            <a:off x="8671551" y="2812217"/>
            <a:ext cx="438400" cy="0"/>
          </a:xfrm>
          <a:prstGeom prst="straightConnector1">
            <a:avLst/>
          </a:prstGeom>
          <a:noFill/>
          <a:ln w="19050" cap="flat" cmpd="sng">
            <a:solidFill>
              <a:schemeClr val="accent6"/>
            </a:solidFill>
            <a:prstDash val="solid"/>
            <a:round/>
            <a:headEnd type="oval" w="med" len="med"/>
            <a:tailEnd type="oval" w="med" len="med"/>
          </a:ln>
        </p:spPr>
      </p:cxnSp>
      <p:cxnSp>
        <p:nvCxnSpPr>
          <p:cNvPr id="1049" name="Google Shape;1049;p26"/>
          <p:cNvCxnSpPr>
            <a:cxnSpLocks/>
          </p:cNvCxnSpPr>
          <p:nvPr/>
        </p:nvCxnSpPr>
        <p:spPr>
          <a:xfrm>
            <a:off x="7401551" y="4126692"/>
            <a:ext cx="728470" cy="0"/>
          </a:xfrm>
          <a:prstGeom prst="straightConnector1">
            <a:avLst/>
          </a:prstGeom>
          <a:noFill/>
          <a:ln w="19050" cap="flat" cmpd="sng">
            <a:solidFill>
              <a:schemeClr val="accent6"/>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EXISTING BUSINESS MODELS &amp; THEIR EFFECTIVENESS</a:t>
            </a:r>
            <a:endParaRPr dirty="0"/>
          </a:p>
        </p:txBody>
      </p:sp>
      <p:sp>
        <p:nvSpPr>
          <p:cNvPr id="203" name="Google Shape;203;p18"/>
          <p:cNvSpPr txBox="1"/>
          <p:nvPr/>
        </p:nvSpPr>
        <p:spPr>
          <a:xfrm>
            <a:off x="1193953" y="1707025"/>
            <a:ext cx="2012800"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REITS</a:t>
            </a:r>
            <a:endParaRPr sz="2400" dirty="0">
              <a:solidFill>
                <a:srgbClr val="434343"/>
              </a:solidFill>
              <a:latin typeface="Montserrat ExtraBold"/>
              <a:ea typeface="Montserrat ExtraBold"/>
              <a:cs typeface="Montserrat ExtraBold"/>
              <a:sym typeface="Montserrat ExtraBold"/>
            </a:endParaRPr>
          </a:p>
        </p:txBody>
      </p:sp>
      <p:sp>
        <p:nvSpPr>
          <p:cNvPr id="204" name="Google Shape;204;p18"/>
          <p:cNvSpPr txBox="1"/>
          <p:nvPr/>
        </p:nvSpPr>
        <p:spPr>
          <a:xfrm>
            <a:off x="928967"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(10% - 20%)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a:t>
            </a:r>
            <a:r>
              <a:rPr lang="en-SG" sz="1600" dirty="0">
                <a:solidFill>
                  <a:srgbClr val="434343"/>
                </a:solidFill>
                <a:latin typeface="EB Garamond"/>
                <a:ea typeface="EB Garamond"/>
                <a:cs typeface="EB Garamond"/>
                <a:sym typeface="EB Garamond"/>
              </a:rPr>
              <a:t>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
        <p:nvSpPr>
          <p:cNvPr id="205" name="Google Shape;205;p18"/>
          <p:cNvSpPr/>
          <p:nvPr/>
        </p:nvSpPr>
        <p:spPr>
          <a:xfrm>
            <a:off x="1405564"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06" name="Google Shape;206;p18"/>
          <p:cNvSpPr txBox="1"/>
          <p:nvPr/>
        </p:nvSpPr>
        <p:spPr>
          <a:xfrm>
            <a:off x="4616509" y="1707025"/>
            <a:ext cx="2542800"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Listed RE Co.</a:t>
            </a:r>
            <a:endParaRPr sz="2400" dirty="0">
              <a:solidFill>
                <a:srgbClr val="434343"/>
              </a:solidFill>
              <a:latin typeface="Montserrat ExtraBold"/>
              <a:ea typeface="Montserrat ExtraBold"/>
              <a:cs typeface="Montserrat ExtraBold"/>
              <a:sym typeface="Montserrat ExtraBold"/>
            </a:endParaRPr>
          </a:p>
        </p:txBody>
      </p:sp>
      <p:sp>
        <p:nvSpPr>
          <p:cNvPr id="208" name="Google Shape;208;p18"/>
          <p:cNvSpPr txBox="1"/>
          <p:nvPr/>
        </p:nvSpPr>
        <p:spPr>
          <a:xfrm>
            <a:off x="8016307" y="1707025"/>
            <a:ext cx="3594777"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Private Investment</a:t>
            </a:r>
            <a:endParaRPr sz="2400" dirty="0">
              <a:solidFill>
                <a:srgbClr val="434343"/>
              </a:solidFill>
              <a:latin typeface="Montserrat ExtraBold"/>
              <a:ea typeface="Montserrat ExtraBold"/>
              <a:cs typeface="Montserrat ExtraBold"/>
              <a:sym typeface="Montserrat ExtraBold"/>
            </a:endParaRPr>
          </a:p>
        </p:txBody>
      </p:sp>
      <p:sp>
        <p:nvSpPr>
          <p:cNvPr id="210" name="Google Shape;210;p18"/>
          <p:cNvSpPr/>
          <p:nvPr/>
        </p:nvSpPr>
        <p:spPr>
          <a:xfrm>
            <a:off x="1193967" y="5852159"/>
            <a:ext cx="11150212" cy="34835"/>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219" name="Google Shape;219;p18"/>
          <p:cNvGrpSpPr/>
          <p:nvPr/>
        </p:nvGrpSpPr>
        <p:grpSpPr>
          <a:xfrm>
            <a:off x="9180502" y="5125484"/>
            <a:ext cx="1324235" cy="1097924"/>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236" name="Google Shape;236;p18"/>
          <p:cNvSpPr/>
          <p:nvPr/>
        </p:nvSpPr>
        <p:spPr>
          <a:xfrm>
            <a:off x="9159441" y="6084665"/>
            <a:ext cx="55545" cy="138743"/>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grpSp>
        <p:nvGrpSpPr>
          <p:cNvPr id="237" name="Google Shape;237;p18"/>
          <p:cNvGrpSpPr/>
          <p:nvPr/>
        </p:nvGrpSpPr>
        <p:grpSpPr>
          <a:xfrm>
            <a:off x="5209608" y="4907823"/>
            <a:ext cx="1426595" cy="1315585"/>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grpSp>
      <p:sp>
        <p:nvSpPr>
          <p:cNvPr id="255" name="Google Shape;255;p18"/>
          <p:cNvSpPr/>
          <p:nvPr/>
        </p:nvSpPr>
        <p:spPr>
          <a:xfrm rot="-8100000">
            <a:off x="10309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6" name="Google Shape;256;p18"/>
          <p:cNvSpPr/>
          <p:nvPr/>
        </p:nvSpPr>
        <p:spPr>
          <a:xfrm rot="-8100000">
            <a:off x="4845747" y="5746841"/>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7" name="Google Shape;257;p18"/>
          <p:cNvSpPr/>
          <p:nvPr/>
        </p:nvSpPr>
        <p:spPr>
          <a:xfrm rot="-8100000">
            <a:off x="83635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8" name="Google Shape;258;p18"/>
          <p:cNvSpPr/>
          <p:nvPr/>
        </p:nvSpPr>
        <p:spPr>
          <a:xfrm rot="-8100000">
            <a:off x="117521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9" name="Google Shape;259;p18"/>
          <p:cNvSpPr/>
          <p:nvPr/>
        </p:nvSpPr>
        <p:spPr>
          <a:xfrm>
            <a:off x="1914302" y="5557259"/>
            <a:ext cx="144212" cy="138723"/>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60" name="Google Shape;260;p18"/>
          <p:cNvSpPr/>
          <p:nvPr/>
        </p:nvSpPr>
        <p:spPr>
          <a:xfrm>
            <a:off x="1513497"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nvGrpSpPr>
          <p:cNvPr id="61" name="Google Shape;276;p19">
            <a:extLst>
              <a:ext uri="{FF2B5EF4-FFF2-40B4-BE49-F238E27FC236}">
                <a16:creationId xmlns:a16="http://schemas.microsoft.com/office/drawing/2014/main" id="{B6727893-E22B-4F20-9C0D-AE4EB30E9908}"/>
              </a:ext>
            </a:extLst>
          </p:cNvPr>
          <p:cNvGrpSpPr/>
          <p:nvPr/>
        </p:nvGrpSpPr>
        <p:grpSpPr>
          <a:xfrm>
            <a:off x="1893512" y="5220958"/>
            <a:ext cx="866107" cy="1002379"/>
            <a:chOff x="1578425" y="2787175"/>
            <a:chExt cx="711479" cy="823422"/>
          </a:xfrm>
        </p:grpSpPr>
        <p:sp>
          <p:nvSpPr>
            <p:cNvPr id="62" name="Google Shape;277;p19">
              <a:extLst>
                <a:ext uri="{FF2B5EF4-FFF2-40B4-BE49-F238E27FC236}">
                  <a16:creationId xmlns:a16="http://schemas.microsoft.com/office/drawing/2014/main" id="{B9689FAB-E7F1-4296-9816-54D682743E3B}"/>
                </a:ext>
              </a:extLst>
            </p:cNvPr>
            <p:cNvSpPr/>
            <p:nvPr/>
          </p:nvSpPr>
          <p:spPr>
            <a:xfrm>
              <a:off x="1945753" y="2951603"/>
              <a:ext cx="262841" cy="624579"/>
            </a:xfrm>
            <a:custGeom>
              <a:avLst/>
              <a:gdLst/>
              <a:ahLst/>
              <a:cxnLst/>
              <a:rect l="l" t="t" r="r" b="b"/>
              <a:pathLst>
                <a:path w="19189" h="45598" extrusionOk="0">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63" name="Google Shape;278;p19">
              <a:extLst>
                <a:ext uri="{FF2B5EF4-FFF2-40B4-BE49-F238E27FC236}">
                  <a16:creationId xmlns:a16="http://schemas.microsoft.com/office/drawing/2014/main" id="{D4536B4B-D846-42A3-9F58-592D238DE74D}"/>
                </a:ext>
              </a:extLst>
            </p:cNvPr>
            <p:cNvSpPr/>
            <p:nvPr/>
          </p:nvSpPr>
          <p:spPr>
            <a:xfrm>
              <a:off x="1911395" y="2855875"/>
              <a:ext cx="75912" cy="712188"/>
            </a:xfrm>
            <a:custGeom>
              <a:avLst/>
              <a:gdLst/>
              <a:ahLst/>
              <a:cxnLst/>
              <a:rect l="l" t="t" r="r" b="b"/>
              <a:pathLst>
                <a:path w="5542" h="51994" extrusionOk="0">
                  <a:moveTo>
                    <a:pt x="2508" y="0"/>
                  </a:moveTo>
                  <a:lnTo>
                    <a:pt x="1" y="20024"/>
                  </a:lnTo>
                  <a:lnTo>
                    <a:pt x="2508" y="51994"/>
                  </a:lnTo>
                  <a:lnTo>
                    <a:pt x="5542" y="51571"/>
                  </a:lnTo>
                  <a:lnTo>
                    <a:pt x="5542" y="1165"/>
                  </a:lnTo>
                  <a:cubicBezTo>
                    <a:pt x="5542" y="517"/>
                    <a:pt x="5025" y="0"/>
                    <a:pt x="4377" y="0"/>
                  </a:cubicBezTo>
                  <a:close/>
                </a:path>
              </a:pathLst>
            </a:custGeom>
            <a:solidFill>
              <a:srgbClr val="FCD977"/>
            </a:solidFill>
            <a:ln>
              <a:noFill/>
            </a:ln>
          </p:spPr>
          <p:txBody>
            <a:bodyPr spcFirstLastPara="1" wrap="square" lIns="121900" tIns="121900" rIns="121900" bIns="121900" anchor="ctr" anchorCtr="0">
              <a:noAutofit/>
            </a:bodyPr>
            <a:lstStyle/>
            <a:p>
              <a:endParaRPr sz="2489"/>
            </a:p>
          </p:txBody>
        </p:sp>
        <p:sp>
          <p:nvSpPr>
            <p:cNvPr id="64" name="Google Shape;279;p19">
              <a:extLst>
                <a:ext uri="{FF2B5EF4-FFF2-40B4-BE49-F238E27FC236}">
                  <a16:creationId xmlns:a16="http://schemas.microsoft.com/office/drawing/2014/main" id="{E6D69D8F-8E8D-4C97-8A90-AF1A370470BA}"/>
                </a:ext>
              </a:extLst>
            </p:cNvPr>
            <p:cNvSpPr/>
            <p:nvPr/>
          </p:nvSpPr>
          <p:spPr>
            <a:xfrm>
              <a:off x="1578425" y="2787175"/>
              <a:ext cx="367298" cy="801345"/>
            </a:xfrm>
            <a:custGeom>
              <a:avLst/>
              <a:gdLst/>
              <a:ahLst/>
              <a:cxnLst/>
              <a:rect l="l" t="t" r="r" b="b"/>
              <a:pathLst>
                <a:path w="26815" h="58503" extrusionOk="0">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65" name="Google Shape;280;p19">
              <a:extLst>
                <a:ext uri="{FF2B5EF4-FFF2-40B4-BE49-F238E27FC236}">
                  <a16:creationId xmlns:a16="http://schemas.microsoft.com/office/drawing/2014/main" id="{280B510A-C03B-4F3F-BFD4-0E0898B14658}"/>
                </a:ext>
              </a:extLst>
            </p:cNvPr>
            <p:cNvSpPr/>
            <p:nvPr/>
          </p:nvSpPr>
          <p:spPr>
            <a:xfrm>
              <a:off x="1698594" y="2952109"/>
              <a:ext cx="48256" cy="68583"/>
            </a:xfrm>
            <a:custGeom>
              <a:avLst/>
              <a:gdLst/>
              <a:ahLst/>
              <a:cxnLst/>
              <a:rect l="l" t="t" r="r" b="b"/>
              <a:pathLst>
                <a:path w="3523" h="5007" extrusionOk="0">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6" name="Google Shape;281;p19">
              <a:extLst>
                <a:ext uri="{FF2B5EF4-FFF2-40B4-BE49-F238E27FC236}">
                  <a16:creationId xmlns:a16="http://schemas.microsoft.com/office/drawing/2014/main" id="{E5793453-1E29-46DF-8CF1-04DCE6B0022A}"/>
                </a:ext>
              </a:extLst>
            </p:cNvPr>
            <p:cNvSpPr/>
            <p:nvPr/>
          </p:nvSpPr>
          <p:spPr>
            <a:xfrm>
              <a:off x="1818639" y="2952109"/>
              <a:ext cx="48256" cy="68583"/>
            </a:xfrm>
            <a:custGeom>
              <a:avLst/>
              <a:gdLst/>
              <a:ahLst/>
              <a:cxnLst/>
              <a:rect l="l" t="t" r="r" b="b"/>
              <a:pathLst>
                <a:path w="3523" h="5007" extrusionOk="0">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82;p19">
              <a:extLst>
                <a:ext uri="{FF2B5EF4-FFF2-40B4-BE49-F238E27FC236}">
                  <a16:creationId xmlns:a16="http://schemas.microsoft.com/office/drawing/2014/main" id="{D92FF291-0742-42E3-A351-B9EF966556A2}"/>
                </a:ext>
              </a:extLst>
            </p:cNvPr>
            <p:cNvSpPr/>
            <p:nvPr/>
          </p:nvSpPr>
          <p:spPr>
            <a:xfrm>
              <a:off x="1698594" y="3089386"/>
              <a:ext cx="48256" cy="68583"/>
            </a:xfrm>
            <a:custGeom>
              <a:avLst/>
              <a:gdLst/>
              <a:ahLst/>
              <a:cxnLst/>
              <a:rect l="l" t="t" r="r" b="b"/>
              <a:pathLst>
                <a:path w="3523" h="5007" extrusionOk="0">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8" name="Google Shape;283;p19">
              <a:extLst>
                <a:ext uri="{FF2B5EF4-FFF2-40B4-BE49-F238E27FC236}">
                  <a16:creationId xmlns:a16="http://schemas.microsoft.com/office/drawing/2014/main" id="{855C9E30-498B-48CD-93E4-5F4B3542E88C}"/>
                </a:ext>
              </a:extLst>
            </p:cNvPr>
            <p:cNvSpPr/>
            <p:nvPr/>
          </p:nvSpPr>
          <p:spPr>
            <a:xfrm>
              <a:off x="1818639" y="3089386"/>
              <a:ext cx="48256" cy="68583"/>
            </a:xfrm>
            <a:custGeom>
              <a:avLst/>
              <a:gdLst/>
              <a:ahLst/>
              <a:cxnLst/>
              <a:rect l="l" t="t" r="r" b="b"/>
              <a:pathLst>
                <a:path w="3523" h="5007" extrusionOk="0">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9" name="Google Shape;284;p19">
              <a:extLst>
                <a:ext uri="{FF2B5EF4-FFF2-40B4-BE49-F238E27FC236}">
                  <a16:creationId xmlns:a16="http://schemas.microsoft.com/office/drawing/2014/main" id="{0D7A0C42-6846-48EC-B544-0C61BA98B0E5}"/>
                </a:ext>
              </a:extLst>
            </p:cNvPr>
            <p:cNvSpPr/>
            <p:nvPr/>
          </p:nvSpPr>
          <p:spPr>
            <a:xfrm>
              <a:off x="1698594" y="3226663"/>
              <a:ext cx="48256" cy="68583"/>
            </a:xfrm>
            <a:custGeom>
              <a:avLst/>
              <a:gdLst/>
              <a:ahLst/>
              <a:cxnLst/>
              <a:rect l="l" t="t" r="r" b="b"/>
              <a:pathLst>
                <a:path w="3523" h="5007" extrusionOk="0">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0" name="Google Shape;285;p19">
              <a:extLst>
                <a:ext uri="{FF2B5EF4-FFF2-40B4-BE49-F238E27FC236}">
                  <a16:creationId xmlns:a16="http://schemas.microsoft.com/office/drawing/2014/main" id="{39B0ADE8-6DF6-4A31-BD9B-88A21A46386D}"/>
                </a:ext>
              </a:extLst>
            </p:cNvPr>
            <p:cNvSpPr/>
            <p:nvPr/>
          </p:nvSpPr>
          <p:spPr>
            <a:xfrm>
              <a:off x="1818639" y="3226663"/>
              <a:ext cx="48256" cy="68583"/>
            </a:xfrm>
            <a:custGeom>
              <a:avLst/>
              <a:gdLst/>
              <a:ahLst/>
              <a:cxnLst/>
              <a:rect l="l" t="t" r="r" b="b"/>
              <a:pathLst>
                <a:path w="3523" h="5007" extrusionOk="0">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 name="Google Shape;286;p19">
              <a:extLst>
                <a:ext uri="{FF2B5EF4-FFF2-40B4-BE49-F238E27FC236}">
                  <a16:creationId xmlns:a16="http://schemas.microsoft.com/office/drawing/2014/main" id="{D18753C3-2104-4FE7-BC1D-607315D2209F}"/>
                </a:ext>
              </a:extLst>
            </p:cNvPr>
            <p:cNvSpPr/>
            <p:nvPr/>
          </p:nvSpPr>
          <p:spPr>
            <a:xfrm>
              <a:off x="1698594" y="3363939"/>
              <a:ext cx="48256" cy="68583"/>
            </a:xfrm>
            <a:custGeom>
              <a:avLst/>
              <a:gdLst/>
              <a:ahLst/>
              <a:cxnLst/>
              <a:rect l="l" t="t" r="r" b="b"/>
              <a:pathLst>
                <a:path w="3523" h="5007" extrusionOk="0">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2" name="Google Shape;287;p19">
              <a:extLst>
                <a:ext uri="{FF2B5EF4-FFF2-40B4-BE49-F238E27FC236}">
                  <a16:creationId xmlns:a16="http://schemas.microsoft.com/office/drawing/2014/main" id="{CC8BB2AE-3C66-44D3-B456-8FAD41101757}"/>
                </a:ext>
              </a:extLst>
            </p:cNvPr>
            <p:cNvSpPr/>
            <p:nvPr/>
          </p:nvSpPr>
          <p:spPr>
            <a:xfrm>
              <a:off x="1818639" y="3363939"/>
              <a:ext cx="48256" cy="68583"/>
            </a:xfrm>
            <a:custGeom>
              <a:avLst/>
              <a:gdLst/>
              <a:ahLst/>
              <a:cxnLst/>
              <a:rect l="l" t="t" r="r" b="b"/>
              <a:pathLst>
                <a:path w="3523" h="5007" extrusionOk="0">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3" name="Google Shape;288;p19">
              <a:extLst>
                <a:ext uri="{FF2B5EF4-FFF2-40B4-BE49-F238E27FC236}">
                  <a16:creationId xmlns:a16="http://schemas.microsoft.com/office/drawing/2014/main" id="{ABED33E7-93B6-4739-A7EF-501217DD893E}"/>
                </a:ext>
              </a:extLst>
            </p:cNvPr>
            <p:cNvSpPr/>
            <p:nvPr/>
          </p:nvSpPr>
          <p:spPr>
            <a:xfrm>
              <a:off x="2049318" y="3089386"/>
              <a:ext cx="48256" cy="68583"/>
            </a:xfrm>
            <a:custGeom>
              <a:avLst/>
              <a:gdLst/>
              <a:ahLst/>
              <a:cxnLst/>
              <a:rect l="l" t="t" r="r" b="b"/>
              <a:pathLst>
                <a:path w="3523" h="5007" extrusionOk="0">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4" name="Google Shape;289;p19">
              <a:extLst>
                <a:ext uri="{FF2B5EF4-FFF2-40B4-BE49-F238E27FC236}">
                  <a16:creationId xmlns:a16="http://schemas.microsoft.com/office/drawing/2014/main" id="{EB9F5D1A-E4C2-4A89-A548-878BF93BD76B}"/>
                </a:ext>
              </a:extLst>
            </p:cNvPr>
            <p:cNvSpPr/>
            <p:nvPr/>
          </p:nvSpPr>
          <p:spPr>
            <a:xfrm>
              <a:off x="2049318" y="3226663"/>
              <a:ext cx="48256" cy="68583"/>
            </a:xfrm>
            <a:custGeom>
              <a:avLst/>
              <a:gdLst/>
              <a:ahLst/>
              <a:cxnLst/>
              <a:rect l="l" t="t" r="r" b="b"/>
              <a:pathLst>
                <a:path w="3523" h="5007" extrusionOk="0">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5" name="Google Shape;290;p19">
              <a:extLst>
                <a:ext uri="{FF2B5EF4-FFF2-40B4-BE49-F238E27FC236}">
                  <a16:creationId xmlns:a16="http://schemas.microsoft.com/office/drawing/2014/main" id="{C0ED65BA-A7CA-4ABB-8E5C-C7A0166E9818}"/>
                </a:ext>
              </a:extLst>
            </p:cNvPr>
            <p:cNvSpPr/>
            <p:nvPr/>
          </p:nvSpPr>
          <p:spPr>
            <a:xfrm>
              <a:off x="2160363" y="3465325"/>
              <a:ext cx="48256" cy="120045"/>
            </a:xfrm>
            <a:custGeom>
              <a:avLst/>
              <a:gdLst/>
              <a:ahLst/>
              <a:cxnLst/>
              <a:rect l="l" t="t" r="r" b="b"/>
              <a:pathLst>
                <a:path w="3523" h="8764" extrusionOk="0">
                  <a:moveTo>
                    <a:pt x="0" y="1"/>
                  </a:moveTo>
                  <a:lnTo>
                    <a:pt x="0" y="8763"/>
                  </a:lnTo>
                  <a:lnTo>
                    <a:pt x="3522" y="8763"/>
                  </a:lnTo>
                  <a:lnTo>
                    <a:pt x="3522" y="1"/>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6" name="Google Shape;291;p19">
              <a:extLst>
                <a:ext uri="{FF2B5EF4-FFF2-40B4-BE49-F238E27FC236}">
                  <a16:creationId xmlns:a16="http://schemas.microsoft.com/office/drawing/2014/main" id="{1D56E744-0419-4D1C-94B6-A254331A4FA4}"/>
                </a:ext>
              </a:extLst>
            </p:cNvPr>
            <p:cNvSpPr/>
            <p:nvPr/>
          </p:nvSpPr>
          <p:spPr>
            <a:xfrm>
              <a:off x="2070812" y="3311897"/>
              <a:ext cx="219092" cy="210805"/>
            </a:xfrm>
            <a:custGeom>
              <a:avLst/>
              <a:gdLst/>
              <a:ahLst/>
              <a:cxnLst/>
              <a:rect l="l" t="t" r="r" b="b"/>
              <a:pathLst>
                <a:path w="15995" h="15390" extrusionOk="0">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77" name="Google Shape;292;p19">
              <a:extLst>
                <a:ext uri="{FF2B5EF4-FFF2-40B4-BE49-F238E27FC236}">
                  <a16:creationId xmlns:a16="http://schemas.microsoft.com/office/drawing/2014/main" id="{E558C7C3-EC66-465E-B7A9-37C407326D78}"/>
                </a:ext>
              </a:extLst>
            </p:cNvPr>
            <p:cNvSpPr/>
            <p:nvPr/>
          </p:nvSpPr>
          <p:spPr>
            <a:xfrm>
              <a:off x="1928643" y="3562340"/>
              <a:ext cx="360354" cy="48256"/>
            </a:xfrm>
            <a:custGeom>
              <a:avLst/>
              <a:gdLst/>
              <a:ahLst/>
              <a:cxnLst/>
              <a:rect l="l" t="t" r="r" b="b"/>
              <a:pathLst>
                <a:path w="26308" h="3523" extrusionOk="0">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8" name="Google Shape;293;p19">
              <a:extLst>
                <a:ext uri="{FF2B5EF4-FFF2-40B4-BE49-F238E27FC236}">
                  <a16:creationId xmlns:a16="http://schemas.microsoft.com/office/drawing/2014/main" id="{0DF16480-6789-421E-85C3-53ED2010FC53}"/>
                </a:ext>
              </a:extLst>
            </p:cNvPr>
            <p:cNvSpPr/>
            <p:nvPr/>
          </p:nvSpPr>
          <p:spPr>
            <a:xfrm>
              <a:off x="1578425" y="3562340"/>
              <a:ext cx="367298" cy="48256"/>
            </a:xfrm>
            <a:custGeom>
              <a:avLst/>
              <a:gdLst/>
              <a:ahLst/>
              <a:cxnLst/>
              <a:rect l="l" t="t" r="r" b="b"/>
              <a:pathLst>
                <a:path w="26815" h="3523" extrusionOk="0">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79" name="Google Shape;204;p18">
            <a:extLst>
              <a:ext uri="{FF2B5EF4-FFF2-40B4-BE49-F238E27FC236}">
                <a16:creationId xmlns:a16="http://schemas.microsoft.com/office/drawing/2014/main" id="{211EAED6-A85A-4EC0-9404-633011CAF550}"/>
              </a:ext>
            </a:extLst>
          </p:cNvPr>
          <p:cNvSpPr txBox="1"/>
          <p:nvPr/>
        </p:nvSpPr>
        <p:spPr>
          <a:xfrm>
            <a:off x="4616509"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(5% - 10%)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Many intermediaries</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p:txBody>
      </p:sp>
      <p:sp>
        <p:nvSpPr>
          <p:cNvPr id="80" name="Google Shape;204;p18">
            <a:extLst>
              <a:ext uri="{FF2B5EF4-FFF2-40B4-BE49-F238E27FC236}">
                <a16:creationId xmlns:a16="http://schemas.microsoft.com/office/drawing/2014/main" id="{CE98D79A-1A21-4E02-AE66-73D658218124}"/>
              </a:ext>
            </a:extLst>
          </p:cNvPr>
          <p:cNvSpPr txBox="1"/>
          <p:nvPr/>
        </p:nvSpPr>
        <p:spPr>
          <a:xfrm>
            <a:off x="8560835" y="233846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Market Accessiiblity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I</a:t>
            </a:r>
            <a:r>
              <a:rPr lang="en" sz="1600" dirty="0">
                <a:solidFill>
                  <a:srgbClr val="434343"/>
                </a:solidFill>
                <a:latin typeface="EB Garamond"/>
                <a:ea typeface="EB Garamond"/>
                <a:cs typeface="EB Garamond"/>
                <a:sym typeface="EB Garamond"/>
              </a:rPr>
              <a:t>lliquid</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Regulatory </a:t>
            </a:r>
            <a:r>
              <a:rPr lang="en" sz="1600" dirty="0">
                <a:solidFill>
                  <a:srgbClr val="434343"/>
                </a:solidFill>
                <a:latin typeface="EB Garamond"/>
                <a:ea typeface="EB Garamond"/>
                <a:cs typeface="EB Garamond"/>
                <a:sym typeface="EB Garamond"/>
              </a:rPr>
              <a:t>Co</a:t>
            </a:r>
            <a:r>
              <a:rPr lang="en-SG" sz="1600" dirty="0">
                <a:solidFill>
                  <a:srgbClr val="434343"/>
                </a:solidFill>
                <a:latin typeface="EB Garamond"/>
                <a:ea typeface="EB Garamond"/>
                <a:cs typeface="EB Garamond"/>
                <a:sym typeface="EB Garamond"/>
              </a:rPr>
              <a:t>m</a:t>
            </a:r>
            <a:r>
              <a:rPr lang="en" sz="1600" dirty="0">
                <a:solidFill>
                  <a:srgbClr val="434343"/>
                </a:solidFill>
                <a:latin typeface="EB Garamond"/>
                <a:ea typeface="EB Garamond"/>
                <a:cs typeface="EB Garamond"/>
                <a:sym typeface="EB Garamond"/>
              </a:rPr>
              <a:t>pliancy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39824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IDEAL COMMERCIAL PRODUCT</a:t>
            </a:r>
            <a:endParaRPr dirty="0"/>
          </a:p>
        </p:txBody>
      </p:sp>
      <p:sp>
        <p:nvSpPr>
          <p:cNvPr id="153" name="Google Shape;153;p16"/>
          <p:cNvSpPr/>
          <p:nvPr/>
        </p:nvSpPr>
        <p:spPr>
          <a:xfrm>
            <a:off x="8281861"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4" name="Google Shape;154;p16"/>
          <p:cNvSpPr/>
          <p:nvPr/>
        </p:nvSpPr>
        <p:spPr>
          <a:xfrm>
            <a:off x="2540000"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5" name="Google Shape;155;p16"/>
          <p:cNvSpPr txBox="1">
            <a:spLocks noGrp="1"/>
          </p:cNvSpPr>
          <p:nvPr>
            <p:ph type="title" idx="2"/>
          </p:nvPr>
        </p:nvSpPr>
        <p:spPr>
          <a:xfrm>
            <a:off x="4932136" y="2086855"/>
            <a:ext cx="2338400" cy="770400"/>
          </a:xfrm>
          <a:prstGeom prst="rect">
            <a:avLst/>
          </a:prstGeom>
        </p:spPr>
        <p:txBody>
          <a:bodyPr spcFirstLastPara="1" wrap="square" lIns="121900" tIns="121900" rIns="121900" bIns="121900" anchor="ctr" anchorCtr="0">
            <a:noAutofit/>
          </a:bodyPr>
          <a:lstStyle/>
          <a:p>
            <a:r>
              <a:rPr lang="en"/>
              <a:t>02</a:t>
            </a:r>
            <a:endParaRPr>
              <a:solidFill>
                <a:srgbClr val="FFFFFF"/>
              </a:solidFill>
            </a:endParaRPr>
          </a:p>
        </p:txBody>
      </p:sp>
      <p:sp>
        <p:nvSpPr>
          <p:cNvPr id="156" name="Google Shape;156;p16"/>
          <p:cNvSpPr/>
          <p:nvPr/>
        </p:nvSpPr>
        <p:spPr>
          <a:xfrm>
            <a:off x="5402992" y="4444728"/>
            <a:ext cx="876400" cy="876400"/>
          </a:xfrm>
          <a:prstGeom prst="ellipse">
            <a:avLst/>
          </a:prstGeom>
          <a:solidFill>
            <a:srgbClr val="9AD7D2"/>
          </a:solidFill>
          <a:ln>
            <a:noFill/>
          </a:ln>
        </p:spPr>
        <p:txBody>
          <a:bodyPr spcFirstLastPara="1" wrap="square" lIns="121900" tIns="121900" rIns="121900" bIns="121900" anchor="ctr" anchorCtr="0">
            <a:noAutofit/>
          </a:bodyPr>
          <a:lstStyle/>
          <a:p>
            <a:endParaRPr sz="2489"/>
          </a:p>
        </p:txBody>
      </p:sp>
      <p:sp>
        <p:nvSpPr>
          <p:cNvPr id="157" name="Google Shape;157;p16"/>
          <p:cNvSpPr txBox="1">
            <a:spLocks noGrp="1"/>
          </p:cNvSpPr>
          <p:nvPr>
            <p:ph type="title" idx="8"/>
          </p:nvPr>
        </p:nvSpPr>
        <p:spPr>
          <a:xfrm>
            <a:off x="7821675" y="2097388"/>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159" name="Google Shape;159;p16"/>
          <p:cNvSpPr txBox="1">
            <a:spLocks noGrp="1"/>
          </p:cNvSpPr>
          <p:nvPr>
            <p:ph type="title" idx="5"/>
          </p:nvPr>
        </p:nvSpPr>
        <p:spPr>
          <a:xfrm>
            <a:off x="4932136" y="4550717"/>
            <a:ext cx="2338400" cy="770400"/>
          </a:xfrm>
          <a:prstGeom prst="rect">
            <a:avLst/>
          </a:prstGeom>
        </p:spPr>
        <p:txBody>
          <a:bodyPr spcFirstLastPara="1" wrap="square" lIns="121900" tIns="121900" rIns="121900" bIns="121900" anchor="ctr" anchorCtr="0">
            <a:noAutofit/>
          </a:bodyPr>
          <a:lstStyle/>
          <a:p>
            <a:r>
              <a:rPr lang="en"/>
              <a:t>05</a:t>
            </a:r>
            <a:endParaRPr>
              <a:solidFill>
                <a:srgbClr val="FFFFFF"/>
              </a:solidFill>
            </a:endParaRPr>
          </a:p>
        </p:txBody>
      </p:sp>
      <p:sp>
        <p:nvSpPr>
          <p:cNvPr id="161" name="Google Shape;161;p16"/>
          <p:cNvSpPr txBox="1">
            <a:spLocks noGrp="1"/>
          </p:cNvSpPr>
          <p:nvPr>
            <p:ph type="title" idx="14"/>
          </p:nvPr>
        </p:nvSpPr>
        <p:spPr>
          <a:xfrm>
            <a:off x="7821675" y="4550717"/>
            <a:ext cx="2338400" cy="770400"/>
          </a:xfrm>
          <a:prstGeom prst="rect">
            <a:avLst/>
          </a:prstGeom>
        </p:spPr>
        <p:txBody>
          <a:bodyPr spcFirstLastPara="1" wrap="square" lIns="121900" tIns="121900" rIns="121900" bIns="121900" anchor="ctr" anchorCtr="0">
            <a:noAutofit/>
          </a:bodyPr>
          <a:lstStyle/>
          <a:p>
            <a:r>
              <a:rPr lang="en" dirty="0"/>
              <a:t>06</a:t>
            </a:r>
            <a:endParaRPr dirty="0"/>
          </a:p>
        </p:txBody>
      </p:sp>
      <p:sp>
        <p:nvSpPr>
          <p:cNvPr id="162" name="Google Shape;162;p16"/>
          <p:cNvSpPr txBox="1">
            <a:spLocks noGrp="1"/>
          </p:cNvSpPr>
          <p:nvPr>
            <p:ph type="ctrTitle" idx="6"/>
          </p:nvPr>
        </p:nvSpPr>
        <p:spPr>
          <a:xfrm>
            <a:off x="7442675" y="2586834"/>
            <a:ext cx="3096400" cy="1244388"/>
          </a:xfrm>
          <a:prstGeom prst="rect">
            <a:avLst/>
          </a:prstGeom>
        </p:spPr>
        <p:txBody>
          <a:bodyPr spcFirstLastPara="1" wrap="square" lIns="121900" tIns="121900" rIns="121900" bIns="121900" anchor="b" anchorCtr="0">
            <a:noAutofit/>
          </a:bodyPr>
          <a:lstStyle/>
          <a:p>
            <a:r>
              <a:rPr lang="en-SG" dirty="0"/>
              <a:t>ADMIN, OWNER, INVESTOR</a:t>
            </a:r>
            <a:br>
              <a:rPr lang="en-SG" dirty="0"/>
            </a:br>
            <a:r>
              <a:rPr lang="en-SG" dirty="0"/>
              <a:t>DASHBOARDS</a:t>
            </a:r>
            <a:endParaRPr dirty="0"/>
          </a:p>
        </p:txBody>
      </p:sp>
      <p:sp>
        <p:nvSpPr>
          <p:cNvPr id="164" name="Google Shape;164;p16"/>
          <p:cNvSpPr txBox="1">
            <a:spLocks noGrp="1"/>
          </p:cNvSpPr>
          <p:nvPr>
            <p:ph type="title" idx="18"/>
          </p:nvPr>
        </p:nvSpPr>
        <p:spPr>
          <a:xfrm>
            <a:off x="2060833" y="2086855"/>
            <a:ext cx="2338400" cy="7704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165" name="Google Shape;165;p16"/>
          <p:cNvSpPr txBox="1">
            <a:spLocks noGrp="1"/>
          </p:cNvSpPr>
          <p:nvPr>
            <p:ph type="ctrTitle" idx="9"/>
          </p:nvPr>
        </p:nvSpPr>
        <p:spPr>
          <a:xfrm>
            <a:off x="7442649" y="5023226"/>
            <a:ext cx="3096400" cy="770400"/>
          </a:xfrm>
          <a:prstGeom prst="rect">
            <a:avLst/>
          </a:prstGeom>
        </p:spPr>
        <p:txBody>
          <a:bodyPr spcFirstLastPara="1" wrap="square" lIns="121900" tIns="121900" rIns="121900" bIns="121900" anchor="b" anchorCtr="0">
            <a:noAutofit/>
          </a:bodyPr>
          <a:lstStyle/>
          <a:p>
            <a:r>
              <a:rPr lang="en-SG" dirty="0"/>
              <a:t>ECOSYSTEM</a:t>
            </a:r>
            <a:endParaRPr dirty="0"/>
          </a:p>
        </p:txBody>
      </p:sp>
      <p:sp>
        <p:nvSpPr>
          <p:cNvPr id="166" name="Google Shape;166;p16"/>
          <p:cNvSpPr txBox="1">
            <a:spLocks noGrp="1"/>
          </p:cNvSpPr>
          <p:nvPr>
            <p:ph type="ctrTitle" idx="16"/>
          </p:nvPr>
        </p:nvSpPr>
        <p:spPr>
          <a:xfrm>
            <a:off x="1634833" y="2586833"/>
            <a:ext cx="3190400" cy="1244389"/>
          </a:xfrm>
          <a:prstGeom prst="rect">
            <a:avLst/>
          </a:prstGeom>
        </p:spPr>
        <p:txBody>
          <a:bodyPr spcFirstLastPara="1" wrap="square" lIns="121900" tIns="121900" rIns="121900" bIns="121900" anchor="b" anchorCtr="0">
            <a:noAutofit/>
          </a:bodyPr>
          <a:lstStyle/>
          <a:p>
            <a:r>
              <a:rPr lang="en-SG" dirty="0"/>
              <a:t>TOKENIZATION</a:t>
            </a:r>
            <a:br>
              <a:rPr lang="en-SG" dirty="0"/>
            </a:br>
            <a:r>
              <a:rPr lang="en-SG" dirty="0"/>
              <a:t>&amp;</a:t>
            </a:r>
            <a:br>
              <a:rPr lang="en-SG" dirty="0"/>
            </a:br>
            <a:r>
              <a:rPr lang="en-SG" dirty="0"/>
              <a:t>FRACTIONALIZATION</a:t>
            </a:r>
            <a:endParaRPr dirty="0"/>
          </a:p>
        </p:txBody>
      </p:sp>
      <p:sp>
        <p:nvSpPr>
          <p:cNvPr id="168" name="Google Shape;168;p16"/>
          <p:cNvSpPr txBox="1">
            <a:spLocks noGrp="1"/>
          </p:cNvSpPr>
          <p:nvPr>
            <p:ph type="ctrTitle" idx="19"/>
          </p:nvPr>
        </p:nvSpPr>
        <p:spPr>
          <a:xfrm>
            <a:off x="1681916" y="5023226"/>
            <a:ext cx="3096400" cy="770400"/>
          </a:xfrm>
          <a:prstGeom prst="rect">
            <a:avLst/>
          </a:prstGeom>
        </p:spPr>
        <p:txBody>
          <a:bodyPr spcFirstLastPara="1" wrap="square" lIns="121900" tIns="121900" rIns="121900" bIns="121900" anchor="b" anchorCtr="0">
            <a:noAutofit/>
          </a:bodyPr>
          <a:lstStyle/>
          <a:p>
            <a:r>
              <a:rPr lang="en-SG" dirty="0"/>
              <a:t>FREE CONSULTATION</a:t>
            </a:r>
            <a:endParaRPr dirty="0"/>
          </a:p>
        </p:txBody>
      </p:sp>
      <p:sp>
        <p:nvSpPr>
          <p:cNvPr id="170" name="Google Shape;170;p16"/>
          <p:cNvSpPr txBox="1">
            <a:spLocks noGrp="1"/>
          </p:cNvSpPr>
          <p:nvPr>
            <p:ph type="title" idx="21"/>
          </p:nvPr>
        </p:nvSpPr>
        <p:spPr>
          <a:xfrm>
            <a:off x="2060833" y="4550717"/>
            <a:ext cx="2338400" cy="7704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171" name="Google Shape;171;p16"/>
          <p:cNvSpPr txBox="1">
            <a:spLocks noGrp="1"/>
          </p:cNvSpPr>
          <p:nvPr>
            <p:ph type="ctrTitle"/>
          </p:nvPr>
        </p:nvSpPr>
        <p:spPr>
          <a:xfrm>
            <a:off x="4552853" y="2586833"/>
            <a:ext cx="3096400" cy="1478456"/>
          </a:xfrm>
          <a:prstGeom prst="rect">
            <a:avLst/>
          </a:prstGeom>
        </p:spPr>
        <p:txBody>
          <a:bodyPr spcFirstLastPara="1" wrap="square" lIns="121900" tIns="121900" rIns="121900" bIns="121900" anchor="b" anchorCtr="0">
            <a:noAutofit/>
          </a:bodyPr>
          <a:lstStyle/>
          <a:p>
            <a:r>
              <a:rPr lang="en-SG" dirty="0"/>
              <a:t>PRIMARY</a:t>
            </a:r>
            <a:br>
              <a:rPr lang="en-SG" dirty="0"/>
            </a:br>
            <a:r>
              <a:rPr lang="en-SG" dirty="0"/>
              <a:t>&amp;</a:t>
            </a:r>
            <a:br>
              <a:rPr lang="en-SG" dirty="0"/>
            </a:br>
            <a:r>
              <a:rPr lang="en-SG" dirty="0"/>
              <a:t>SECONDARY</a:t>
            </a:r>
            <a:br>
              <a:rPr lang="en-SG" dirty="0"/>
            </a:br>
            <a:r>
              <a:rPr lang="en-SG" dirty="0"/>
              <a:t>MARKET</a:t>
            </a:r>
            <a:endParaRPr dirty="0"/>
          </a:p>
        </p:txBody>
      </p:sp>
      <p:sp>
        <p:nvSpPr>
          <p:cNvPr id="173" name="Google Shape;173;p16"/>
          <p:cNvSpPr txBox="1">
            <a:spLocks noGrp="1"/>
          </p:cNvSpPr>
          <p:nvPr>
            <p:ph type="ctrTitle" idx="3"/>
          </p:nvPr>
        </p:nvSpPr>
        <p:spPr>
          <a:xfrm>
            <a:off x="4553137" y="5023226"/>
            <a:ext cx="3096400" cy="770400"/>
          </a:xfrm>
          <a:prstGeom prst="rect">
            <a:avLst/>
          </a:prstGeom>
        </p:spPr>
        <p:txBody>
          <a:bodyPr spcFirstLastPara="1" wrap="square" lIns="121900" tIns="121900" rIns="121900" bIns="121900" anchor="b" anchorCtr="0">
            <a:noAutofit/>
          </a:bodyPr>
          <a:lstStyle/>
          <a:p>
            <a:r>
              <a:rPr lang="en-SG" dirty="0"/>
              <a:t>MONETIZATION</a:t>
            </a:r>
            <a:endParaRPr dirty="0"/>
          </a:p>
        </p:txBody>
      </p:sp>
      <p:grpSp>
        <p:nvGrpSpPr>
          <p:cNvPr id="174" name="Google Shape;174;p16"/>
          <p:cNvGrpSpPr/>
          <p:nvPr/>
        </p:nvGrpSpPr>
        <p:grpSpPr>
          <a:xfrm>
            <a:off x="10972862" y="4244792"/>
            <a:ext cx="1384596" cy="2902072"/>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77" name="Google Shape;177;p16"/>
          <p:cNvGrpSpPr/>
          <p:nvPr/>
        </p:nvGrpSpPr>
        <p:grpSpPr>
          <a:xfrm>
            <a:off x="10779891" y="5518415"/>
            <a:ext cx="1007469" cy="1733077"/>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42" name="Google Shape;2168;p37">
            <a:extLst>
              <a:ext uri="{FF2B5EF4-FFF2-40B4-BE49-F238E27FC236}">
                <a16:creationId xmlns:a16="http://schemas.microsoft.com/office/drawing/2014/main" id="{36C84F11-A3E1-4831-8076-1EE05B816270}"/>
              </a:ext>
            </a:extLst>
          </p:cNvPr>
          <p:cNvGrpSpPr/>
          <p:nvPr/>
        </p:nvGrpSpPr>
        <p:grpSpPr>
          <a:xfrm>
            <a:off x="-865710" y="5211891"/>
            <a:ext cx="2849591" cy="1773739"/>
            <a:chOff x="829400" y="238125"/>
            <a:chExt cx="5960425" cy="3710090"/>
          </a:xfrm>
        </p:grpSpPr>
        <p:sp>
          <p:nvSpPr>
            <p:cNvPr id="43" name="Google Shape;2169;p37">
              <a:extLst>
                <a:ext uri="{FF2B5EF4-FFF2-40B4-BE49-F238E27FC236}">
                  <a16:creationId xmlns:a16="http://schemas.microsoft.com/office/drawing/2014/main" id="{022E295E-EE34-478A-A6A1-F247F2AE6989}"/>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4" name="Google Shape;2170;p37">
              <a:extLst>
                <a:ext uri="{FF2B5EF4-FFF2-40B4-BE49-F238E27FC236}">
                  <a16:creationId xmlns:a16="http://schemas.microsoft.com/office/drawing/2014/main" id="{11587A5B-C87D-440A-8A01-96554FEFC0D5}"/>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45" name="Google Shape;2171;p37">
              <a:extLst>
                <a:ext uri="{FF2B5EF4-FFF2-40B4-BE49-F238E27FC236}">
                  <a16:creationId xmlns:a16="http://schemas.microsoft.com/office/drawing/2014/main" id="{A04FD5AF-6619-43B1-B0E9-B54E9A506069}"/>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6" name="Google Shape;2172;p37">
              <a:extLst>
                <a:ext uri="{FF2B5EF4-FFF2-40B4-BE49-F238E27FC236}">
                  <a16:creationId xmlns:a16="http://schemas.microsoft.com/office/drawing/2014/main" id="{36437C21-5981-4FA7-B309-A517F52EBD2D}"/>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7" name="Google Shape;2173;p37">
              <a:extLst>
                <a:ext uri="{FF2B5EF4-FFF2-40B4-BE49-F238E27FC236}">
                  <a16:creationId xmlns:a16="http://schemas.microsoft.com/office/drawing/2014/main" id="{D0DDDF16-EF77-45EB-89A5-4EE4A2D09691}"/>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8" name="Google Shape;2174;p37">
              <a:extLst>
                <a:ext uri="{FF2B5EF4-FFF2-40B4-BE49-F238E27FC236}">
                  <a16:creationId xmlns:a16="http://schemas.microsoft.com/office/drawing/2014/main" id="{D941AE2D-EE19-40ED-8AAF-0C53B42A8F20}"/>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9" name="Google Shape;2175;p37">
              <a:extLst>
                <a:ext uri="{FF2B5EF4-FFF2-40B4-BE49-F238E27FC236}">
                  <a16:creationId xmlns:a16="http://schemas.microsoft.com/office/drawing/2014/main" id="{F36D757E-DAC1-40E3-BD5B-19C848B62E29}"/>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0" name="Google Shape;2176;p37">
              <a:extLst>
                <a:ext uri="{FF2B5EF4-FFF2-40B4-BE49-F238E27FC236}">
                  <a16:creationId xmlns:a16="http://schemas.microsoft.com/office/drawing/2014/main" id="{F7CCCE57-DF41-4099-92EF-E611846068D6}"/>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1" name="Google Shape;2177;p37">
              <a:extLst>
                <a:ext uri="{FF2B5EF4-FFF2-40B4-BE49-F238E27FC236}">
                  <a16:creationId xmlns:a16="http://schemas.microsoft.com/office/drawing/2014/main" id="{BD69746E-1339-4925-A456-0AE573C5B308}"/>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2" name="Google Shape;2178;p37">
              <a:extLst>
                <a:ext uri="{FF2B5EF4-FFF2-40B4-BE49-F238E27FC236}">
                  <a16:creationId xmlns:a16="http://schemas.microsoft.com/office/drawing/2014/main" id="{70D782F7-B1AB-431B-A8F5-683198DE40E7}"/>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2179;p37">
              <a:extLst>
                <a:ext uri="{FF2B5EF4-FFF2-40B4-BE49-F238E27FC236}">
                  <a16:creationId xmlns:a16="http://schemas.microsoft.com/office/drawing/2014/main" id="{E8F72AD5-EAF6-4562-B988-AA3658BC1C85}"/>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4" name="Google Shape;2180;p37">
              <a:extLst>
                <a:ext uri="{FF2B5EF4-FFF2-40B4-BE49-F238E27FC236}">
                  <a16:creationId xmlns:a16="http://schemas.microsoft.com/office/drawing/2014/main" id="{B059306A-C208-458F-B641-F930EEFBCB3C}"/>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5" name="Google Shape;2181;p37">
              <a:extLst>
                <a:ext uri="{FF2B5EF4-FFF2-40B4-BE49-F238E27FC236}">
                  <a16:creationId xmlns:a16="http://schemas.microsoft.com/office/drawing/2014/main" id="{6C102716-EEA6-40EE-A8FF-E0C767E53690}"/>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6" name="Google Shape;2182;p37">
              <a:extLst>
                <a:ext uri="{FF2B5EF4-FFF2-40B4-BE49-F238E27FC236}">
                  <a16:creationId xmlns:a16="http://schemas.microsoft.com/office/drawing/2014/main" id="{87C48324-76A4-4950-A740-ECE7DA52D93B}"/>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7" name="Google Shape;2183;p37">
              <a:extLst>
                <a:ext uri="{FF2B5EF4-FFF2-40B4-BE49-F238E27FC236}">
                  <a16:creationId xmlns:a16="http://schemas.microsoft.com/office/drawing/2014/main" id="{AAFCD26F-5FF0-4495-85F1-613F087C9062}"/>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8" name="Google Shape;2184;p37">
              <a:extLst>
                <a:ext uri="{FF2B5EF4-FFF2-40B4-BE49-F238E27FC236}">
                  <a16:creationId xmlns:a16="http://schemas.microsoft.com/office/drawing/2014/main" id="{341314BC-8893-415A-820B-3FE1B7874699}"/>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59" name="Google Shape;2185;p37">
              <a:extLst>
                <a:ext uri="{FF2B5EF4-FFF2-40B4-BE49-F238E27FC236}">
                  <a16:creationId xmlns:a16="http://schemas.microsoft.com/office/drawing/2014/main" id="{B45E8593-1EAC-45BC-998D-5C1CF3F741A9}"/>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0" name="Google Shape;2186;p37">
              <a:extLst>
                <a:ext uri="{FF2B5EF4-FFF2-40B4-BE49-F238E27FC236}">
                  <a16:creationId xmlns:a16="http://schemas.microsoft.com/office/drawing/2014/main" id="{6ED0028A-03B4-4E2B-87C7-31D8B5DD3A27}"/>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1" name="Google Shape;2187;p37">
              <a:extLst>
                <a:ext uri="{FF2B5EF4-FFF2-40B4-BE49-F238E27FC236}">
                  <a16:creationId xmlns:a16="http://schemas.microsoft.com/office/drawing/2014/main" id="{4A1562C7-12DC-49F4-B379-E3062F35CEA1}"/>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2" name="Google Shape;2188;p37">
              <a:extLst>
                <a:ext uri="{FF2B5EF4-FFF2-40B4-BE49-F238E27FC236}">
                  <a16:creationId xmlns:a16="http://schemas.microsoft.com/office/drawing/2014/main" id="{D40ECD99-17C1-44E2-BE0D-4CACD3CCB35B}"/>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3" name="Google Shape;2189;p37">
              <a:extLst>
                <a:ext uri="{FF2B5EF4-FFF2-40B4-BE49-F238E27FC236}">
                  <a16:creationId xmlns:a16="http://schemas.microsoft.com/office/drawing/2014/main" id="{014C0EC7-DF9E-4F90-AAA7-F5677FFA2078}"/>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4" name="Google Shape;2190;p37">
              <a:extLst>
                <a:ext uri="{FF2B5EF4-FFF2-40B4-BE49-F238E27FC236}">
                  <a16:creationId xmlns:a16="http://schemas.microsoft.com/office/drawing/2014/main" id="{E63C0333-A865-44D5-8475-8F795B2E773A}"/>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5" name="Google Shape;2191;p37">
              <a:extLst>
                <a:ext uri="{FF2B5EF4-FFF2-40B4-BE49-F238E27FC236}">
                  <a16:creationId xmlns:a16="http://schemas.microsoft.com/office/drawing/2014/main" id="{36C6F421-958F-49A8-B14C-4ADC3C047869}"/>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66" name="Google Shape;2192;p37">
              <a:extLst>
                <a:ext uri="{FF2B5EF4-FFF2-40B4-BE49-F238E27FC236}">
                  <a16:creationId xmlns:a16="http://schemas.microsoft.com/office/drawing/2014/main" id="{2D303E71-5637-40F1-A997-DBA1BBD87C26}"/>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193;p37">
              <a:extLst>
                <a:ext uri="{FF2B5EF4-FFF2-40B4-BE49-F238E27FC236}">
                  <a16:creationId xmlns:a16="http://schemas.microsoft.com/office/drawing/2014/main" id="{AD4F4972-E84C-44B3-8C77-22FC1EB9157C}"/>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8" name="Google Shape;2194;p37">
              <a:extLst>
                <a:ext uri="{FF2B5EF4-FFF2-40B4-BE49-F238E27FC236}">
                  <a16:creationId xmlns:a16="http://schemas.microsoft.com/office/drawing/2014/main" id="{10759B35-22DA-4D52-8320-D8BC5A24D50E}"/>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9" name="Google Shape;2195;p37">
              <a:extLst>
                <a:ext uri="{FF2B5EF4-FFF2-40B4-BE49-F238E27FC236}">
                  <a16:creationId xmlns:a16="http://schemas.microsoft.com/office/drawing/2014/main" id="{90CA2DC1-5BFF-4025-BA26-AFDB5D70E16E}"/>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0" name="Google Shape;2196;p37">
              <a:extLst>
                <a:ext uri="{FF2B5EF4-FFF2-40B4-BE49-F238E27FC236}">
                  <a16:creationId xmlns:a16="http://schemas.microsoft.com/office/drawing/2014/main" id="{3A611B25-EBFA-43F7-AF46-EDE0EE8AF03B}"/>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1" name="Google Shape;2197;p37">
              <a:extLst>
                <a:ext uri="{FF2B5EF4-FFF2-40B4-BE49-F238E27FC236}">
                  <a16:creationId xmlns:a16="http://schemas.microsoft.com/office/drawing/2014/main" id="{D9F04D68-1E45-45C0-8441-3E446B6EC8AB}"/>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2" name="Google Shape;2198;p37">
              <a:extLst>
                <a:ext uri="{FF2B5EF4-FFF2-40B4-BE49-F238E27FC236}">
                  <a16:creationId xmlns:a16="http://schemas.microsoft.com/office/drawing/2014/main" id="{4BC31737-EFA5-4931-87CD-3AAFB89E3140}"/>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73" name="Google Shape;2199;p37">
              <a:extLst>
                <a:ext uri="{FF2B5EF4-FFF2-40B4-BE49-F238E27FC236}">
                  <a16:creationId xmlns:a16="http://schemas.microsoft.com/office/drawing/2014/main" id="{BBC18082-9A7F-4899-99BC-A3C2020543CB}"/>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74" name="Google Shape;2200;p37">
              <a:extLst>
                <a:ext uri="{FF2B5EF4-FFF2-40B4-BE49-F238E27FC236}">
                  <a16:creationId xmlns:a16="http://schemas.microsoft.com/office/drawing/2014/main" id="{6054FA92-EC21-43E9-915A-94C68C56062E}"/>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75" name="Google Shape;2201;p37">
              <a:extLst>
                <a:ext uri="{FF2B5EF4-FFF2-40B4-BE49-F238E27FC236}">
                  <a16:creationId xmlns:a16="http://schemas.microsoft.com/office/drawing/2014/main" id="{7A52614C-AF30-4C6F-B993-180C7EBFC30C}"/>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6" name="Google Shape;2202;p37">
              <a:extLst>
                <a:ext uri="{FF2B5EF4-FFF2-40B4-BE49-F238E27FC236}">
                  <a16:creationId xmlns:a16="http://schemas.microsoft.com/office/drawing/2014/main" id="{B4D80D80-EDAC-48C2-94B5-84B90A25CA3D}"/>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7" name="Google Shape;2203;p37">
              <a:extLst>
                <a:ext uri="{FF2B5EF4-FFF2-40B4-BE49-F238E27FC236}">
                  <a16:creationId xmlns:a16="http://schemas.microsoft.com/office/drawing/2014/main" id="{CCEAD6B5-F45B-47CF-A82E-294291C2C47E}"/>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8" name="Google Shape;2204;p37">
              <a:extLst>
                <a:ext uri="{FF2B5EF4-FFF2-40B4-BE49-F238E27FC236}">
                  <a16:creationId xmlns:a16="http://schemas.microsoft.com/office/drawing/2014/main" id="{5102BA54-7563-4203-A0FB-59A6362BDD74}"/>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9" name="Google Shape;2205;p37">
              <a:extLst>
                <a:ext uri="{FF2B5EF4-FFF2-40B4-BE49-F238E27FC236}">
                  <a16:creationId xmlns:a16="http://schemas.microsoft.com/office/drawing/2014/main" id="{BD31FE77-20F4-41F3-9C4F-2E3D7FC011F5}"/>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0" name="Google Shape;2206;p37">
              <a:extLst>
                <a:ext uri="{FF2B5EF4-FFF2-40B4-BE49-F238E27FC236}">
                  <a16:creationId xmlns:a16="http://schemas.microsoft.com/office/drawing/2014/main" id="{30D0E8F8-87A2-461D-951A-87E4ED84766C}"/>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1" name="Google Shape;2207;p37">
              <a:extLst>
                <a:ext uri="{FF2B5EF4-FFF2-40B4-BE49-F238E27FC236}">
                  <a16:creationId xmlns:a16="http://schemas.microsoft.com/office/drawing/2014/main" id="{605E3C14-840C-4498-9E4F-B91ED77821BC}"/>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7A874844-FCF7-4486-ADC2-37FE249F6789}"/>
              </a:ext>
            </a:extLst>
          </p:cNvPr>
          <p:cNvCxnSpPr>
            <a:cxnSpLocks/>
            <a:stCxn id="6" idx="2"/>
            <a:endCxn id="94" idx="3"/>
          </p:cNvCxnSpPr>
          <p:nvPr/>
        </p:nvCxnSpPr>
        <p:spPr>
          <a:xfrm rot="10800000" flipV="1">
            <a:off x="1067876" y="1339215"/>
            <a:ext cx="943170" cy="2476"/>
          </a:xfrm>
          <a:prstGeom prst="bentConnector3">
            <a:avLst>
              <a:gd name="adj1" fmla="val 50000"/>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2A51D1A-0825-47A0-96DD-2D52C60A5019}"/>
              </a:ext>
            </a:extLst>
          </p:cNvPr>
          <p:cNvSpPr/>
          <p:nvPr/>
        </p:nvSpPr>
        <p:spPr>
          <a:xfrm>
            <a:off x="1138286" y="3413655"/>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Deal structure</a:t>
            </a:r>
          </a:p>
        </p:txBody>
      </p:sp>
      <p:sp>
        <p:nvSpPr>
          <p:cNvPr id="6" name="Oval 5">
            <a:extLst>
              <a:ext uri="{FF2B5EF4-FFF2-40B4-BE49-F238E27FC236}">
                <a16:creationId xmlns:a16="http://schemas.microsoft.com/office/drawing/2014/main" id="{4A014747-CD2E-4551-85D0-5463E7A4A7BC}"/>
              </a:ext>
            </a:extLst>
          </p:cNvPr>
          <p:cNvSpPr/>
          <p:nvPr/>
        </p:nvSpPr>
        <p:spPr>
          <a:xfrm>
            <a:off x="2011046" y="799215"/>
            <a:ext cx="1080000" cy="10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Asset Owner</a:t>
            </a:r>
          </a:p>
        </p:txBody>
      </p:sp>
      <p:sp>
        <p:nvSpPr>
          <p:cNvPr id="7" name="Oval 6">
            <a:extLst>
              <a:ext uri="{FF2B5EF4-FFF2-40B4-BE49-F238E27FC236}">
                <a16:creationId xmlns:a16="http://schemas.microsoft.com/office/drawing/2014/main" id="{6458AC3D-B11C-4CCD-8C4A-6BCBABF65007}"/>
              </a:ext>
            </a:extLst>
          </p:cNvPr>
          <p:cNvSpPr/>
          <p:nvPr/>
        </p:nvSpPr>
        <p:spPr>
          <a:xfrm>
            <a:off x="3317911" y="3089655"/>
            <a:ext cx="1080000" cy="10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Platform Admin</a:t>
            </a:r>
          </a:p>
        </p:txBody>
      </p:sp>
      <p:sp>
        <p:nvSpPr>
          <p:cNvPr id="8" name="Rectangle 7">
            <a:extLst>
              <a:ext uri="{FF2B5EF4-FFF2-40B4-BE49-F238E27FC236}">
                <a16:creationId xmlns:a16="http://schemas.microsoft.com/office/drawing/2014/main" id="{BFD70C60-6945-405D-969A-DEA221DF9799}"/>
              </a:ext>
            </a:extLst>
          </p:cNvPr>
          <p:cNvSpPr/>
          <p:nvPr/>
        </p:nvSpPr>
        <p:spPr>
          <a:xfrm>
            <a:off x="1896445" y="2440211"/>
            <a:ext cx="1112727"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Create Asset</a:t>
            </a:r>
          </a:p>
        </p:txBody>
      </p:sp>
      <p:cxnSp>
        <p:nvCxnSpPr>
          <p:cNvPr id="9" name="Connector: Elbow 8">
            <a:extLst>
              <a:ext uri="{FF2B5EF4-FFF2-40B4-BE49-F238E27FC236}">
                <a16:creationId xmlns:a16="http://schemas.microsoft.com/office/drawing/2014/main" id="{D51477DB-2FF4-42CE-AAB7-6F0A8E1C365C}"/>
              </a:ext>
            </a:extLst>
          </p:cNvPr>
          <p:cNvCxnSpPr>
            <a:cxnSpLocks/>
            <a:stCxn id="8" idx="2"/>
            <a:endCxn id="5" idx="0"/>
          </p:cNvCxnSpPr>
          <p:nvPr/>
        </p:nvCxnSpPr>
        <p:spPr>
          <a:xfrm rot="5400000">
            <a:off x="1830826" y="2791672"/>
            <a:ext cx="541444" cy="702523"/>
          </a:xfrm>
          <a:prstGeom prst="bentConnector3">
            <a:avLst/>
          </a:prstGeom>
          <a:ln>
            <a:tailEnd type="stealth"/>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EFA96C4B-7F17-4905-B3DF-FE4FBE71DD2E}"/>
              </a:ext>
            </a:extLst>
          </p:cNvPr>
          <p:cNvSpPr/>
          <p:nvPr/>
        </p:nvSpPr>
        <p:spPr>
          <a:xfrm>
            <a:off x="794998"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Legal service</a:t>
            </a:r>
          </a:p>
        </p:txBody>
      </p:sp>
      <p:sp>
        <p:nvSpPr>
          <p:cNvPr id="11" name="Oval 10">
            <a:extLst>
              <a:ext uri="{FF2B5EF4-FFF2-40B4-BE49-F238E27FC236}">
                <a16:creationId xmlns:a16="http://schemas.microsoft.com/office/drawing/2014/main" id="{90E880D0-FD31-418B-AE10-1F14BB6936ED}"/>
              </a:ext>
            </a:extLst>
          </p:cNvPr>
          <p:cNvSpPr/>
          <p:nvPr/>
        </p:nvSpPr>
        <p:spPr>
          <a:xfrm>
            <a:off x="8221066" y="2426297"/>
            <a:ext cx="1188000" cy="1188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Investor</a:t>
            </a:r>
          </a:p>
        </p:txBody>
      </p:sp>
      <p:sp>
        <p:nvSpPr>
          <p:cNvPr id="12" name="Rectangle 11">
            <a:extLst>
              <a:ext uri="{FF2B5EF4-FFF2-40B4-BE49-F238E27FC236}">
                <a16:creationId xmlns:a16="http://schemas.microsoft.com/office/drawing/2014/main" id="{D25885E7-B306-4CB7-9621-F8B9C013ADAC}"/>
              </a:ext>
            </a:extLst>
          </p:cNvPr>
          <p:cNvSpPr/>
          <p:nvPr/>
        </p:nvSpPr>
        <p:spPr>
          <a:xfrm>
            <a:off x="10664788" y="2811479"/>
            <a:ext cx="1080002"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cxnSp>
        <p:nvCxnSpPr>
          <p:cNvPr id="13" name="Connector: Elbow 12">
            <a:extLst>
              <a:ext uri="{FF2B5EF4-FFF2-40B4-BE49-F238E27FC236}">
                <a16:creationId xmlns:a16="http://schemas.microsoft.com/office/drawing/2014/main" id="{21875E1B-65DD-4EFA-831D-E61D17872441}"/>
              </a:ext>
            </a:extLst>
          </p:cNvPr>
          <p:cNvCxnSpPr>
            <a:cxnSpLocks/>
            <a:stCxn id="11" idx="6"/>
            <a:endCxn id="12" idx="1"/>
          </p:cNvCxnSpPr>
          <p:nvPr/>
        </p:nvCxnSpPr>
        <p:spPr>
          <a:xfrm>
            <a:off x="9409066" y="3020297"/>
            <a:ext cx="1255722" cy="7182"/>
          </a:xfrm>
          <a:prstGeom prst="bentConnector3">
            <a:avLst>
              <a:gd name="adj1" fmla="val 50000"/>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1ECC1A-2C0F-4CD9-BA41-6B04697DB36F}"/>
              </a:ext>
            </a:extLst>
          </p:cNvPr>
          <p:cNvSpPr/>
          <p:nvPr/>
        </p:nvSpPr>
        <p:spPr>
          <a:xfrm>
            <a:off x="5199431" y="181908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Marketplace</a:t>
            </a:r>
          </a:p>
        </p:txBody>
      </p:sp>
      <p:sp>
        <p:nvSpPr>
          <p:cNvPr id="15" name="Rectangle 14">
            <a:extLst>
              <a:ext uri="{FF2B5EF4-FFF2-40B4-BE49-F238E27FC236}">
                <a16:creationId xmlns:a16="http://schemas.microsoft.com/office/drawing/2014/main" id="{A2DC5A15-0400-439D-9F15-C559AE98207F}"/>
              </a:ext>
            </a:extLst>
          </p:cNvPr>
          <p:cNvSpPr/>
          <p:nvPr/>
        </p:nvSpPr>
        <p:spPr>
          <a:xfrm>
            <a:off x="5213404" y="280667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Asset Detail</a:t>
            </a:r>
          </a:p>
        </p:txBody>
      </p:sp>
      <p:sp>
        <p:nvSpPr>
          <p:cNvPr id="16" name="Rectangle 15">
            <a:extLst>
              <a:ext uri="{FF2B5EF4-FFF2-40B4-BE49-F238E27FC236}">
                <a16:creationId xmlns:a16="http://schemas.microsoft.com/office/drawing/2014/main" id="{4702AD9D-AEC7-4464-88F8-16DD64641EB2}"/>
              </a:ext>
            </a:extLst>
          </p:cNvPr>
          <p:cNvSpPr/>
          <p:nvPr/>
        </p:nvSpPr>
        <p:spPr>
          <a:xfrm>
            <a:off x="6886573" y="5999584"/>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Create Token</a:t>
            </a:r>
          </a:p>
        </p:txBody>
      </p:sp>
      <p:sp>
        <p:nvSpPr>
          <p:cNvPr id="17" name="Rectangle 16">
            <a:extLst>
              <a:ext uri="{FF2B5EF4-FFF2-40B4-BE49-F238E27FC236}">
                <a16:creationId xmlns:a16="http://schemas.microsoft.com/office/drawing/2014/main" id="{D913D9D6-C7CD-416E-A48D-F3AEE58C025A}"/>
              </a:ext>
            </a:extLst>
          </p:cNvPr>
          <p:cNvSpPr/>
          <p:nvPr/>
        </p:nvSpPr>
        <p:spPr>
          <a:xfrm>
            <a:off x="5223380" y="5038267"/>
            <a:ext cx="1250168" cy="5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Admin Dashboard</a:t>
            </a:r>
          </a:p>
        </p:txBody>
      </p:sp>
      <p:sp>
        <p:nvSpPr>
          <p:cNvPr id="18" name="Rectangle 17">
            <a:extLst>
              <a:ext uri="{FF2B5EF4-FFF2-40B4-BE49-F238E27FC236}">
                <a16:creationId xmlns:a16="http://schemas.microsoft.com/office/drawing/2014/main" id="{76DA731E-10E5-4533-AA9F-91638DFB3C1F}"/>
              </a:ext>
            </a:extLst>
          </p:cNvPr>
          <p:cNvSpPr/>
          <p:nvPr/>
        </p:nvSpPr>
        <p:spPr>
          <a:xfrm>
            <a:off x="8235824" y="5038267"/>
            <a:ext cx="1166350"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Distribute Income</a:t>
            </a:r>
          </a:p>
        </p:txBody>
      </p:sp>
      <p:sp>
        <p:nvSpPr>
          <p:cNvPr id="19" name="Rectangle 18">
            <a:extLst>
              <a:ext uri="{FF2B5EF4-FFF2-40B4-BE49-F238E27FC236}">
                <a16:creationId xmlns:a16="http://schemas.microsoft.com/office/drawing/2014/main" id="{E002B244-DE32-4F84-A3AF-7893B5D6DF48}"/>
              </a:ext>
            </a:extLst>
          </p:cNvPr>
          <p:cNvSpPr/>
          <p:nvPr/>
        </p:nvSpPr>
        <p:spPr>
          <a:xfrm>
            <a:off x="8189982" y="979604"/>
            <a:ext cx="1250168" cy="469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User Dashboard</a:t>
            </a:r>
          </a:p>
        </p:txBody>
      </p:sp>
      <p:sp>
        <p:nvSpPr>
          <p:cNvPr id="20" name="Oval 19">
            <a:extLst>
              <a:ext uri="{FF2B5EF4-FFF2-40B4-BE49-F238E27FC236}">
                <a16:creationId xmlns:a16="http://schemas.microsoft.com/office/drawing/2014/main" id="{EEC18FD0-DC75-415A-AA97-168FCB8F76BD}"/>
              </a:ext>
            </a:extLst>
          </p:cNvPr>
          <p:cNvSpPr/>
          <p:nvPr/>
        </p:nvSpPr>
        <p:spPr>
          <a:xfrm>
            <a:off x="1821806"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Valuation service</a:t>
            </a:r>
          </a:p>
        </p:txBody>
      </p:sp>
      <p:sp>
        <p:nvSpPr>
          <p:cNvPr id="21" name="Rectangle 20">
            <a:extLst>
              <a:ext uri="{FF2B5EF4-FFF2-40B4-BE49-F238E27FC236}">
                <a16:creationId xmlns:a16="http://schemas.microsoft.com/office/drawing/2014/main" id="{B44439D7-CC32-4BAC-9738-8BD4A5C697DD}"/>
              </a:ext>
            </a:extLst>
          </p:cNvPr>
          <p:cNvSpPr/>
          <p:nvPr/>
        </p:nvSpPr>
        <p:spPr>
          <a:xfrm>
            <a:off x="10569943" y="905946"/>
            <a:ext cx="1080002"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Get Transactions</a:t>
            </a:r>
          </a:p>
        </p:txBody>
      </p:sp>
      <p:grpSp>
        <p:nvGrpSpPr>
          <p:cNvPr id="22" name="Group 21">
            <a:extLst>
              <a:ext uri="{FF2B5EF4-FFF2-40B4-BE49-F238E27FC236}">
                <a16:creationId xmlns:a16="http://schemas.microsoft.com/office/drawing/2014/main" id="{C4563266-A314-4C29-A4D1-5F3F7D5E4037}"/>
              </a:ext>
            </a:extLst>
          </p:cNvPr>
          <p:cNvGrpSpPr/>
          <p:nvPr/>
        </p:nvGrpSpPr>
        <p:grpSpPr>
          <a:xfrm>
            <a:off x="3644373" y="4169655"/>
            <a:ext cx="1579006" cy="1138612"/>
            <a:chOff x="3644373" y="4169655"/>
            <a:chExt cx="1579006" cy="1138612"/>
          </a:xfrm>
        </p:grpSpPr>
        <p:cxnSp>
          <p:nvCxnSpPr>
            <p:cNvPr id="23" name="Connector: Elbow 22">
              <a:extLst>
                <a:ext uri="{FF2B5EF4-FFF2-40B4-BE49-F238E27FC236}">
                  <a16:creationId xmlns:a16="http://schemas.microsoft.com/office/drawing/2014/main" id="{615A5BCB-0CA4-46A5-8C2C-EE6EB373B6F1}"/>
                </a:ext>
              </a:extLst>
            </p:cNvPr>
            <p:cNvCxnSpPr>
              <a:cxnSpLocks/>
              <a:stCxn id="7" idx="4"/>
              <a:endCxn id="17" idx="1"/>
            </p:cNvCxnSpPr>
            <p:nvPr/>
          </p:nvCxnSpPr>
          <p:spPr>
            <a:xfrm rot="16200000" flipH="1">
              <a:off x="3971339" y="4056226"/>
              <a:ext cx="1138612" cy="1365469"/>
            </a:xfrm>
            <a:prstGeom prst="bentConnector2">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8206F6-7A39-4DFF-BBDC-DE8DAC4799D6}"/>
                </a:ext>
              </a:extLst>
            </p:cNvPr>
            <p:cNvSpPr txBox="1"/>
            <p:nvPr/>
          </p:nvSpPr>
          <p:spPr>
            <a:xfrm>
              <a:off x="3644373" y="4496227"/>
              <a:ext cx="441146" cy="307777"/>
            </a:xfrm>
            <a:prstGeom prst="rect">
              <a:avLst/>
            </a:prstGeom>
            <a:solidFill>
              <a:schemeClr val="bg1"/>
            </a:solidFill>
          </p:spPr>
          <p:txBody>
            <a:bodyPr wrap="none" rtlCol="0">
              <a:spAutoFit/>
            </a:bodyPr>
            <a:lstStyle/>
            <a:p>
              <a:r>
                <a:rPr lang="en-SG" sz="1400" dirty="0"/>
                <a:t>List</a:t>
              </a:r>
            </a:p>
          </p:txBody>
        </p:sp>
      </p:grpSp>
      <p:grpSp>
        <p:nvGrpSpPr>
          <p:cNvPr id="25" name="Group 24">
            <a:extLst>
              <a:ext uri="{FF2B5EF4-FFF2-40B4-BE49-F238E27FC236}">
                <a16:creationId xmlns:a16="http://schemas.microsoft.com/office/drawing/2014/main" id="{4F39612F-24B9-40F4-9FBD-4E5A8DCAE906}"/>
              </a:ext>
            </a:extLst>
          </p:cNvPr>
          <p:cNvGrpSpPr/>
          <p:nvPr/>
        </p:nvGrpSpPr>
        <p:grpSpPr>
          <a:xfrm>
            <a:off x="6473548" y="5179603"/>
            <a:ext cx="1762276" cy="288147"/>
            <a:chOff x="6473548" y="5179603"/>
            <a:chExt cx="1762276" cy="288147"/>
          </a:xfrm>
        </p:grpSpPr>
        <p:cxnSp>
          <p:nvCxnSpPr>
            <p:cNvPr id="26" name="Connector: Elbow 25">
              <a:extLst>
                <a:ext uri="{FF2B5EF4-FFF2-40B4-BE49-F238E27FC236}">
                  <a16:creationId xmlns:a16="http://schemas.microsoft.com/office/drawing/2014/main" id="{2F8CEF44-05D0-4C9B-B2D0-F1B49485B062}"/>
                </a:ext>
              </a:extLst>
            </p:cNvPr>
            <p:cNvCxnSpPr>
              <a:cxnSpLocks/>
              <a:stCxn id="17" idx="3"/>
              <a:endCxn id="18" idx="1"/>
            </p:cNvCxnSpPr>
            <p:nvPr/>
          </p:nvCxnSpPr>
          <p:spPr>
            <a:xfrm>
              <a:off x="6473548" y="5308267"/>
              <a:ext cx="1762276" cy="12700"/>
            </a:xfrm>
            <a:prstGeom prst="bentConnector3">
              <a:avLst>
                <a:gd name="adj1" fmla="val 50000"/>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C5B7715-D6BC-42ED-8DBE-AEF93F88B9EE}"/>
                </a:ext>
              </a:extLst>
            </p:cNvPr>
            <p:cNvSpPr txBox="1"/>
            <p:nvPr/>
          </p:nvSpPr>
          <p:spPr>
            <a:xfrm>
              <a:off x="6944376" y="5179603"/>
              <a:ext cx="811688" cy="288147"/>
            </a:xfrm>
            <a:prstGeom prst="rect">
              <a:avLst/>
            </a:prstGeom>
            <a:solidFill>
              <a:schemeClr val="bg1"/>
            </a:solidFill>
          </p:spPr>
          <p:txBody>
            <a:bodyPr wrap="none" lIns="36000" tIns="36000" rIns="36000" bIns="36000" rtlCol="0">
              <a:spAutoFit/>
            </a:bodyPr>
            <a:lstStyle/>
            <a:p>
              <a:r>
                <a:rPr lang="en-SG" sz="1400" dirty="0"/>
                <a:t>Distribute</a:t>
              </a:r>
            </a:p>
          </p:txBody>
        </p:sp>
      </p:grpSp>
      <p:grpSp>
        <p:nvGrpSpPr>
          <p:cNvPr id="28" name="Group 27">
            <a:extLst>
              <a:ext uri="{FF2B5EF4-FFF2-40B4-BE49-F238E27FC236}">
                <a16:creationId xmlns:a16="http://schemas.microsoft.com/office/drawing/2014/main" id="{800500E9-B161-4C77-BFEB-5DBBEDEC3FE2}"/>
              </a:ext>
            </a:extLst>
          </p:cNvPr>
          <p:cNvGrpSpPr/>
          <p:nvPr/>
        </p:nvGrpSpPr>
        <p:grpSpPr>
          <a:xfrm>
            <a:off x="6387431" y="1888984"/>
            <a:ext cx="2007614" cy="711292"/>
            <a:chOff x="6387431" y="1888984"/>
            <a:chExt cx="2007614" cy="711292"/>
          </a:xfrm>
        </p:grpSpPr>
        <p:cxnSp>
          <p:nvCxnSpPr>
            <p:cNvPr id="29" name="Connector: Elbow 28">
              <a:extLst>
                <a:ext uri="{FF2B5EF4-FFF2-40B4-BE49-F238E27FC236}">
                  <a16:creationId xmlns:a16="http://schemas.microsoft.com/office/drawing/2014/main" id="{67FC85D3-F747-403F-A106-A1CCAD5A3AD2}"/>
                </a:ext>
              </a:extLst>
            </p:cNvPr>
            <p:cNvCxnSpPr>
              <a:cxnSpLocks/>
              <a:stCxn id="11" idx="1"/>
              <a:endCxn id="14" idx="3"/>
            </p:cNvCxnSpPr>
            <p:nvPr/>
          </p:nvCxnSpPr>
          <p:spPr>
            <a:xfrm rot="16200000" flipV="1">
              <a:off x="7108641" y="1313872"/>
              <a:ext cx="565194" cy="2007614"/>
            </a:xfrm>
            <a:prstGeom prst="bentConnector2">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7C3A0E-B80F-4000-A09D-3ABE90DB10CE}"/>
                </a:ext>
              </a:extLst>
            </p:cNvPr>
            <p:cNvSpPr txBox="1"/>
            <p:nvPr/>
          </p:nvSpPr>
          <p:spPr>
            <a:xfrm>
              <a:off x="7136707" y="1888984"/>
              <a:ext cx="648000" cy="288147"/>
            </a:xfrm>
            <a:prstGeom prst="rect">
              <a:avLst/>
            </a:prstGeom>
            <a:solidFill>
              <a:schemeClr val="bg1"/>
            </a:solidFill>
          </p:spPr>
          <p:txBody>
            <a:bodyPr wrap="none" lIns="36000" tIns="36000" rIns="36000" bIns="36000" rtlCol="0">
              <a:spAutoFit/>
            </a:bodyPr>
            <a:lstStyle/>
            <a:p>
              <a:r>
                <a:rPr lang="en-SG" sz="1400" dirty="0"/>
                <a:t>Review</a:t>
              </a:r>
            </a:p>
          </p:txBody>
        </p:sp>
      </p:grpSp>
      <p:grpSp>
        <p:nvGrpSpPr>
          <p:cNvPr id="31" name="Group 30">
            <a:extLst>
              <a:ext uri="{FF2B5EF4-FFF2-40B4-BE49-F238E27FC236}">
                <a16:creationId xmlns:a16="http://schemas.microsoft.com/office/drawing/2014/main" id="{636CDB48-7B17-4EE9-827D-3180B488B0A0}"/>
              </a:ext>
            </a:extLst>
          </p:cNvPr>
          <p:cNvGrpSpPr/>
          <p:nvPr/>
        </p:nvGrpSpPr>
        <p:grpSpPr>
          <a:xfrm>
            <a:off x="5512479" y="2251082"/>
            <a:ext cx="597912" cy="555590"/>
            <a:chOff x="5512479" y="2251082"/>
            <a:chExt cx="597912" cy="555590"/>
          </a:xfrm>
        </p:grpSpPr>
        <p:cxnSp>
          <p:nvCxnSpPr>
            <p:cNvPr id="32" name="Connector: Elbow 31">
              <a:extLst>
                <a:ext uri="{FF2B5EF4-FFF2-40B4-BE49-F238E27FC236}">
                  <a16:creationId xmlns:a16="http://schemas.microsoft.com/office/drawing/2014/main" id="{404D2290-9C70-4244-B527-3DAEDE15407C}"/>
                </a:ext>
              </a:extLst>
            </p:cNvPr>
            <p:cNvCxnSpPr>
              <a:cxnSpLocks/>
              <a:stCxn id="14" idx="2"/>
              <a:endCxn id="15" idx="0"/>
            </p:cNvCxnSpPr>
            <p:nvPr/>
          </p:nvCxnSpPr>
          <p:spPr>
            <a:xfrm rot="16200000" flipH="1">
              <a:off x="5522622" y="2521890"/>
              <a:ext cx="555590" cy="13973"/>
            </a:xfrm>
            <a:prstGeom prst="bentConnector3">
              <a:avLst>
                <a:gd name="adj1" fmla="val 50000"/>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3698918-054B-4151-BF96-05F33F88C1DD}"/>
                </a:ext>
              </a:extLst>
            </p:cNvPr>
            <p:cNvSpPr txBox="1"/>
            <p:nvPr/>
          </p:nvSpPr>
          <p:spPr>
            <a:xfrm>
              <a:off x="5512479" y="2352095"/>
              <a:ext cx="597912" cy="288147"/>
            </a:xfrm>
            <a:prstGeom prst="rect">
              <a:avLst/>
            </a:prstGeom>
            <a:solidFill>
              <a:schemeClr val="bg1"/>
            </a:solidFill>
          </p:spPr>
          <p:txBody>
            <a:bodyPr wrap="none" lIns="36000" tIns="36000" rIns="36000" bIns="36000" rtlCol="0">
              <a:spAutoFit/>
            </a:bodyPr>
            <a:lstStyle/>
            <a:p>
              <a:r>
                <a:rPr lang="en-SG" sz="1400" dirty="0"/>
                <a:t>Review</a:t>
              </a:r>
            </a:p>
          </p:txBody>
        </p:sp>
      </p:grpSp>
      <p:grpSp>
        <p:nvGrpSpPr>
          <p:cNvPr id="34" name="Group 33">
            <a:extLst>
              <a:ext uri="{FF2B5EF4-FFF2-40B4-BE49-F238E27FC236}">
                <a16:creationId xmlns:a16="http://schemas.microsoft.com/office/drawing/2014/main" id="{3B0AB1F3-DDE1-49BE-8022-CD11BEE84BAC}"/>
              </a:ext>
            </a:extLst>
          </p:cNvPr>
          <p:cNvGrpSpPr/>
          <p:nvPr/>
        </p:nvGrpSpPr>
        <p:grpSpPr>
          <a:xfrm>
            <a:off x="6401404" y="2878561"/>
            <a:ext cx="1819662" cy="288147"/>
            <a:chOff x="6401404" y="2878561"/>
            <a:chExt cx="1819662" cy="288147"/>
          </a:xfrm>
        </p:grpSpPr>
        <p:cxnSp>
          <p:nvCxnSpPr>
            <p:cNvPr id="35" name="Connector: Elbow 34">
              <a:extLst>
                <a:ext uri="{FF2B5EF4-FFF2-40B4-BE49-F238E27FC236}">
                  <a16:creationId xmlns:a16="http://schemas.microsoft.com/office/drawing/2014/main" id="{7427A97B-1670-4FCE-B829-10F98FD7AA39}"/>
                </a:ext>
              </a:extLst>
            </p:cNvPr>
            <p:cNvCxnSpPr>
              <a:cxnSpLocks/>
              <a:stCxn id="11" idx="2"/>
              <a:endCxn id="15" idx="3"/>
            </p:cNvCxnSpPr>
            <p:nvPr/>
          </p:nvCxnSpPr>
          <p:spPr>
            <a:xfrm rot="10800000" flipV="1">
              <a:off x="6401404" y="3020296"/>
              <a:ext cx="1819662" cy="2375"/>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EBCF2A-C303-4E0C-BFFD-41E1ACE4AB37}"/>
                </a:ext>
              </a:extLst>
            </p:cNvPr>
            <p:cNvSpPr txBox="1"/>
            <p:nvPr/>
          </p:nvSpPr>
          <p:spPr>
            <a:xfrm>
              <a:off x="7171530" y="2878561"/>
              <a:ext cx="540000"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grpSp>
        <p:nvGrpSpPr>
          <p:cNvPr id="37" name="Group 36">
            <a:extLst>
              <a:ext uri="{FF2B5EF4-FFF2-40B4-BE49-F238E27FC236}">
                <a16:creationId xmlns:a16="http://schemas.microsoft.com/office/drawing/2014/main" id="{482E9921-E9DD-4B4E-B93E-3627B0326760}"/>
              </a:ext>
            </a:extLst>
          </p:cNvPr>
          <p:cNvGrpSpPr/>
          <p:nvPr/>
        </p:nvGrpSpPr>
        <p:grpSpPr>
          <a:xfrm>
            <a:off x="8491872" y="1455088"/>
            <a:ext cx="670624" cy="977559"/>
            <a:chOff x="8570895" y="1455088"/>
            <a:chExt cx="670624" cy="977559"/>
          </a:xfrm>
        </p:grpSpPr>
        <p:cxnSp>
          <p:nvCxnSpPr>
            <p:cNvPr id="38" name="Connector: Elbow 37">
              <a:extLst>
                <a:ext uri="{FF2B5EF4-FFF2-40B4-BE49-F238E27FC236}">
                  <a16:creationId xmlns:a16="http://schemas.microsoft.com/office/drawing/2014/main" id="{8A349328-6A0F-41E9-9F20-1BE6755D9578}"/>
                </a:ext>
              </a:extLst>
            </p:cNvPr>
            <p:cNvCxnSpPr>
              <a:cxnSpLocks/>
              <a:stCxn id="11" idx="0"/>
              <a:endCxn id="19" idx="2"/>
            </p:cNvCxnSpPr>
            <p:nvPr/>
          </p:nvCxnSpPr>
          <p:spPr>
            <a:xfrm rot="5400000" flipH="1" flipV="1">
              <a:off x="8405310" y="1937518"/>
              <a:ext cx="977559" cy="12700"/>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FD46EA2-B747-43C4-8D3B-4791BE572398}"/>
                </a:ext>
              </a:extLst>
            </p:cNvPr>
            <p:cNvSpPr txBox="1"/>
            <p:nvPr/>
          </p:nvSpPr>
          <p:spPr>
            <a:xfrm>
              <a:off x="8570895" y="1831475"/>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sp>
        <p:nvSpPr>
          <p:cNvPr id="40" name="Rectangle 39">
            <a:extLst>
              <a:ext uri="{FF2B5EF4-FFF2-40B4-BE49-F238E27FC236}">
                <a16:creationId xmlns:a16="http://schemas.microsoft.com/office/drawing/2014/main" id="{68F08C69-3481-4F4B-BE1A-72A1D47D7A43}"/>
              </a:ext>
            </a:extLst>
          </p:cNvPr>
          <p:cNvSpPr/>
          <p:nvPr/>
        </p:nvSpPr>
        <p:spPr>
          <a:xfrm>
            <a:off x="5224693" y="384656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Allot Token</a:t>
            </a:r>
          </a:p>
        </p:txBody>
      </p:sp>
      <p:grpSp>
        <p:nvGrpSpPr>
          <p:cNvPr id="41" name="Group 40">
            <a:extLst>
              <a:ext uri="{FF2B5EF4-FFF2-40B4-BE49-F238E27FC236}">
                <a16:creationId xmlns:a16="http://schemas.microsoft.com/office/drawing/2014/main" id="{C2B2C66B-9D2E-4CB7-AE9A-8085A3127C6E}"/>
              </a:ext>
            </a:extLst>
          </p:cNvPr>
          <p:cNvGrpSpPr/>
          <p:nvPr/>
        </p:nvGrpSpPr>
        <p:grpSpPr>
          <a:xfrm>
            <a:off x="5560039" y="3238671"/>
            <a:ext cx="494422" cy="607891"/>
            <a:chOff x="5560039" y="3238671"/>
            <a:chExt cx="494422" cy="607891"/>
          </a:xfrm>
        </p:grpSpPr>
        <p:cxnSp>
          <p:nvCxnSpPr>
            <p:cNvPr id="42" name="Connector: Elbow 41">
              <a:extLst>
                <a:ext uri="{FF2B5EF4-FFF2-40B4-BE49-F238E27FC236}">
                  <a16:creationId xmlns:a16="http://schemas.microsoft.com/office/drawing/2014/main" id="{F9B1DEA6-E88D-47E1-A316-087639D99DD6}"/>
                </a:ext>
              </a:extLst>
            </p:cNvPr>
            <p:cNvCxnSpPr>
              <a:cxnSpLocks/>
              <a:stCxn id="15" idx="2"/>
              <a:endCxn id="40" idx="0"/>
            </p:cNvCxnSpPr>
            <p:nvPr/>
          </p:nvCxnSpPr>
          <p:spPr>
            <a:xfrm rot="16200000" flipH="1">
              <a:off x="5509103" y="3536972"/>
              <a:ext cx="607891" cy="11289"/>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5613086-8061-4EC8-82BD-D3FEB5641CD7}"/>
                </a:ext>
              </a:extLst>
            </p:cNvPr>
            <p:cNvSpPr txBox="1"/>
            <p:nvPr/>
          </p:nvSpPr>
          <p:spPr>
            <a:xfrm>
              <a:off x="5560039" y="3402743"/>
              <a:ext cx="494422"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grpSp>
        <p:nvGrpSpPr>
          <p:cNvPr id="44" name="Group 43">
            <a:extLst>
              <a:ext uri="{FF2B5EF4-FFF2-40B4-BE49-F238E27FC236}">
                <a16:creationId xmlns:a16="http://schemas.microsoft.com/office/drawing/2014/main" id="{CA2C0D5A-8471-45A3-A308-41D32237F5E0}"/>
              </a:ext>
            </a:extLst>
          </p:cNvPr>
          <p:cNvGrpSpPr/>
          <p:nvPr/>
        </p:nvGrpSpPr>
        <p:grpSpPr>
          <a:xfrm>
            <a:off x="6412693" y="3440318"/>
            <a:ext cx="1982352" cy="775451"/>
            <a:chOff x="6412693" y="3440318"/>
            <a:chExt cx="1982352" cy="775451"/>
          </a:xfrm>
        </p:grpSpPr>
        <p:cxnSp>
          <p:nvCxnSpPr>
            <p:cNvPr id="45" name="Connector: Elbow 44">
              <a:extLst>
                <a:ext uri="{FF2B5EF4-FFF2-40B4-BE49-F238E27FC236}">
                  <a16:creationId xmlns:a16="http://schemas.microsoft.com/office/drawing/2014/main" id="{0346708D-225C-4F41-B322-ACFA5C369288}"/>
                </a:ext>
              </a:extLst>
            </p:cNvPr>
            <p:cNvCxnSpPr>
              <a:cxnSpLocks/>
              <a:stCxn id="40" idx="3"/>
              <a:endCxn id="11" idx="3"/>
            </p:cNvCxnSpPr>
            <p:nvPr/>
          </p:nvCxnSpPr>
          <p:spPr>
            <a:xfrm flipV="1">
              <a:off x="6412693" y="3440318"/>
              <a:ext cx="1982352" cy="622245"/>
            </a:xfrm>
            <a:prstGeom prst="bentConnector2">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6A3FD54-62D4-466C-B7ED-A80CBC2BE747}"/>
                </a:ext>
              </a:extLst>
            </p:cNvPr>
            <p:cNvSpPr txBox="1"/>
            <p:nvPr/>
          </p:nvSpPr>
          <p:spPr>
            <a:xfrm>
              <a:off x="6625650" y="3927622"/>
              <a:ext cx="1044000" cy="288147"/>
            </a:xfrm>
            <a:prstGeom prst="rect">
              <a:avLst/>
            </a:prstGeom>
            <a:solidFill>
              <a:schemeClr val="bg1"/>
            </a:solidFill>
            <a:ln>
              <a:noFill/>
            </a:ln>
          </p:spPr>
          <p:txBody>
            <a:bodyPr wrap="none" lIns="36000" tIns="36000" rIns="36000" bIns="36000" rtlCol="0">
              <a:spAutoFit/>
            </a:bodyPr>
            <a:lstStyle/>
            <a:p>
              <a:r>
                <a:rPr lang="en-SG" sz="1400" dirty="0"/>
                <a:t>Issue Token</a:t>
              </a:r>
            </a:p>
          </p:txBody>
        </p:sp>
      </p:grpSp>
      <p:grpSp>
        <p:nvGrpSpPr>
          <p:cNvPr id="47" name="Group 46">
            <a:extLst>
              <a:ext uri="{FF2B5EF4-FFF2-40B4-BE49-F238E27FC236}">
                <a16:creationId xmlns:a16="http://schemas.microsoft.com/office/drawing/2014/main" id="{51689676-E243-471D-A349-99D63C112A41}"/>
              </a:ext>
            </a:extLst>
          </p:cNvPr>
          <p:cNvGrpSpPr/>
          <p:nvPr/>
        </p:nvGrpSpPr>
        <p:grpSpPr>
          <a:xfrm>
            <a:off x="9440150" y="1034928"/>
            <a:ext cx="1129793" cy="288147"/>
            <a:chOff x="9440150" y="1034928"/>
            <a:chExt cx="1129793" cy="288147"/>
          </a:xfrm>
        </p:grpSpPr>
        <p:cxnSp>
          <p:nvCxnSpPr>
            <p:cNvPr id="48" name="Connector: Elbow 47">
              <a:extLst>
                <a:ext uri="{FF2B5EF4-FFF2-40B4-BE49-F238E27FC236}">
                  <a16:creationId xmlns:a16="http://schemas.microsoft.com/office/drawing/2014/main" id="{976CDE20-1CB8-44A3-BED0-BE7A20B4D009}"/>
                </a:ext>
              </a:extLst>
            </p:cNvPr>
            <p:cNvCxnSpPr>
              <a:cxnSpLocks/>
              <a:stCxn id="19" idx="3"/>
              <a:endCxn id="21" idx="1"/>
            </p:cNvCxnSpPr>
            <p:nvPr/>
          </p:nvCxnSpPr>
          <p:spPr>
            <a:xfrm flipV="1">
              <a:off x="9440150" y="1175946"/>
              <a:ext cx="1129793" cy="38225"/>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52AD7AD-7AAB-4986-9CD2-EBCE42D81358}"/>
                </a:ext>
              </a:extLst>
            </p:cNvPr>
            <p:cNvSpPr txBox="1"/>
            <p:nvPr/>
          </p:nvSpPr>
          <p:spPr>
            <a:xfrm>
              <a:off x="9738892" y="1034928"/>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grpSp>
        <p:nvGrpSpPr>
          <p:cNvPr id="50" name="Group 49">
            <a:extLst>
              <a:ext uri="{FF2B5EF4-FFF2-40B4-BE49-F238E27FC236}">
                <a16:creationId xmlns:a16="http://schemas.microsoft.com/office/drawing/2014/main" id="{A695F3E0-841D-4C8C-8CE7-18B0D79416ED}"/>
              </a:ext>
            </a:extLst>
          </p:cNvPr>
          <p:cNvGrpSpPr/>
          <p:nvPr/>
        </p:nvGrpSpPr>
        <p:grpSpPr>
          <a:xfrm>
            <a:off x="5683872" y="5578266"/>
            <a:ext cx="1202701" cy="637317"/>
            <a:chOff x="5683872" y="5489056"/>
            <a:chExt cx="1202701" cy="637317"/>
          </a:xfrm>
        </p:grpSpPr>
        <p:cxnSp>
          <p:nvCxnSpPr>
            <p:cNvPr id="51" name="Connector: Elbow 50">
              <a:extLst>
                <a:ext uri="{FF2B5EF4-FFF2-40B4-BE49-F238E27FC236}">
                  <a16:creationId xmlns:a16="http://schemas.microsoft.com/office/drawing/2014/main" id="{8B9791B2-09D4-42BE-99D9-693315A8220A}"/>
                </a:ext>
              </a:extLst>
            </p:cNvPr>
            <p:cNvCxnSpPr>
              <a:cxnSpLocks/>
              <a:stCxn id="17" idx="2"/>
              <a:endCxn id="16" idx="1"/>
            </p:cNvCxnSpPr>
            <p:nvPr/>
          </p:nvCxnSpPr>
          <p:spPr>
            <a:xfrm rot="16200000" flipH="1">
              <a:off x="6048860" y="5288660"/>
              <a:ext cx="637317" cy="1038109"/>
            </a:xfrm>
            <a:prstGeom prst="bentConnector2">
              <a:avLst/>
            </a:prstGeom>
            <a:ln>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FEB864F-79C8-4FF1-A1E3-F0BEA920913D}"/>
                </a:ext>
              </a:extLst>
            </p:cNvPr>
            <p:cNvSpPr txBox="1"/>
            <p:nvPr/>
          </p:nvSpPr>
          <p:spPr>
            <a:xfrm>
              <a:off x="5683872" y="5642598"/>
              <a:ext cx="329184" cy="288147"/>
            </a:xfrm>
            <a:prstGeom prst="rect">
              <a:avLst/>
            </a:prstGeom>
            <a:solidFill>
              <a:schemeClr val="bg1"/>
            </a:solidFill>
          </p:spPr>
          <p:txBody>
            <a:bodyPr wrap="none" lIns="36000" tIns="36000" rIns="36000" bIns="36000" rtlCol="0">
              <a:spAutoFit/>
            </a:bodyPr>
            <a:lstStyle/>
            <a:p>
              <a:r>
                <a:rPr lang="en-SG" sz="1400" dirty="0"/>
                <a:t>List</a:t>
              </a:r>
            </a:p>
          </p:txBody>
        </p:sp>
      </p:grpSp>
      <p:grpSp>
        <p:nvGrpSpPr>
          <p:cNvPr id="53" name="Group 52">
            <a:extLst>
              <a:ext uri="{FF2B5EF4-FFF2-40B4-BE49-F238E27FC236}">
                <a16:creationId xmlns:a16="http://schemas.microsoft.com/office/drawing/2014/main" id="{FEF13F0F-A79F-4B91-A44A-52D8C60D5D7E}"/>
              </a:ext>
            </a:extLst>
          </p:cNvPr>
          <p:cNvGrpSpPr/>
          <p:nvPr/>
        </p:nvGrpSpPr>
        <p:grpSpPr>
          <a:xfrm>
            <a:off x="8535661" y="3614297"/>
            <a:ext cx="561620" cy="1423970"/>
            <a:chOff x="8535661" y="3614297"/>
            <a:chExt cx="561620" cy="1423970"/>
          </a:xfrm>
        </p:grpSpPr>
        <p:cxnSp>
          <p:nvCxnSpPr>
            <p:cNvPr id="54" name="Connector: Elbow 53">
              <a:extLst>
                <a:ext uri="{FF2B5EF4-FFF2-40B4-BE49-F238E27FC236}">
                  <a16:creationId xmlns:a16="http://schemas.microsoft.com/office/drawing/2014/main" id="{EC3D310A-0B98-4C9D-86C1-BE767496C979}"/>
                </a:ext>
              </a:extLst>
            </p:cNvPr>
            <p:cNvCxnSpPr>
              <a:cxnSpLocks/>
              <a:stCxn id="18" idx="0"/>
              <a:endCxn id="11" idx="4"/>
            </p:cNvCxnSpPr>
            <p:nvPr/>
          </p:nvCxnSpPr>
          <p:spPr>
            <a:xfrm rot="16200000" flipV="1">
              <a:off x="8105048" y="4324315"/>
              <a:ext cx="1423970" cy="3933"/>
            </a:xfrm>
            <a:prstGeom prst="bentConnector3">
              <a:avLst>
                <a:gd name="adj1" fmla="val 50000"/>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3E16C0D-EE8F-4F21-857B-9E3524EF15FE}"/>
                </a:ext>
              </a:extLst>
            </p:cNvPr>
            <p:cNvSpPr txBox="1"/>
            <p:nvPr/>
          </p:nvSpPr>
          <p:spPr>
            <a:xfrm>
              <a:off x="8535661" y="4435930"/>
              <a:ext cx="561620" cy="288147"/>
            </a:xfrm>
            <a:prstGeom prst="rect">
              <a:avLst/>
            </a:prstGeom>
            <a:solidFill>
              <a:schemeClr val="bg1"/>
            </a:solidFill>
          </p:spPr>
          <p:txBody>
            <a:bodyPr wrap="none" lIns="36000" tIns="36000" rIns="36000" bIns="36000" rtlCol="0">
              <a:spAutoFit/>
            </a:bodyPr>
            <a:lstStyle/>
            <a:p>
              <a:r>
                <a:rPr lang="en-US" sz="1400" dirty="0"/>
                <a:t>U</a:t>
              </a:r>
              <a:r>
                <a:rPr lang="en-SG" sz="1400" dirty="0"/>
                <a:t>SDT</a:t>
              </a:r>
            </a:p>
          </p:txBody>
        </p:sp>
      </p:grpSp>
      <p:sp>
        <p:nvSpPr>
          <p:cNvPr id="56" name="TextBox 55">
            <a:extLst>
              <a:ext uri="{FF2B5EF4-FFF2-40B4-BE49-F238E27FC236}">
                <a16:creationId xmlns:a16="http://schemas.microsoft.com/office/drawing/2014/main" id="{126A7EEF-AF60-4774-AAA1-46E96F3B7EDF}"/>
              </a:ext>
            </a:extLst>
          </p:cNvPr>
          <p:cNvSpPr txBox="1"/>
          <p:nvPr/>
        </p:nvSpPr>
        <p:spPr>
          <a:xfrm>
            <a:off x="9669734" y="2865071"/>
            <a:ext cx="756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57" name="Connector: Elbow 56">
            <a:extLst>
              <a:ext uri="{FF2B5EF4-FFF2-40B4-BE49-F238E27FC236}">
                <a16:creationId xmlns:a16="http://schemas.microsoft.com/office/drawing/2014/main" id="{2C0106DF-3B57-420D-BE58-960DBC3E8D17}"/>
              </a:ext>
            </a:extLst>
          </p:cNvPr>
          <p:cNvCxnSpPr>
            <a:cxnSpLocks/>
            <a:stCxn id="12" idx="0"/>
            <a:endCxn id="11" idx="7"/>
          </p:cNvCxnSpPr>
          <p:nvPr/>
        </p:nvCxnSpPr>
        <p:spPr>
          <a:xfrm rot="16200000" flipV="1">
            <a:off x="10114337" y="1721027"/>
            <a:ext cx="211203" cy="1969702"/>
          </a:xfrm>
          <a:prstGeom prst="bentConnector3">
            <a:avLst>
              <a:gd name="adj1" fmla="val 290612"/>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260BE34-DE7B-450B-A9D3-D9FB9D7E12A8}"/>
              </a:ext>
            </a:extLst>
          </p:cNvPr>
          <p:cNvSpPr txBox="1"/>
          <p:nvPr/>
        </p:nvSpPr>
        <p:spPr>
          <a:xfrm>
            <a:off x="9738892" y="2049532"/>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grpSp>
        <p:nvGrpSpPr>
          <p:cNvPr id="59" name="Group 58">
            <a:extLst>
              <a:ext uri="{FF2B5EF4-FFF2-40B4-BE49-F238E27FC236}">
                <a16:creationId xmlns:a16="http://schemas.microsoft.com/office/drawing/2014/main" id="{9A21B620-AB7B-4E19-A4CA-7FC07F197430}"/>
              </a:ext>
            </a:extLst>
          </p:cNvPr>
          <p:cNvGrpSpPr/>
          <p:nvPr/>
        </p:nvGrpSpPr>
        <p:grpSpPr>
          <a:xfrm>
            <a:off x="4239748" y="4011493"/>
            <a:ext cx="1608715" cy="1026774"/>
            <a:chOff x="4239748" y="4011493"/>
            <a:chExt cx="1608715" cy="1026774"/>
          </a:xfrm>
        </p:grpSpPr>
        <p:cxnSp>
          <p:nvCxnSpPr>
            <p:cNvPr id="60" name="Connector: Elbow 59">
              <a:extLst>
                <a:ext uri="{FF2B5EF4-FFF2-40B4-BE49-F238E27FC236}">
                  <a16:creationId xmlns:a16="http://schemas.microsoft.com/office/drawing/2014/main" id="{4D502393-A25F-44A9-A7BA-84A9C79471C6}"/>
                </a:ext>
              </a:extLst>
            </p:cNvPr>
            <p:cNvCxnSpPr>
              <a:cxnSpLocks/>
              <a:stCxn id="7" idx="5"/>
              <a:endCxn id="17" idx="0"/>
            </p:cNvCxnSpPr>
            <p:nvPr/>
          </p:nvCxnSpPr>
          <p:spPr>
            <a:xfrm rot="16200000" flipH="1">
              <a:off x="4530719" y="3720522"/>
              <a:ext cx="1026774" cy="1608715"/>
            </a:xfrm>
            <a:prstGeom prst="bentConnector3">
              <a:avLst>
                <a:gd name="adj1" fmla="val 50000"/>
              </a:avLst>
            </a:prstGeom>
            <a:ln>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1630F1A-0836-4D0F-8A42-3DA8BABD6A95}"/>
                </a:ext>
              </a:extLst>
            </p:cNvPr>
            <p:cNvSpPr txBox="1"/>
            <p:nvPr/>
          </p:nvSpPr>
          <p:spPr>
            <a:xfrm>
              <a:off x="4458025" y="4361968"/>
              <a:ext cx="841653" cy="288147"/>
            </a:xfrm>
            <a:prstGeom prst="rect">
              <a:avLst/>
            </a:prstGeom>
            <a:solidFill>
              <a:schemeClr val="bg1"/>
            </a:solidFill>
          </p:spPr>
          <p:txBody>
            <a:bodyPr wrap="none" lIns="36000" tIns="36000" rIns="36000" bIns="36000" rtlCol="0">
              <a:spAutoFit/>
            </a:bodyPr>
            <a:lstStyle/>
            <a:p>
              <a:r>
                <a:rPr lang="en-SG" sz="1400" dirty="0"/>
                <a:t>Distribute</a:t>
              </a:r>
            </a:p>
          </p:txBody>
        </p:sp>
      </p:grpSp>
      <p:sp>
        <p:nvSpPr>
          <p:cNvPr id="62" name="Oval 61">
            <a:extLst>
              <a:ext uri="{FF2B5EF4-FFF2-40B4-BE49-F238E27FC236}">
                <a16:creationId xmlns:a16="http://schemas.microsoft.com/office/drawing/2014/main" id="{25698CBF-A282-426F-9628-63F5B32707E5}"/>
              </a:ext>
            </a:extLst>
          </p:cNvPr>
          <p:cNvSpPr/>
          <p:nvPr/>
        </p:nvSpPr>
        <p:spPr>
          <a:xfrm>
            <a:off x="10663719" y="3398971"/>
            <a:ext cx="1116000" cy="1116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Exchange or Swap</a:t>
            </a:r>
          </a:p>
        </p:txBody>
      </p:sp>
      <p:grpSp>
        <p:nvGrpSpPr>
          <p:cNvPr id="63" name="Group 62">
            <a:extLst>
              <a:ext uri="{FF2B5EF4-FFF2-40B4-BE49-F238E27FC236}">
                <a16:creationId xmlns:a16="http://schemas.microsoft.com/office/drawing/2014/main" id="{74391479-DC86-4760-B80C-0669E5ECB86D}"/>
              </a:ext>
            </a:extLst>
          </p:cNvPr>
          <p:cNvGrpSpPr/>
          <p:nvPr/>
        </p:nvGrpSpPr>
        <p:grpSpPr>
          <a:xfrm>
            <a:off x="9235088" y="3440317"/>
            <a:ext cx="1428632" cy="731223"/>
            <a:chOff x="9235088" y="3440317"/>
            <a:chExt cx="1428632" cy="731223"/>
          </a:xfrm>
        </p:grpSpPr>
        <p:cxnSp>
          <p:nvCxnSpPr>
            <p:cNvPr id="64" name="Connector: Curved 63">
              <a:extLst>
                <a:ext uri="{FF2B5EF4-FFF2-40B4-BE49-F238E27FC236}">
                  <a16:creationId xmlns:a16="http://schemas.microsoft.com/office/drawing/2014/main" id="{65DEECF8-5D2E-45CB-A5E9-F1F9D5C3DBA6}"/>
                </a:ext>
              </a:extLst>
            </p:cNvPr>
            <p:cNvCxnSpPr>
              <a:cxnSpLocks/>
              <a:stCxn id="11" idx="5"/>
              <a:endCxn id="62" idx="2"/>
            </p:cNvCxnSpPr>
            <p:nvPr/>
          </p:nvCxnSpPr>
          <p:spPr>
            <a:xfrm rot="16200000" flipH="1">
              <a:off x="9691077" y="2984328"/>
              <a:ext cx="516653" cy="1428632"/>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6A0DF09-0736-4CED-9915-4D64EF4804C5}"/>
                </a:ext>
              </a:extLst>
            </p:cNvPr>
            <p:cNvSpPr txBox="1"/>
            <p:nvPr/>
          </p:nvSpPr>
          <p:spPr>
            <a:xfrm>
              <a:off x="9464676" y="3452506"/>
              <a:ext cx="965915" cy="719034"/>
            </a:xfrm>
            <a:prstGeom prst="rect">
              <a:avLst/>
            </a:prstGeom>
            <a:solidFill>
              <a:schemeClr val="bg1"/>
            </a:solidFill>
          </p:spPr>
          <p:txBody>
            <a:bodyPr wrap="square" lIns="36000" tIns="36000" rIns="36000" bIns="36000" rtlCol="0">
              <a:spAutoFit/>
            </a:bodyPr>
            <a:lstStyle/>
            <a:p>
              <a:pPr algn="ctr"/>
              <a:r>
                <a:rPr lang="en-SG" sz="1400" dirty="0"/>
                <a:t>Trade in secondary market</a:t>
              </a:r>
            </a:p>
          </p:txBody>
        </p:sp>
      </p:grpSp>
      <p:cxnSp>
        <p:nvCxnSpPr>
          <p:cNvPr id="66" name="Connector: Curved 65">
            <a:extLst>
              <a:ext uri="{FF2B5EF4-FFF2-40B4-BE49-F238E27FC236}">
                <a16:creationId xmlns:a16="http://schemas.microsoft.com/office/drawing/2014/main" id="{DA8FC70E-0AAF-4F3A-9722-4641B32190F5}"/>
              </a:ext>
            </a:extLst>
          </p:cNvPr>
          <p:cNvCxnSpPr>
            <a:cxnSpLocks/>
            <a:stCxn id="10" idx="0"/>
            <a:endCxn id="5" idx="2"/>
          </p:cNvCxnSpPr>
          <p:nvPr/>
        </p:nvCxnSpPr>
        <p:spPr>
          <a:xfrm rot="5400000" flipH="1" flipV="1">
            <a:off x="1148988" y="3941666"/>
            <a:ext cx="697309" cy="50528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BBF911D2-7666-46A2-B4C3-2B9CA3217B5B}"/>
              </a:ext>
            </a:extLst>
          </p:cNvPr>
          <p:cNvCxnSpPr>
            <a:cxnSpLocks/>
            <a:stCxn id="20" idx="0"/>
            <a:endCxn id="5" idx="2"/>
          </p:cNvCxnSpPr>
          <p:nvPr/>
        </p:nvCxnSpPr>
        <p:spPr>
          <a:xfrm rot="16200000" flipV="1">
            <a:off x="1662392" y="3933550"/>
            <a:ext cx="697309" cy="52152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373B5AA-2FE6-4156-8851-5E3F372F7FE1}"/>
              </a:ext>
            </a:extLst>
          </p:cNvPr>
          <p:cNvCxnSpPr>
            <a:cxnSpLocks/>
            <a:stCxn id="6" idx="3"/>
            <a:endCxn id="5" idx="1"/>
          </p:cNvCxnSpPr>
          <p:nvPr/>
        </p:nvCxnSpPr>
        <p:spPr>
          <a:xfrm rot="5400000">
            <a:off x="699446" y="2159893"/>
            <a:ext cx="1908602" cy="1030922"/>
          </a:xfrm>
          <a:prstGeom prst="bentConnector4">
            <a:avLst>
              <a:gd name="adj1" fmla="val 1052"/>
              <a:gd name="adj2" fmla="val 109194"/>
            </a:avLst>
          </a:prstGeom>
          <a:ln>
            <a:tailEnd type="stealth"/>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7FE07C3-B82B-47B4-B64E-7DCB87CCEBD5}"/>
              </a:ext>
            </a:extLst>
          </p:cNvPr>
          <p:cNvSpPr txBox="1"/>
          <p:nvPr/>
        </p:nvSpPr>
        <p:spPr>
          <a:xfrm>
            <a:off x="616371" y="2005083"/>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sp>
        <p:nvSpPr>
          <p:cNvPr id="71" name="TextBox 70">
            <a:extLst>
              <a:ext uri="{FF2B5EF4-FFF2-40B4-BE49-F238E27FC236}">
                <a16:creationId xmlns:a16="http://schemas.microsoft.com/office/drawing/2014/main" id="{A5EEBCB8-44BF-4E90-BA74-0CF969FF343B}"/>
              </a:ext>
            </a:extLst>
          </p:cNvPr>
          <p:cNvSpPr txBox="1"/>
          <p:nvPr/>
        </p:nvSpPr>
        <p:spPr>
          <a:xfrm>
            <a:off x="1331894" y="4025696"/>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grpSp>
        <p:nvGrpSpPr>
          <p:cNvPr id="72" name="Group 71">
            <a:extLst>
              <a:ext uri="{FF2B5EF4-FFF2-40B4-BE49-F238E27FC236}">
                <a16:creationId xmlns:a16="http://schemas.microsoft.com/office/drawing/2014/main" id="{3875AE68-82F0-4F92-A2FE-C48DBC9FCD26}"/>
              </a:ext>
            </a:extLst>
          </p:cNvPr>
          <p:cNvGrpSpPr/>
          <p:nvPr/>
        </p:nvGrpSpPr>
        <p:grpSpPr>
          <a:xfrm>
            <a:off x="2362287" y="3498282"/>
            <a:ext cx="955625" cy="288147"/>
            <a:chOff x="2362287" y="3498282"/>
            <a:chExt cx="955625" cy="288147"/>
          </a:xfrm>
        </p:grpSpPr>
        <p:cxnSp>
          <p:nvCxnSpPr>
            <p:cNvPr id="73" name="Connector: Elbow 72">
              <a:extLst>
                <a:ext uri="{FF2B5EF4-FFF2-40B4-BE49-F238E27FC236}">
                  <a16:creationId xmlns:a16="http://schemas.microsoft.com/office/drawing/2014/main" id="{0463A853-EAF6-4459-84AF-D1061FFF6AA6}"/>
                </a:ext>
              </a:extLst>
            </p:cNvPr>
            <p:cNvCxnSpPr>
              <a:cxnSpLocks/>
              <a:stCxn id="7" idx="2"/>
              <a:endCxn id="5" idx="3"/>
            </p:cNvCxnSpPr>
            <p:nvPr/>
          </p:nvCxnSpPr>
          <p:spPr>
            <a:xfrm rot="10800000">
              <a:off x="2362287" y="3629655"/>
              <a:ext cx="955625" cy="12700"/>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E127957-42C3-4A00-8696-AA08C3D6FE9B}"/>
                </a:ext>
              </a:extLst>
            </p:cNvPr>
            <p:cNvSpPr txBox="1"/>
            <p:nvPr/>
          </p:nvSpPr>
          <p:spPr>
            <a:xfrm>
              <a:off x="2563431" y="3498282"/>
              <a:ext cx="569634" cy="288147"/>
            </a:xfrm>
            <a:prstGeom prst="rect">
              <a:avLst/>
            </a:prstGeom>
            <a:solidFill>
              <a:schemeClr val="bg1"/>
            </a:solidFill>
          </p:spPr>
          <p:txBody>
            <a:bodyPr wrap="none" lIns="36000" tIns="36000" rIns="36000" bIns="36000" rtlCol="0" anchor="ctr" anchorCtr="0">
              <a:spAutoFit/>
            </a:bodyPr>
            <a:lstStyle/>
            <a:p>
              <a:pPr algn="ctr"/>
              <a:r>
                <a:rPr lang="en-SG" sz="1400" dirty="0"/>
                <a:t>Initiate</a:t>
              </a:r>
            </a:p>
          </p:txBody>
        </p:sp>
      </p:grpSp>
      <p:cxnSp>
        <p:nvCxnSpPr>
          <p:cNvPr id="76" name="Connector: Elbow 75">
            <a:extLst>
              <a:ext uri="{FF2B5EF4-FFF2-40B4-BE49-F238E27FC236}">
                <a16:creationId xmlns:a16="http://schemas.microsoft.com/office/drawing/2014/main" id="{30876116-5B73-44B6-9312-1B938A4FD86E}"/>
              </a:ext>
            </a:extLst>
          </p:cNvPr>
          <p:cNvCxnSpPr>
            <a:cxnSpLocks/>
            <a:stCxn id="6" idx="4"/>
            <a:endCxn id="8" idx="0"/>
          </p:cNvCxnSpPr>
          <p:nvPr/>
        </p:nvCxnSpPr>
        <p:spPr>
          <a:xfrm rot="5400000">
            <a:off x="2221430" y="2110595"/>
            <a:ext cx="560996" cy="98237"/>
          </a:xfrm>
          <a:prstGeom prst="bentConnector3">
            <a:avLst>
              <a:gd name="adj1" fmla="val 50000"/>
            </a:avLst>
          </a:prstGeom>
          <a:ln>
            <a:tailEnd type="stealth"/>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55A2184A-5EDB-45DA-B54D-CFD10D7A037F}"/>
              </a:ext>
            </a:extLst>
          </p:cNvPr>
          <p:cNvSpPr txBox="1"/>
          <p:nvPr/>
        </p:nvSpPr>
        <p:spPr>
          <a:xfrm>
            <a:off x="2187547" y="2015639"/>
            <a:ext cx="575661" cy="288147"/>
          </a:xfrm>
          <a:prstGeom prst="rect">
            <a:avLst/>
          </a:prstGeom>
          <a:solidFill>
            <a:schemeClr val="bg1"/>
          </a:solidFill>
        </p:spPr>
        <p:txBody>
          <a:bodyPr wrap="none" lIns="36000" tIns="36000" rIns="36000" bIns="36000" rtlCol="0" anchor="ctr" anchorCtr="0">
            <a:spAutoFit/>
          </a:bodyPr>
          <a:lstStyle/>
          <a:p>
            <a:pPr algn="ctr"/>
            <a:r>
              <a:rPr lang="en-SG" sz="1400" dirty="0"/>
              <a:t>Create</a:t>
            </a:r>
          </a:p>
        </p:txBody>
      </p:sp>
      <p:pic>
        <p:nvPicPr>
          <p:cNvPr id="79" name="Graphic 78" descr="Badge with solid fill">
            <a:extLst>
              <a:ext uri="{FF2B5EF4-FFF2-40B4-BE49-F238E27FC236}">
                <a16:creationId xmlns:a16="http://schemas.microsoft.com/office/drawing/2014/main" id="{2E4205EA-4301-402E-8E07-7D3D80706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8184" y="1821322"/>
            <a:ext cx="360000" cy="360000"/>
          </a:xfrm>
          <a:prstGeom prst="rect">
            <a:avLst/>
          </a:prstGeom>
        </p:spPr>
      </p:pic>
      <p:pic>
        <p:nvPicPr>
          <p:cNvPr id="80" name="Graphic 79" descr="Badge 3 with solid fill">
            <a:extLst>
              <a:ext uri="{FF2B5EF4-FFF2-40B4-BE49-F238E27FC236}">
                <a16:creationId xmlns:a16="http://schemas.microsoft.com/office/drawing/2014/main" id="{58D9F440-5DC7-40AC-ABD2-87808BFAB1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588" y="3221045"/>
            <a:ext cx="360000" cy="360000"/>
          </a:xfrm>
          <a:prstGeom prst="rect">
            <a:avLst/>
          </a:prstGeom>
        </p:spPr>
      </p:pic>
      <p:pic>
        <p:nvPicPr>
          <p:cNvPr id="81" name="Graphic 80" descr="Badge 4 with solid fill">
            <a:extLst>
              <a:ext uri="{FF2B5EF4-FFF2-40B4-BE49-F238E27FC236}">
                <a16:creationId xmlns:a16="http://schemas.microsoft.com/office/drawing/2014/main" id="{A41E9773-8A97-4664-B5C7-DF7D97B05E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89737" y="4140706"/>
            <a:ext cx="360000" cy="360000"/>
          </a:xfrm>
          <a:prstGeom prst="rect">
            <a:avLst/>
          </a:prstGeom>
        </p:spPr>
      </p:pic>
      <p:pic>
        <p:nvPicPr>
          <p:cNvPr id="82" name="Graphic 81" descr="Badge 5 with solid fill">
            <a:extLst>
              <a:ext uri="{FF2B5EF4-FFF2-40B4-BE49-F238E27FC236}">
                <a16:creationId xmlns:a16="http://schemas.microsoft.com/office/drawing/2014/main" id="{F55FF6B2-EB35-47E2-B01D-4754578FA2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32452" y="2215123"/>
            <a:ext cx="360000" cy="360000"/>
          </a:xfrm>
          <a:prstGeom prst="rect">
            <a:avLst/>
          </a:prstGeom>
        </p:spPr>
      </p:pic>
      <p:pic>
        <p:nvPicPr>
          <p:cNvPr id="83" name="Graphic 82" descr="Badge 6 with solid fill">
            <a:extLst>
              <a:ext uri="{FF2B5EF4-FFF2-40B4-BE49-F238E27FC236}">
                <a16:creationId xmlns:a16="http://schemas.microsoft.com/office/drawing/2014/main" id="{E73D48D6-E093-481A-A4CF-AFA979ECAD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05298" y="3010323"/>
            <a:ext cx="360000" cy="360000"/>
          </a:xfrm>
          <a:prstGeom prst="rect">
            <a:avLst/>
          </a:prstGeom>
        </p:spPr>
      </p:pic>
      <p:sp>
        <p:nvSpPr>
          <p:cNvPr id="86" name="Rectangle 85">
            <a:extLst>
              <a:ext uri="{FF2B5EF4-FFF2-40B4-BE49-F238E27FC236}">
                <a16:creationId xmlns:a16="http://schemas.microsoft.com/office/drawing/2014/main" id="{7F03530C-8F44-4843-B729-B7CEA108EFB6}"/>
              </a:ext>
            </a:extLst>
          </p:cNvPr>
          <p:cNvSpPr/>
          <p:nvPr/>
        </p:nvSpPr>
        <p:spPr>
          <a:xfrm>
            <a:off x="10124993" y="4798895"/>
            <a:ext cx="1897386" cy="191288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SG" sz="1400" b="1" dirty="0"/>
              <a:t>Legends</a:t>
            </a:r>
          </a:p>
        </p:txBody>
      </p:sp>
      <p:sp>
        <p:nvSpPr>
          <p:cNvPr id="87" name="Rectangle 86">
            <a:extLst>
              <a:ext uri="{FF2B5EF4-FFF2-40B4-BE49-F238E27FC236}">
                <a16:creationId xmlns:a16="http://schemas.microsoft.com/office/drawing/2014/main" id="{F1248D96-5B1B-4124-BA29-6FDDC81024D1}"/>
              </a:ext>
            </a:extLst>
          </p:cNvPr>
          <p:cNvSpPr/>
          <p:nvPr/>
        </p:nvSpPr>
        <p:spPr>
          <a:xfrm>
            <a:off x="10285201" y="5190281"/>
            <a:ext cx="360000" cy="1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88" name="Rectangle 87">
            <a:extLst>
              <a:ext uri="{FF2B5EF4-FFF2-40B4-BE49-F238E27FC236}">
                <a16:creationId xmlns:a16="http://schemas.microsoft.com/office/drawing/2014/main" id="{020D502D-61FE-4861-8A6F-C6F85ED15F89}"/>
              </a:ext>
            </a:extLst>
          </p:cNvPr>
          <p:cNvSpPr/>
          <p:nvPr/>
        </p:nvSpPr>
        <p:spPr>
          <a:xfrm>
            <a:off x="10285201" y="5480595"/>
            <a:ext cx="360000" cy="1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endParaRPr lang="en-SG" sz="1400" dirty="0"/>
          </a:p>
        </p:txBody>
      </p:sp>
      <p:sp>
        <p:nvSpPr>
          <p:cNvPr id="89" name="Oval 88">
            <a:extLst>
              <a:ext uri="{FF2B5EF4-FFF2-40B4-BE49-F238E27FC236}">
                <a16:creationId xmlns:a16="http://schemas.microsoft.com/office/drawing/2014/main" id="{C79BA0E6-1F27-4CCE-BC1C-E7F4CBC92246}"/>
              </a:ext>
            </a:extLst>
          </p:cNvPr>
          <p:cNvSpPr/>
          <p:nvPr/>
        </p:nvSpPr>
        <p:spPr>
          <a:xfrm>
            <a:off x="10375201" y="6061223"/>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sp>
        <p:nvSpPr>
          <p:cNvPr id="90" name="Rectangle 89">
            <a:extLst>
              <a:ext uri="{FF2B5EF4-FFF2-40B4-BE49-F238E27FC236}">
                <a16:creationId xmlns:a16="http://schemas.microsoft.com/office/drawing/2014/main" id="{B8C6403B-D18C-48DE-95C6-8377077EBA92}"/>
              </a:ext>
            </a:extLst>
          </p:cNvPr>
          <p:cNvSpPr/>
          <p:nvPr/>
        </p:nvSpPr>
        <p:spPr>
          <a:xfrm>
            <a:off x="10285201" y="5770909"/>
            <a:ext cx="360000" cy="180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endParaRPr lang="en-SG" sz="1400" dirty="0"/>
          </a:p>
        </p:txBody>
      </p:sp>
      <p:sp>
        <p:nvSpPr>
          <p:cNvPr id="91" name="TextBox 90">
            <a:extLst>
              <a:ext uri="{FF2B5EF4-FFF2-40B4-BE49-F238E27FC236}">
                <a16:creationId xmlns:a16="http://schemas.microsoft.com/office/drawing/2014/main" id="{1B3AE215-287C-42BD-851B-3C38B4B90CF5}"/>
              </a:ext>
            </a:extLst>
          </p:cNvPr>
          <p:cNvSpPr txBox="1"/>
          <p:nvPr/>
        </p:nvSpPr>
        <p:spPr>
          <a:xfrm>
            <a:off x="10633857" y="5106813"/>
            <a:ext cx="1272828" cy="1509388"/>
          </a:xfrm>
          <a:prstGeom prst="rect">
            <a:avLst/>
          </a:prstGeom>
          <a:noFill/>
        </p:spPr>
        <p:txBody>
          <a:bodyPr wrap="square" rtlCol="0">
            <a:spAutoFit/>
          </a:bodyPr>
          <a:lstStyle/>
          <a:p>
            <a:pPr>
              <a:lnSpc>
                <a:spcPct val="150000"/>
              </a:lnSpc>
            </a:pPr>
            <a:r>
              <a:rPr lang="en-SG" sz="1200" dirty="0"/>
              <a:t>Web App</a:t>
            </a:r>
          </a:p>
          <a:p>
            <a:pPr>
              <a:lnSpc>
                <a:spcPct val="150000"/>
              </a:lnSpc>
            </a:pPr>
            <a:r>
              <a:rPr lang="en-SG" sz="1200" dirty="0"/>
              <a:t>Smart Contract</a:t>
            </a:r>
          </a:p>
          <a:p>
            <a:pPr>
              <a:lnSpc>
                <a:spcPct val="150000"/>
              </a:lnSpc>
            </a:pPr>
            <a:r>
              <a:rPr lang="en-SG" sz="1200" dirty="0"/>
              <a:t>Manual Process</a:t>
            </a:r>
          </a:p>
          <a:p>
            <a:pPr>
              <a:lnSpc>
                <a:spcPct val="170000"/>
              </a:lnSpc>
            </a:pPr>
            <a:r>
              <a:rPr lang="en-SG" sz="1200" dirty="0"/>
              <a:t>Actors</a:t>
            </a:r>
          </a:p>
          <a:p>
            <a:pPr>
              <a:lnSpc>
                <a:spcPct val="170000"/>
              </a:lnSpc>
            </a:pPr>
            <a:r>
              <a:rPr lang="en-SG" sz="1200" dirty="0"/>
              <a:t>External Actors</a:t>
            </a:r>
          </a:p>
        </p:txBody>
      </p:sp>
      <p:sp>
        <p:nvSpPr>
          <p:cNvPr id="92" name="Oval 91">
            <a:extLst>
              <a:ext uri="{FF2B5EF4-FFF2-40B4-BE49-F238E27FC236}">
                <a16:creationId xmlns:a16="http://schemas.microsoft.com/office/drawing/2014/main" id="{94E63D80-EA1A-4742-B8F7-06B586684956}"/>
              </a:ext>
            </a:extLst>
          </p:cNvPr>
          <p:cNvSpPr/>
          <p:nvPr/>
        </p:nvSpPr>
        <p:spPr>
          <a:xfrm>
            <a:off x="10375201" y="6351538"/>
            <a:ext cx="180000" cy="18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sp>
        <p:nvSpPr>
          <p:cNvPr id="93" name="Title 92">
            <a:extLst>
              <a:ext uri="{FF2B5EF4-FFF2-40B4-BE49-F238E27FC236}">
                <a16:creationId xmlns:a16="http://schemas.microsoft.com/office/drawing/2014/main" id="{B4752609-FE15-4AAA-A2DC-138349EA7963}"/>
              </a:ext>
            </a:extLst>
          </p:cNvPr>
          <p:cNvSpPr>
            <a:spLocks noGrp="1"/>
          </p:cNvSpPr>
          <p:nvPr>
            <p:ph type="ctrTitle"/>
          </p:nvPr>
        </p:nvSpPr>
        <p:spPr/>
        <p:txBody>
          <a:bodyPr/>
          <a:lstStyle/>
          <a:p>
            <a:r>
              <a:rPr lang="en-US" dirty="0"/>
              <a:t>P</a:t>
            </a:r>
            <a:r>
              <a:rPr lang="en-SG" dirty="0"/>
              <a:t>ROCESS FLOW</a:t>
            </a:r>
          </a:p>
        </p:txBody>
      </p:sp>
      <p:sp>
        <p:nvSpPr>
          <p:cNvPr id="94" name="Rectangle 93">
            <a:extLst>
              <a:ext uri="{FF2B5EF4-FFF2-40B4-BE49-F238E27FC236}">
                <a16:creationId xmlns:a16="http://schemas.microsoft.com/office/drawing/2014/main" id="{354D9097-58B7-41DC-B63E-1BD4DC9BB545}"/>
              </a:ext>
            </a:extLst>
          </p:cNvPr>
          <p:cNvSpPr/>
          <p:nvPr/>
        </p:nvSpPr>
        <p:spPr>
          <a:xfrm>
            <a:off x="128013" y="1125691"/>
            <a:ext cx="939863"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sp>
        <p:nvSpPr>
          <p:cNvPr id="95" name="TextBox 94">
            <a:extLst>
              <a:ext uri="{FF2B5EF4-FFF2-40B4-BE49-F238E27FC236}">
                <a16:creationId xmlns:a16="http://schemas.microsoft.com/office/drawing/2014/main" id="{AB9BB2A8-D4EE-4F9B-8084-7F4FCE1E989B}"/>
              </a:ext>
            </a:extLst>
          </p:cNvPr>
          <p:cNvSpPr txBox="1"/>
          <p:nvPr/>
        </p:nvSpPr>
        <p:spPr>
          <a:xfrm>
            <a:off x="1172113" y="1201992"/>
            <a:ext cx="684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96" name="Connector: Elbow 95">
            <a:extLst>
              <a:ext uri="{FF2B5EF4-FFF2-40B4-BE49-F238E27FC236}">
                <a16:creationId xmlns:a16="http://schemas.microsoft.com/office/drawing/2014/main" id="{7BB1DC3C-7A0C-44D5-92D3-B2287302BD22}"/>
              </a:ext>
            </a:extLst>
          </p:cNvPr>
          <p:cNvCxnSpPr>
            <a:cxnSpLocks/>
            <a:stCxn id="94" idx="0"/>
            <a:endCxn id="6" idx="1"/>
          </p:cNvCxnSpPr>
          <p:nvPr/>
        </p:nvCxnSpPr>
        <p:spPr>
          <a:xfrm rot="5400000" flipH="1" flipV="1">
            <a:off x="1299419" y="255903"/>
            <a:ext cx="168314" cy="1571263"/>
          </a:xfrm>
          <a:prstGeom prst="bentConnector3">
            <a:avLst>
              <a:gd name="adj1" fmla="val 203903"/>
            </a:avLst>
          </a:prstGeom>
          <a:ln>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C4E01DBD-3EAA-40AB-AE75-59E125D95B51}"/>
              </a:ext>
            </a:extLst>
          </p:cNvPr>
          <p:cNvSpPr txBox="1"/>
          <p:nvPr/>
        </p:nvSpPr>
        <p:spPr>
          <a:xfrm>
            <a:off x="742833" y="674881"/>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pic>
        <p:nvPicPr>
          <p:cNvPr id="99" name="Graphic 98" descr="Badge 1 with solid fill">
            <a:extLst>
              <a:ext uri="{FF2B5EF4-FFF2-40B4-BE49-F238E27FC236}">
                <a16:creationId xmlns:a16="http://schemas.microsoft.com/office/drawing/2014/main" id="{84F17197-B9E3-4A3E-A15A-A0A902FB53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48250" y="946199"/>
            <a:ext cx="360000" cy="360000"/>
          </a:xfrm>
          <a:prstGeom prst="rect">
            <a:avLst/>
          </a:prstGeom>
        </p:spPr>
      </p:pic>
      <p:pic>
        <p:nvPicPr>
          <p:cNvPr id="100" name="Graphic 99" descr="Badge 1 with solid fill">
            <a:extLst>
              <a:ext uri="{FF2B5EF4-FFF2-40B4-BE49-F238E27FC236}">
                <a16:creationId xmlns:a16="http://schemas.microsoft.com/office/drawing/2014/main" id="{72FF7A70-C15C-4BEA-BFEF-29BE242F23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59400" y="2585962"/>
            <a:ext cx="360000" cy="360000"/>
          </a:xfrm>
          <a:prstGeom prst="rect">
            <a:avLst/>
          </a:prstGeom>
        </p:spPr>
      </p:pic>
      <p:sp>
        <p:nvSpPr>
          <p:cNvPr id="101" name="Oval 100">
            <a:extLst>
              <a:ext uri="{FF2B5EF4-FFF2-40B4-BE49-F238E27FC236}">
                <a16:creationId xmlns:a16="http://schemas.microsoft.com/office/drawing/2014/main" id="{789CA4AC-9952-449C-BDE9-0964EAB7A9D5}"/>
              </a:ext>
            </a:extLst>
          </p:cNvPr>
          <p:cNvSpPr/>
          <p:nvPr/>
        </p:nvSpPr>
        <p:spPr>
          <a:xfrm>
            <a:off x="708616" y="5711161"/>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RE Manager</a:t>
            </a:r>
          </a:p>
        </p:txBody>
      </p:sp>
      <p:sp>
        <p:nvSpPr>
          <p:cNvPr id="102" name="Rectangle 101">
            <a:extLst>
              <a:ext uri="{FF2B5EF4-FFF2-40B4-BE49-F238E27FC236}">
                <a16:creationId xmlns:a16="http://schemas.microsoft.com/office/drawing/2014/main" id="{09DA6C31-992B-45CF-9860-ADEE6CB5457C}"/>
              </a:ext>
            </a:extLst>
          </p:cNvPr>
          <p:cNvSpPr/>
          <p:nvPr/>
        </p:nvSpPr>
        <p:spPr>
          <a:xfrm>
            <a:off x="2844676" y="5956977"/>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RE Operation</a:t>
            </a:r>
          </a:p>
        </p:txBody>
      </p:sp>
      <p:grpSp>
        <p:nvGrpSpPr>
          <p:cNvPr id="103" name="Group 102">
            <a:extLst>
              <a:ext uri="{FF2B5EF4-FFF2-40B4-BE49-F238E27FC236}">
                <a16:creationId xmlns:a16="http://schemas.microsoft.com/office/drawing/2014/main" id="{4492AF7F-DB51-4709-9FB0-F4325C9A5907}"/>
              </a:ext>
            </a:extLst>
          </p:cNvPr>
          <p:cNvGrpSpPr/>
          <p:nvPr/>
        </p:nvGrpSpPr>
        <p:grpSpPr>
          <a:xfrm>
            <a:off x="1608616" y="6024541"/>
            <a:ext cx="1236060" cy="288147"/>
            <a:chOff x="7710639" y="3864790"/>
            <a:chExt cx="1236060" cy="288147"/>
          </a:xfrm>
        </p:grpSpPr>
        <p:cxnSp>
          <p:nvCxnSpPr>
            <p:cNvPr id="105" name="Connector: Curved 104">
              <a:extLst>
                <a:ext uri="{FF2B5EF4-FFF2-40B4-BE49-F238E27FC236}">
                  <a16:creationId xmlns:a16="http://schemas.microsoft.com/office/drawing/2014/main" id="{F250DC26-77F0-4DB6-A744-1A9A22420AE7}"/>
                </a:ext>
              </a:extLst>
            </p:cNvPr>
            <p:cNvCxnSpPr>
              <a:cxnSpLocks/>
              <a:stCxn id="101" idx="6"/>
              <a:endCxn id="102" idx="1"/>
            </p:cNvCxnSpPr>
            <p:nvPr/>
          </p:nvCxnSpPr>
          <p:spPr>
            <a:xfrm>
              <a:off x="7710639" y="4001410"/>
              <a:ext cx="1236060" cy="11816"/>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181AD955-4A34-49A7-A188-CF61D68D1774}"/>
                </a:ext>
              </a:extLst>
            </p:cNvPr>
            <p:cNvSpPr txBox="1"/>
            <p:nvPr/>
          </p:nvSpPr>
          <p:spPr>
            <a:xfrm>
              <a:off x="7836372" y="3864790"/>
              <a:ext cx="720000" cy="288147"/>
            </a:xfrm>
            <a:prstGeom prst="rect">
              <a:avLst/>
            </a:prstGeom>
            <a:solidFill>
              <a:schemeClr val="bg1"/>
            </a:solidFill>
          </p:spPr>
          <p:txBody>
            <a:bodyPr wrap="square" lIns="36000" tIns="36000" rIns="36000" bIns="36000" rtlCol="0">
              <a:spAutoFit/>
            </a:bodyPr>
            <a:lstStyle/>
            <a:p>
              <a:pPr algn="ctr"/>
              <a:r>
                <a:rPr lang="en-SG" sz="1400" dirty="0"/>
                <a:t>Manage</a:t>
              </a:r>
            </a:p>
          </p:txBody>
        </p:sp>
      </p:grpSp>
      <p:cxnSp>
        <p:nvCxnSpPr>
          <p:cNvPr id="107" name="Connector: Curved 106">
            <a:extLst>
              <a:ext uri="{FF2B5EF4-FFF2-40B4-BE49-F238E27FC236}">
                <a16:creationId xmlns:a16="http://schemas.microsoft.com/office/drawing/2014/main" id="{1A26E094-4369-4DC3-AF1A-CC5DCAC4D907}"/>
              </a:ext>
            </a:extLst>
          </p:cNvPr>
          <p:cNvCxnSpPr>
            <a:cxnSpLocks/>
            <a:stCxn id="102" idx="0"/>
            <a:endCxn id="7" idx="3"/>
          </p:cNvCxnSpPr>
          <p:nvPr/>
        </p:nvCxnSpPr>
        <p:spPr>
          <a:xfrm rot="5400000" flipH="1" flipV="1">
            <a:off x="2493632" y="4974537"/>
            <a:ext cx="1945484" cy="19397"/>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A11E0544-C65D-470E-8EE4-477DC5686D38}"/>
              </a:ext>
            </a:extLst>
          </p:cNvPr>
          <p:cNvSpPr txBox="1"/>
          <p:nvPr/>
        </p:nvSpPr>
        <p:spPr>
          <a:xfrm>
            <a:off x="3100373" y="5487496"/>
            <a:ext cx="720000" cy="288147"/>
          </a:xfrm>
          <a:prstGeom prst="rect">
            <a:avLst/>
          </a:prstGeom>
          <a:solidFill>
            <a:schemeClr val="bg1"/>
          </a:solidFill>
        </p:spPr>
        <p:txBody>
          <a:bodyPr wrap="square" lIns="36000" tIns="36000" rIns="36000" bIns="36000" rtlCol="0">
            <a:spAutoFit/>
          </a:bodyPr>
          <a:lstStyle/>
          <a:p>
            <a:pPr algn="ctr"/>
            <a:r>
              <a:rPr lang="en-US" sz="1400" dirty="0"/>
              <a:t>I</a:t>
            </a:r>
            <a:r>
              <a:rPr lang="en-SG" sz="1400" dirty="0" err="1"/>
              <a:t>ncome</a:t>
            </a:r>
            <a:endParaRPr lang="en-SG" sz="1400" dirty="0"/>
          </a:p>
        </p:txBody>
      </p:sp>
      <p:cxnSp>
        <p:nvCxnSpPr>
          <p:cNvPr id="143" name="Connector: Elbow 142">
            <a:extLst>
              <a:ext uri="{FF2B5EF4-FFF2-40B4-BE49-F238E27FC236}">
                <a16:creationId xmlns:a16="http://schemas.microsoft.com/office/drawing/2014/main" id="{981EC19B-DEE4-4194-BAEE-E92D7A2157E8}"/>
              </a:ext>
            </a:extLst>
          </p:cNvPr>
          <p:cNvCxnSpPr>
            <a:cxnSpLocks/>
            <a:stCxn id="40" idx="1"/>
            <a:endCxn id="6" idx="6"/>
          </p:cNvCxnSpPr>
          <p:nvPr/>
        </p:nvCxnSpPr>
        <p:spPr>
          <a:xfrm rot="10800000">
            <a:off x="3091047" y="1339215"/>
            <a:ext cx="2133647" cy="2723348"/>
          </a:xfrm>
          <a:prstGeom prst="bentConnector3">
            <a:avLst>
              <a:gd name="adj1" fmla="val 22877"/>
            </a:avLst>
          </a:prstGeom>
          <a:ln>
            <a:solidFill>
              <a:srgbClr val="FF0000"/>
            </a:solidFill>
            <a:tailEnd type="stealth"/>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a16="http://schemas.microsoft.com/office/drawing/2014/main" id="{C0ADC3BC-08DA-45B0-8BA8-503E3E51BA44}"/>
              </a:ext>
            </a:extLst>
          </p:cNvPr>
          <p:cNvSpPr txBox="1"/>
          <p:nvPr/>
        </p:nvSpPr>
        <p:spPr>
          <a:xfrm>
            <a:off x="4476694" y="2398577"/>
            <a:ext cx="561620" cy="288147"/>
          </a:xfrm>
          <a:prstGeom prst="rect">
            <a:avLst/>
          </a:prstGeom>
          <a:solidFill>
            <a:schemeClr val="bg1"/>
          </a:solidFill>
          <a:ln>
            <a:noFill/>
          </a:ln>
        </p:spPr>
        <p:txBody>
          <a:bodyPr wrap="none" lIns="36000" tIns="36000" rIns="36000" bIns="36000" rtlCol="0">
            <a:spAutoFit/>
          </a:bodyPr>
          <a:lstStyle/>
          <a:p>
            <a:r>
              <a:rPr lang="en-US" sz="1400" dirty="0"/>
              <a:t>USDT</a:t>
            </a:r>
            <a:endParaRPr lang="en-SG" sz="1400" dirty="0"/>
          </a:p>
        </p:txBody>
      </p:sp>
      <p:pic>
        <p:nvPicPr>
          <p:cNvPr id="152" name="Graphic 151" descr="Badge 7 with solid fill">
            <a:extLst>
              <a:ext uri="{FF2B5EF4-FFF2-40B4-BE49-F238E27FC236}">
                <a16:creationId xmlns:a16="http://schemas.microsoft.com/office/drawing/2014/main" id="{BACE59DC-71E3-4404-8C9E-9BBBF24CE0D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94120" y="951789"/>
            <a:ext cx="360000" cy="360000"/>
          </a:xfrm>
          <a:prstGeom prst="rect">
            <a:avLst/>
          </a:prstGeom>
        </p:spPr>
      </p:pic>
      <p:pic>
        <p:nvPicPr>
          <p:cNvPr id="154" name="Graphic 153" descr="Badge 8 with solid fill">
            <a:extLst>
              <a:ext uri="{FF2B5EF4-FFF2-40B4-BE49-F238E27FC236}">
                <a16:creationId xmlns:a16="http://schemas.microsoft.com/office/drawing/2014/main" id="{C661D803-575D-420F-9352-C569869203F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256060" y="3974584"/>
            <a:ext cx="360000" cy="360000"/>
          </a:xfrm>
          <a:prstGeom prst="rect">
            <a:avLst/>
          </a:prstGeom>
        </p:spPr>
      </p:pic>
    </p:spTree>
    <p:extLst>
      <p:ext uri="{BB962C8B-B14F-4D97-AF65-F5344CB8AC3E}">
        <p14:creationId xmlns:p14="http://schemas.microsoft.com/office/powerpoint/2010/main" val="3029200412"/>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TotalTime>
  <Words>1312</Words>
  <Application>Microsoft Office PowerPoint</Application>
  <PresentationFormat>Widescreen</PresentationFormat>
  <Paragraphs>309</Paragraphs>
  <Slides>15</Slides>
  <Notes>14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Montserrat ExtraBold</vt:lpstr>
      <vt:lpstr>Fira Sans Extra Condensed Medium</vt:lpstr>
      <vt:lpstr>EB Garamond</vt:lpstr>
      <vt:lpstr>SST</vt:lpstr>
      <vt:lpstr>Arial</vt:lpstr>
      <vt:lpstr>Barlow Light</vt:lpstr>
      <vt:lpstr>Courier New</vt:lpstr>
      <vt:lpstr>Squada One</vt:lpstr>
      <vt:lpstr>Real Estate Marketing Plan </vt:lpstr>
      <vt:lpstr>Project REToken</vt:lpstr>
      <vt:lpstr>OUR MISSION VISION &amp; VALUE PROPOSITION</vt:lpstr>
      <vt:lpstr>WHY IS WORTH LOOKING INTO IT?</vt:lpstr>
      <vt:lpstr>WHY IS WORTH LOOKING INTO IT?</vt:lpstr>
      <vt:lpstr>WHY IS WORTH LOOKING INTO IT?</vt:lpstr>
      <vt:lpstr>WHAT ARE THE PROBLEMS?</vt:lpstr>
      <vt:lpstr>EXISTING BUSINESS MODELS &amp; THEIR EFFECTIVENESS</vt:lpstr>
      <vt:lpstr>IDEAL COMMERCIAL PRODUCT</vt:lpstr>
      <vt:lpstr>PROCESS FLOW</vt:lpstr>
      <vt:lpstr>PROCESS FLOW</vt:lpstr>
      <vt:lpstr>APPROACH AND ASSUMPTIONS</vt:lpstr>
      <vt:lpstr>TECH STACK</vt:lpstr>
      <vt:lpstr>MINIMUM VIABLE PRODUCT</vt:lpstr>
      <vt:lpstr>LASIC PRINCIPLES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REAL</dc:title>
  <dc:creator>Soh Har Pang</dc:creator>
  <cp:lastModifiedBy>Pang Soh Har</cp:lastModifiedBy>
  <cp:revision>82</cp:revision>
  <cp:lastPrinted>2021-03-20T13:21:23Z</cp:lastPrinted>
  <dcterms:modified xsi:type="dcterms:W3CDTF">2021-03-21T03:03:18Z</dcterms:modified>
</cp:coreProperties>
</file>