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C82A5-AA92-496F-97EA-13EFD9FD4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5000" b="1" dirty="0" err="1"/>
              <a:t>Let’s</a:t>
            </a:r>
            <a:r>
              <a:rPr lang="it-IT" sz="5000" b="1" dirty="0"/>
              <a:t> </a:t>
            </a:r>
            <a:r>
              <a:rPr lang="it-IT" sz="5000" b="1" dirty="0" err="1"/>
              <a:t>find</a:t>
            </a:r>
            <a:r>
              <a:rPr lang="it-IT" sz="5000" b="1" dirty="0"/>
              <a:t> a new house for </a:t>
            </a:r>
            <a:r>
              <a:rPr lang="it-IT" sz="5000" b="1" dirty="0" err="1"/>
              <a:t>Novae</a:t>
            </a:r>
            <a:r>
              <a:rPr lang="it-IT" sz="5000" b="1" dirty="0"/>
              <a:t> </a:t>
            </a:r>
            <a:r>
              <a:rPr lang="it-IT" sz="5000" b="1" dirty="0" err="1"/>
              <a:t>Spes</a:t>
            </a:r>
            <a:r>
              <a:rPr lang="it-IT" sz="5000" b="1" dirty="0"/>
              <a:t> Company</a:t>
            </a:r>
            <a:endParaRPr lang="it-IT" sz="5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76500E-AD35-4FF7-903B-90D3A3821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800" dirty="0"/>
              <a:t>Alberto Bortolotti</a:t>
            </a:r>
          </a:p>
          <a:p>
            <a:r>
              <a:rPr lang="it-IT" sz="1800" dirty="0"/>
              <a:t>August 02, 2021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617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D4B52-4D70-4A95-AFC8-9A991715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Winner </a:t>
            </a:r>
            <a:r>
              <a:rPr lang="it-IT" dirty="0" err="1"/>
              <a:t>Borhough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1E744-F7AD-4D92-A134-DA2947F0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1514474"/>
            <a:ext cx="5724525" cy="4943475"/>
          </a:xfrm>
        </p:spPr>
        <p:txBody>
          <a:bodyPr>
            <a:normAutofit/>
          </a:bodyPr>
          <a:lstStyle/>
          <a:p>
            <a:r>
              <a:rPr lang="it-IT" b="1" dirty="0"/>
              <a:t>FARINI</a:t>
            </a:r>
          </a:p>
          <a:p>
            <a:r>
              <a:rPr lang="it-IT" dirty="0" err="1"/>
              <a:t>Advantages</a:t>
            </a:r>
            <a:r>
              <a:rPr lang="it-IT" dirty="0"/>
              <a:t>:</a:t>
            </a: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Good ratio </a:t>
            </a:r>
            <a:r>
              <a:rPr lang="it-IT" b="1" dirty="0" err="1">
                <a:solidFill>
                  <a:srgbClr val="00B050"/>
                </a:solidFill>
              </a:rPr>
              <a:t>between</a:t>
            </a:r>
            <a:r>
              <a:rPr lang="it-IT" b="1" dirty="0">
                <a:solidFill>
                  <a:srgbClr val="00B050"/>
                </a:solidFill>
              </a:rPr>
              <a:t> price and </a:t>
            </a:r>
            <a:r>
              <a:rPr lang="it-IT" b="1" dirty="0" err="1">
                <a:solidFill>
                  <a:srgbClr val="00B050"/>
                </a:solidFill>
              </a:rPr>
              <a:t>distance</a:t>
            </a:r>
            <a:r>
              <a:rPr lang="it-IT" b="1" dirty="0">
                <a:solidFill>
                  <a:srgbClr val="00B050"/>
                </a:solidFill>
              </a:rPr>
              <a:t> from city center</a:t>
            </a:r>
          </a:p>
          <a:p>
            <a:pPr lvl="1"/>
            <a:r>
              <a:rPr lang="it-IT" b="1" dirty="0" err="1">
                <a:solidFill>
                  <a:srgbClr val="00B050"/>
                </a:solidFill>
              </a:rPr>
              <a:t>Almost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all</a:t>
            </a:r>
            <a:r>
              <a:rPr lang="it-IT" b="1" dirty="0">
                <a:solidFill>
                  <a:srgbClr val="00B050"/>
                </a:solidFill>
              </a:rPr>
              <a:t> the scores are </a:t>
            </a:r>
            <a:r>
              <a:rPr lang="it-IT" b="1" dirty="0" err="1">
                <a:solidFill>
                  <a:srgbClr val="00B050"/>
                </a:solidFill>
              </a:rPr>
              <a:t>above</a:t>
            </a:r>
            <a:r>
              <a:rPr lang="it-IT" b="1" dirty="0">
                <a:solidFill>
                  <a:srgbClr val="00B050"/>
                </a:solidFill>
              </a:rPr>
              <a:t> the </a:t>
            </a:r>
            <a:r>
              <a:rPr lang="it-IT" b="1" dirty="0" err="1">
                <a:solidFill>
                  <a:srgbClr val="00B050"/>
                </a:solidFill>
              </a:rPr>
              <a:t>average</a:t>
            </a:r>
            <a:endParaRPr lang="it-IT" b="1" dirty="0">
              <a:solidFill>
                <a:srgbClr val="00B050"/>
              </a:solidFill>
            </a:endParaRPr>
          </a:p>
          <a:p>
            <a:pPr lvl="1"/>
            <a:endParaRPr lang="it-IT" b="1" dirty="0">
              <a:solidFill>
                <a:srgbClr val="00B050"/>
              </a:solidFill>
            </a:endParaRPr>
          </a:p>
          <a:p>
            <a:r>
              <a:rPr lang="it-IT" dirty="0" err="1"/>
              <a:t>Disadvantages</a:t>
            </a:r>
            <a:r>
              <a:rPr lang="it-IT" dirty="0"/>
              <a:t>: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Very</a:t>
            </a:r>
            <a:r>
              <a:rPr lang="it-IT" b="1" dirty="0">
                <a:solidFill>
                  <a:srgbClr val="FF0000"/>
                </a:solidFill>
              </a:rPr>
              <a:t> low public </a:t>
            </a:r>
            <a:r>
              <a:rPr lang="it-IT" b="1" dirty="0" err="1">
                <a:solidFill>
                  <a:srgbClr val="FF0000"/>
                </a:solidFill>
              </a:rPr>
              <a:t>transport</a:t>
            </a:r>
            <a:r>
              <a:rPr lang="it-IT" b="1" dirty="0">
                <a:solidFill>
                  <a:srgbClr val="FF0000"/>
                </a:solidFill>
              </a:rPr>
              <a:t> score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Low park score</a:t>
            </a:r>
          </a:p>
          <a:p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suggest</a:t>
            </a:r>
            <a:r>
              <a:rPr lang="it-IT" dirty="0">
                <a:solidFill>
                  <a:schemeClr val="tx1"/>
                </a:solidFill>
              </a:rPr>
              <a:t> to investigate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the low public </a:t>
            </a:r>
            <a:r>
              <a:rPr lang="it-IT" dirty="0" err="1">
                <a:solidFill>
                  <a:schemeClr val="tx1"/>
                </a:solidFill>
              </a:rPr>
              <a:t>transport</a:t>
            </a:r>
            <a:r>
              <a:rPr lang="it-IT" dirty="0">
                <a:solidFill>
                  <a:schemeClr val="tx1"/>
                </a:solidFill>
              </a:rPr>
              <a:t> score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due to </a:t>
            </a:r>
            <a:r>
              <a:rPr lang="it-IT" dirty="0" err="1">
                <a:solidFill>
                  <a:schemeClr val="tx1"/>
                </a:solidFill>
              </a:rPr>
              <a:t>Foursquare</a:t>
            </a:r>
            <a:r>
              <a:rPr lang="it-IT" dirty="0">
                <a:solidFill>
                  <a:schemeClr val="tx1"/>
                </a:solidFill>
              </a:rPr>
              <a:t> features or </a:t>
            </a:r>
            <a:r>
              <a:rPr lang="it-IT" dirty="0" err="1">
                <a:solidFill>
                  <a:schemeClr val="tx1"/>
                </a:solidFill>
              </a:rPr>
              <a:t>if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real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Via Carlo Farini, Milano Foto % Immagini| tecnica e industria,  architetture, architetture moderne Foto su fotocommunity">
            <a:extLst>
              <a:ext uri="{FF2B5EF4-FFF2-40B4-BE49-F238E27FC236}">
                <a16:creationId xmlns:a16="http://schemas.microsoft.com/office/drawing/2014/main" id="{F90AB1A2-687D-4A49-9C9C-5B89CA7F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095500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AA3DF86-176B-449F-8CFA-2D23D141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Winner </a:t>
            </a:r>
            <a:r>
              <a:rPr lang="it-IT" dirty="0" err="1"/>
              <a:t>Borhough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3AE0A6F7-16D2-4A87-9008-F10E15BD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33574"/>
            <a:ext cx="5534025" cy="4238626"/>
          </a:xfrm>
        </p:spPr>
        <p:txBody>
          <a:bodyPr>
            <a:normAutofit fontScale="92500" lnSpcReduction="20000"/>
          </a:bodyPr>
          <a:lstStyle/>
          <a:p>
            <a:r>
              <a:rPr lang="it-IT" b="1" dirty="0"/>
              <a:t>GIARDINI P.TA VENEZIA</a:t>
            </a:r>
          </a:p>
          <a:p>
            <a:r>
              <a:rPr lang="it-IT" dirty="0" err="1"/>
              <a:t>Advantages</a:t>
            </a:r>
            <a:r>
              <a:rPr lang="it-IT" dirty="0"/>
              <a:t>:</a:t>
            </a:r>
          </a:p>
          <a:p>
            <a:pPr lvl="1"/>
            <a:r>
              <a:rPr lang="it-IT" b="1" dirty="0" err="1">
                <a:solidFill>
                  <a:srgbClr val="00B050"/>
                </a:solidFill>
              </a:rPr>
              <a:t>Very</a:t>
            </a:r>
            <a:r>
              <a:rPr lang="it-IT" b="1" dirty="0">
                <a:solidFill>
                  <a:srgbClr val="00B050"/>
                </a:solidFill>
              </a:rPr>
              <a:t> </a:t>
            </a:r>
            <a:r>
              <a:rPr lang="it-IT" b="1" dirty="0" err="1">
                <a:solidFill>
                  <a:srgbClr val="00B050"/>
                </a:solidFill>
              </a:rPr>
              <a:t>close</a:t>
            </a:r>
            <a:r>
              <a:rPr lang="it-IT" b="1" dirty="0">
                <a:solidFill>
                  <a:srgbClr val="00B050"/>
                </a:solidFill>
              </a:rPr>
              <a:t> to city center</a:t>
            </a:r>
          </a:p>
          <a:p>
            <a:pPr lvl="1"/>
            <a:r>
              <a:rPr lang="it-IT" b="1" dirty="0" err="1">
                <a:solidFill>
                  <a:srgbClr val="00B050"/>
                </a:solidFill>
              </a:rPr>
              <a:t>Lots</a:t>
            </a:r>
            <a:r>
              <a:rPr lang="it-IT" b="1" dirty="0">
                <a:solidFill>
                  <a:srgbClr val="00B050"/>
                </a:solidFill>
              </a:rPr>
              <a:t> of events and </a:t>
            </a:r>
            <a:r>
              <a:rPr lang="it-IT" b="1" dirty="0" err="1">
                <a:solidFill>
                  <a:srgbClr val="00B050"/>
                </a:solidFill>
              </a:rPr>
              <a:t>attractio</a:t>
            </a:r>
            <a:endParaRPr lang="it-IT" b="1" dirty="0">
              <a:solidFill>
                <a:srgbClr val="00B050"/>
              </a:solidFill>
            </a:endParaRP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High </a:t>
            </a:r>
            <a:r>
              <a:rPr lang="it-IT" b="1" dirty="0" err="1">
                <a:solidFill>
                  <a:srgbClr val="00B050"/>
                </a:solidFill>
              </a:rPr>
              <a:t>restaurant</a:t>
            </a:r>
            <a:r>
              <a:rPr lang="it-IT" b="1" dirty="0">
                <a:solidFill>
                  <a:srgbClr val="00B050"/>
                </a:solidFill>
              </a:rPr>
              <a:t> and park score</a:t>
            </a:r>
          </a:p>
          <a:p>
            <a:pPr lvl="1"/>
            <a:endParaRPr lang="it-IT" b="1" dirty="0">
              <a:solidFill>
                <a:srgbClr val="00B050"/>
              </a:solidFill>
            </a:endParaRPr>
          </a:p>
          <a:p>
            <a:r>
              <a:rPr lang="it-IT" dirty="0" err="1"/>
              <a:t>Disadvantages</a:t>
            </a:r>
            <a:r>
              <a:rPr lang="it-IT" dirty="0"/>
              <a:t>:</a:t>
            </a:r>
          </a:p>
          <a:p>
            <a:pPr lvl="1"/>
            <a:r>
              <a:rPr lang="it-IT" sz="2100" b="1" dirty="0">
                <a:solidFill>
                  <a:srgbClr val="FF0000"/>
                </a:solidFill>
              </a:rPr>
              <a:t>One of the </a:t>
            </a:r>
            <a:r>
              <a:rPr lang="it-IT" sz="2100" b="1" dirty="0" err="1">
                <a:solidFill>
                  <a:srgbClr val="FF0000"/>
                </a:solidFill>
              </a:rPr>
              <a:t>most</a:t>
            </a:r>
            <a:r>
              <a:rPr lang="it-IT" sz="2100" b="1" dirty="0">
                <a:solidFill>
                  <a:srgbClr val="FF0000"/>
                </a:solidFill>
              </a:rPr>
              <a:t> </a:t>
            </a:r>
            <a:r>
              <a:rPr lang="it-IT" sz="2100" b="1" dirty="0" err="1">
                <a:solidFill>
                  <a:srgbClr val="FF0000"/>
                </a:solidFill>
              </a:rPr>
              <a:t>expensive</a:t>
            </a:r>
            <a:r>
              <a:rPr lang="it-IT" sz="2100" b="1" dirty="0">
                <a:solidFill>
                  <a:srgbClr val="FF0000"/>
                </a:solidFill>
              </a:rPr>
              <a:t> borough in the city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Very</a:t>
            </a:r>
            <a:r>
              <a:rPr lang="it-IT" b="1" dirty="0">
                <a:solidFill>
                  <a:srgbClr val="FF0000"/>
                </a:solidFill>
              </a:rPr>
              <a:t> low public </a:t>
            </a:r>
            <a:r>
              <a:rPr lang="it-IT" b="1" dirty="0" err="1">
                <a:solidFill>
                  <a:srgbClr val="FF0000"/>
                </a:solidFill>
              </a:rPr>
              <a:t>transport</a:t>
            </a:r>
            <a:r>
              <a:rPr lang="it-IT" b="1" dirty="0">
                <a:solidFill>
                  <a:srgbClr val="FF0000"/>
                </a:solidFill>
              </a:rPr>
              <a:t> score</a:t>
            </a:r>
          </a:p>
          <a:p>
            <a:r>
              <a:rPr lang="it-IT" dirty="0" err="1">
                <a:solidFill>
                  <a:schemeClr val="tx1"/>
                </a:solidFill>
              </a:rPr>
              <a:t>We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suggest</a:t>
            </a:r>
            <a:r>
              <a:rPr lang="it-IT" dirty="0">
                <a:solidFill>
                  <a:schemeClr val="tx1"/>
                </a:solidFill>
              </a:rPr>
              <a:t> to investigate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the low public </a:t>
            </a:r>
            <a:r>
              <a:rPr lang="it-IT" dirty="0" err="1">
                <a:solidFill>
                  <a:schemeClr val="tx1"/>
                </a:solidFill>
              </a:rPr>
              <a:t>transport</a:t>
            </a:r>
            <a:r>
              <a:rPr lang="it-IT" dirty="0">
                <a:solidFill>
                  <a:schemeClr val="tx1"/>
                </a:solidFill>
              </a:rPr>
              <a:t> score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due to </a:t>
            </a:r>
            <a:r>
              <a:rPr lang="it-IT" dirty="0" err="1">
                <a:solidFill>
                  <a:schemeClr val="tx1"/>
                </a:solidFill>
              </a:rPr>
              <a:t>Foursquare</a:t>
            </a:r>
            <a:r>
              <a:rPr lang="it-IT" dirty="0">
                <a:solidFill>
                  <a:schemeClr val="tx1"/>
                </a:solidFill>
              </a:rPr>
              <a:t> features or </a:t>
            </a:r>
            <a:r>
              <a:rPr lang="it-IT" dirty="0" err="1">
                <a:solidFill>
                  <a:schemeClr val="tx1"/>
                </a:solidFill>
              </a:rPr>
              <a:t>if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is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real</a:t>
            </a:r>
            <a:endParaRPr lang="it-IT" dirty="0">
              <a:solidFill>
                <a:schemeClr val="tx1"/>
              </a:solidFill>
            </a:endParaRPr>
          </a:p>
          <a:p>
            <a:pPr lvl="1"/>
            <a:endParaRPr lang="it-IT" b="1" dirty="0">
              <a:solidFill>
                <a:srgbClr val="FF0000"/>
              </a:solidFill>
            </a:endParaRPr>
          </a:p>
        </p:txBody>
      </p:sp>
      <p:pic>
        <p:nvPicPr>
          <p:cNvPr id="3076" name="Picture 4" descr="Milano | Porta Venezia - Le Porte di Milano: Piazza Oberdan - Urbanfile Blog">
            <a:extLst>
              <a:ext uri="{FF2B5EF4-FFF2-40B4-BE49-F238E27FC236}">
                <a16:creationId xmlns:a16="http://schemas.microsoft.com/office/drawing/2014/main" id="{4B3D77B8-A3FB-4F17-BAB9-F93C9B77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0" y="2162175"/>
            <a:ext cx="4571205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30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354536-A14A-41A9-A50E-C378C366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9D8579-1CB6-4045-9E36-6E276958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found</a:t>
            </a:r>
            <a:r>
              <a:rPr lang="it-IT" dirty="0"/>
              <a:t> the </a:t>
            </a:r>
            <a:r>
              <a:rPr lang="it-IT" b="1" dirty="0" err="1"/>
              <a:t>three</a:t>
            </a:r>
            <a:r>
              <a:rPr lang="it-IT" b="1" dirty="0"/>
              <a:t>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suitable</a:t>
            </a:r>
            <a:r>
              <a:rPr lang="it-IT" b="1" dirty="0"/>
              <a:t> borough </a:t>
            </a:r>
            <a:r>
              <a:rPr lang="it-IT" dirty="0"/>
              <a:t>in the city</a:t>
            </a:r>
          </a:p>
          <a:p>
            <a:r>
              <a:rPr lang="it-IT" dirty="0"/>
              <a:t>Borough can be large so </a:t>
            </a:r>
            <a:r>
              <a:rPr lang="it-IT" dirty="0" err="1"/>
              <a:t>suitability</a:t>
            </a:r>
            <a:r>
              <a:rPr lang="it-IT" dirty="0"/>
              <a:t> score </a:t>
            </a:r>
            <a:r>
              <a:rPr lang="it-IT" b="1" dirty="0"/>
              <a:t>can</a:t>
            </a:r>
            <a:r>
              <a:rPr lang="it-IT" dirty="0"/>
              <a:t> </a:t>
            </a:r>
            <a:r>
              <a:rPr lang="it-IT" b="1" dirty="0" err="1"/>
              <a:t>change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borough.</a:t>
            </a:r>
          </a:p>
          <a:p>
            <a:r>
              <a:rPr lang="it-IT" dirty="0"/>
              <a:t>Next steps:</a:t>
            </a:r>
          </a:p>
          <a:p>
            <a:pPr lvl="1"/>
            <a:r>
              <a:rPr lang="it-IT" b="1" dirty="0" err="1"/>
              <a:t>Finding</a:t>
            </a:r>
            <a:r>
              <a:rPr lang="it-IT" dirty="0"/>
              <a:t> a set of location in </a:t>
            </a:r>
            <a:r>
              <a:rPr lang="it-IT" dirty="0" err="1"/>
              <a:t>these</a:t>
            </a:r>
            <a:r>
              <a:rPr lang="it-IT" dirty="0"/>
              <a:t> borough</a:t>
            </a:r>
          </a:p>
          <a:p>
            <a:pPr lvl="1"/>
            <a:r>
              <a:rPr lang="it-IT" b="1" dirty="0" err="1"/>
              <a:t>Launch</a:t>
            </a:r>
            <a:r>
              <a:rPr lang="it-IT" dirty="0"/>
              <a:t> the model on the subset of </a:t>
            </a:r>
            <a:r>
              <a:rPr lang="it-IT" dirty="0" err="1"/>
              <a:t>these</a:t>
            </a:r>
            <a:r>
              <a:rPr lang="it-IT" dirty="0"/>
              <a:t> locations</a:t>
            </a:r>
          </a:p>
          <a:p>
            <a:r>
              <a:rPr lang="it-IT" dirty="0" err="1"/>
              <a:t>Suitability</a:t>
            </a:r>
            <a:r>
              <a:rPr lang="it-IT" dirty="0"/>
              <a:t> score </a:t>
            </a:r>
            <a:r>
              <a:rPr lang="it-IT" dirty="0" err="1"/>
              <a:t>is</a:t>
            </a:r>
            <a:r>
              <a:rPr lang="it-IT" dirty="0"/>
              <a:t> a good </a:t>
            </a:r>
            <a:r>
              <a:rPr lang="it-IT" b="1" dirty="0" err="1"/>
              <a:t>overall</a:t>
            </a:r>
            <a:r>
              <a:rPr lang="it-IT" dirty="0"/>
              <a:t> </a:t>
            </a:r>
            <a:r>
              <a:rPr lang="it-IT" dirty="0" err="1"/>
              <a:t>measure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b="1" dirty="0" err="1"/>
              <a:t>only</a:t>
            </a:r>
            <a:r>
              <a:rPr lang="it-IT" dirty="0"/>
              <a:t> </a:t>
            </a:r>
            <a:r>
              <a:rPr lang="it-IT" dirty="0" err="1"/>
              <a:t>evaluation</a:t>
            </a:r>
            <a:r>
              <a:rPr lang="it-IT" dirty="0"/>
              <a:t> </a:t>
            </a:r>
            <a:r>
              <a:rPr lang="it-IT" dirty="0" err="1"/>
              <a:t>indicator</a:t>
            </a:r>
            <a:endParaRPr lang="it-IT" dirty="0"/>
          </a:p>
          <a:p>
            <a:r>
              <a:rPr lang="it-IT" b="1" dirty="0" err="1"/>
              <a:t>All</a:t>
            </a:r>
            <a:r>
              <a:rPr lang="it-IT" b="1" dirty="0"/>
              <a:t> </a:t>
            </a:r>
            <a:r>
              <a:rPr lang="it-IT" b="1" dirty="0" err="1"/>
              <a:t>keypoints</a:t>
            </a:r>
            <a:r>
              <a:rPr lang="it-IT" b="1" dirty="0"/>
              <a:t> are </a:t>
            </a:r>
            <a:r>
              <a:rPr lang="it-IT" b="1" dirty="0" err="1"/>
              <a:t>important</a:t>
            </a:r>
            <a:r>
              <a:rPr lang="it-IT" dirty="0"/>
              <a:t>: best borough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b="1" dirty="0" err="1"/>
              <a:t>as</a:t>
            </a:r>
            <a:r>
              <a:rPr lang="it-IT" b="1" dirty="0"/>
              <a:t> </a:t>
            </a:r>
            <a:r>
              <a:rPr lang="it-IT" b="1" dirty="0" err="1"/>
              <a:t>many</a:t>
            </a:r>
            <a:r>
              <a:rPr lang="it-IT" b="1" dirty="0"/>
              <a:t> </a:t>
            </a:r>
            <a:r>
              <a:rPr lang="it-IT" dirty="0"/>
              <a:t>high score </a:t>
            </a:r>
            <a:r>
              <a:rPr lang="it-IT" b="1" dirty="0" err="1"/>
              <a:t>as</a:t>
            </a:r>
            <a:r>
              <a:rPr lang="it-IT" b="1" dirty="0"/>
              <a:t> </a:t>
            </a:r>
            <a:r>
              <a:rPr lang="it-IT" b="1" dirty="0" err="1"/>
              <a:t>possible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61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39BA3F-2AC5-4187-AC36-03B0C760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000" dirty="0"/>
              <a:t>Thanks for the </a:t>
            </a:r>
            <a:r>
              <a:rPr lang="it-IT" sz="5000" dirty="0" err="1"/>
              <a:t>attention</a:t>
            </a:r>
            <a:r>
              <a:rPr lang="it-IT" sz="5000" dirty="0"/>
              <a:t> and good </a:t>
            </a:r>
            <a:r>
              <a:rPr lang="it-IT" sz="5000" dirty="0" err="1"/>
              <a:t>luck</a:t>
            </a:r>
            <a:r>
              <a:rPr lang="it-IT" sz="5000" dirty="0"/>
              <a:t> for the </a:t>
            </a:r>
            <a:r>
              <a:rPr lang="it-IT" sz="5000" dirty="0" err="1"/>
              <a:t>final</a:t>
            </a:r>
            <a:r>
              <a:rPr lang="it-IT" sz="5000" dirty="0"/>
              <a:t> </a:t>
            </a:r>
            <a:r>
              <a:rPr lang="it-IT" sz="5000" dirty="0" err="1"/>
              <a:t>choice</a:t>
            </a:r>
            <a:r>
              <a:rPr lang="it-IT" sz="5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708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9283EF-A304-4209-95A4-000E2F6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C97D3-CB3C-47CF-B021-1D738817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Our</a:t>
            </a:r>
            <a:r>
              <a:rPr lang="it-IT" dirty="0"/>
              <a:t> offices are way </a:t>
            </a:r>
            <a:r>
              <a:rPr lang="it-IT" dirty="0" err="1"/>
              <a:t>too</a:t>
            </a:r>
            <a:r>
              <a:rPr lang="it-IT" dirty="0"/>
              <a:t> small and </a:t>
            </a:r>
            <a:r>
              <a:rPr lang="it-IT" dirty="0" err="1"/>
              <a:t>our</a:t>
            </a:r>
            <a:r>
              <a:rPr lang="it-IT" dirty="0"/>
              <a:t> position </a:t>
            </a:r>
            <a:r>
              <a:rPr lang="it-IT" dirty="0" err="1"/>
              <a:t>outside</a:t>
            </a:r>
            <a:r>
              <a:rPr lang="it-IT" dirty="0"/>
              <a:t> the city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with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b="1" dirty="0" err="1"/>
              <a:t>quality</a:t>
            </a:r>
            <a:r>
              <a:rPr lang="it-IT" dirty="0"/>
              <a:t> and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b="1" dirty="0" err="1"/>
              <a:t>growth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company’s</a:t>
            </a:r>
            <a:r>
              <a:rPr lang="it-IT" dirty="0"/>
              <a:t> board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b="1" dirty="0" err="1"/>
              <a:t>accepted</a:t>
            </a:r>
            <a:r>
              <a:rPr lang="it-IT" dirty="0"/>
              <a:t> to start the </a:t>
            </a:r>
            <a:r>
              <a:rPr lang="it-IT" dirty="0" err="1"/>
              <a:t>process</a:t>
            </a:r>
            <a:r>
              <a:rPr lang="it-IT" dirty="0"/>
              <a:t> of </a:t>
            </a:r>
            <a:r>
              <a:rPr lang="it-IT" dirty="0" err="1"/>
              <a:t>finding</a:t>
            </a:r>
            <a:r>
              <a:rPr lang="it-IT" dirty="0"/>
              <a:t> a new location for </a:t>
            </a:r>
            <a:r>
              <a:rPr lang="it-IT" dirty="0" err="1"/>
              <a:t>our</a:t>
            </a:r>
            <a:r>
              <a:rPr lang="it-IT" dirty="0"/>
              <a:t> office.</a:t>
            </a:r>
          </a:p>
          <a:p>
            <a:endParaRPr lang="it-IT" dirty="0"/>
          </a:p>
          <a:p>
            <a:r>
              <a:rPr lang="it-IT" dirty="0" err="1"/>
              <a:t>Requested</a:t>
            </a:r>
            <a:r>
              <a:rPr lang="it-IT" dirty="0"/>
              <a:t> </a:t>
            </a:r>
            <a:r>
              <a:rPr lang="it-IT" b="1" dirty="0"/>
              <a:t>features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Easy to </a:t>
            </a:r>
            <a:r>
              <a:rPr lang="it-IT" b="1" dirty="0" err="1"/>
              <a:t>reach</a:t>
            </a:r>
            <a:r>
              <a:rPr lang="it-IT" b="1" dirty="0"/>
              <a:t> </a:t>
            </a:r>
            <a:r>
              <a:rPr lang="it-IT" dirty="0"/>
              <a:t>for </a:t>
            </a:r>
            <a:r>
              <a:rPr lang="it-IT" dirty="0" err="1"/>
              <a:t>either</a:t>
            </a:r>
            <a:r>
              <a:rPr lang="it-IT" dirty="0"/>
              <a:t> clients and </a:t>
            </a:r>
            <a:r>
              <a:rPr lang="it-IT" dirty="0" err="1"/>
              <a:t>employees</a:t>
            </a:r>
            <a:endParaRPr lang="it-IT" dirty="0"/>
          </a:p>
          <a:p>
            <a:pPr lvl="1"/>
            <a:r>
              <a:rPr lang="it-IT" b="1" dirty="0" err="1"/>
              <a:t>Enjoyable</a:t>
            </a:r>
            <a:r>
              <a:rPr lang="it-IT" dirty="0"/>
              <a:t> for </a:t>
            </a:r>
            <a:r>
              <a:rPr lang="it-IT" dirty="0" err="1"/>
              <a:t>launch</a:t>
            </a:r>
            <a:r>
              <a:rPr lang="it-IT" dirty="0"/>
              <a:t> pause and events after work</a:t>
            </a:r>
          </a:p>
          <a:p>
            <a:pPr lvl="1" algn="just"/>
            <a:r>
              <a:rPr lang="it-IT" b="1" dirty="0"/>
              <a:t>Cost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b="1" dirty="0" err="1"/>
              <a:t>not</a:t>
            </a:r>
            <a:r>
              <a:rPr lang="it-IT" dirty="0"/>
              <a:t> </a:t>
            </a:r>
            <a:r>
              <a:rPr lang="it-IT" b="1" dirty="0" err="1"/>
              <a:t>prevailing</a:t>
            </a:r>
            <a:r>
              <a:rPr lang="it-IT" dirty="0"/>
              <a:t> over the </a:t>
            </a:r>
            <a:r>
              <a:rPr lang="it-IT" dirty="0" err="1"/>
              <a:t>others</a:t>
            </a:r>
            <a:r>
              <a:rPr lang="it-IT" dirty="0"/>
              <a:t> features</a:t>
            </a:r>
          </a:p>
        </p:txBody>
      </p:sp>
    </p:spTree>
    <p:extLst>
      <p:ext uri="{BB962C8B-B14F-4D97-AF65-F5344CB8AC3E}">
        <p14:creationId xmlns:p14="http://schemas.microsoft.com/office/powerpoint/2010/main" val="378356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5F60B-25A3-45AB-81B1-C30C54BA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56E24A-81D1-4DBD-8F0D-C25DFEC1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Focus on </a:t>
            </a:r>
            <a:r>
              <a:rPr lang="it-IT" dirty="0" err="1"/>
              <a:t>finding</a:t>
            </a:r>
            <a:r>
              <a:rPr lang="it-IT" dirty="0"/>
              <a:t> the best borough </a:t>
            </a:r>
            <a:r>
              <a:rPr lang="it-IT" dirty="0" err="1"/>
              <a:t>where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location</a:t>
            </a:r>
          </a:p>
          <a:p>
            <a:r>
              <a:rPr lang="it-IT" dirty="0" err="1"/>
              <a:t>Computation</a:t>
            </a:r>
            <a:r>
              <a:rPr lang="it-IT" dirty="0"/>
              <a:t> of a </a:t>
            </a:r>
            <a:r>
              <a:rPr lang="it-IT" dirty="0" err="1"/>
              <a:t>suitability</a:t>
            </a:r>
            <a:r>
              <a:rPr lang="it-IT" dirty="0"/>
              <a:t> score to </a:t>
            </a:r>
            <a:r>
              <a:rPr lang="it-IT" dirty="0" err="1"/>
              <a:t>define</a:t>
            </a:r>
            <a:r>
              <a:rPr lang="it-IT" dirty="0"/>
              <a:t>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suitable</a:t>
            </a:r>
            <a:r>
              <a:rPr lang="it-IT" dirty="0"/>
              <a:t> a borough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new office </a:t>
            </a:r>
          </a:p>
          <a:p>
            <a:r>
              <a:rPr lang="it-IT" dirty="0" err="1"/>
              <a:t>Each</a:t>
            </a:r>
            <a:r>
              <a:rPr lang="it-IT" dirty="0"/>
              <a:t> of the feature </a:t>
            </a:r>
            <a:r>
              <a:rPr lang="it-IT" dirty="0" err="1"/>
              <a:t>required</a:t>
            </a:r>
            <a:r>
              <a:rPr lang="it-IT" dirty="0"/>
              <a:t> by the board must </a:t>
            </a:r>
            <a:r>
              <a:rPr lang="it-IT" dirty="0" err="1"/>
              <a:t>have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score</a:t>
            </a: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CF11653-947B-471C-B731-90572F5EA199}"/>
              </a:ext>
            </a:extLst>
          </p:cNvPr>
          <p:cNvSpPr/>
          <p:nvPr/>
        </p:nvSpPr>
        <p:spPr>
          <a:xfrm>
            <a:off x="5400135" y="3893036"/>
            <a:ext cx="845389" cy="85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5463D4-3BB6-4E63-A451-B2EE4A775166}"/>
              </a:ext>
            </a:extLst>
          </p:cNvPr>
          <p:cNvSpPr txBox="1"/>
          <p:nvPr/>
        </p:nvSpPr>
        <p:spPr>
          <a:xfrm>
            <a:off x="1785668" y="4804201"/>
            <a:ext cx="8074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We</a:t>
            </a:r>
            <a:r>
              <a:rPr lang="it-IT" sz="2400" b="1" dirty="0"/>
              <a:t> are </a:t>
            </a:r>
            <a:r>
              <a:rPr lang="it-IT" sz="2400" b="1" dirty="0" err="1"/>
              <a:t>going</a:t>
            </a:r>
            <a:r>
              <a:rPr lang="it-IT" sz="2400" b="1" dirty="0"/>
              <a:t> to express </a:t>
            </a:r>
            <a:r>
              <a:rPr lang="it-IT" sz="2400" b="1" dirty="0" err="1"/>
              <a:t>how</a:t>
            </a:r>
            <a:r>
              <a:rPr lang="it-IT" sz="2400" b="1" dirty="0"/>
              <a:t> </a:t>
            </a:r>
            <a:r>
              <a:rPr lang="it-IT" sz="2400" b="1" dirty="0" err="1"/>
              <a:t>much</a:t>
            </a:r>
            <a:r>
              <a:rPr lang="it-IT" sz="2400" b="1" dirty="0"/>
              <a:t> a borough </a:t>
            </a:r>
            <a:r>
              <a:rPr lang="it-IT" sz="2400" b="1" dirty="0" err="1"/>
              <a:t>is</a:t>
            </a:r>
            <a:r>
              <a:rPr lang="it-IT" sz="2400" b="1" dirty="0"/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suitable</a:t>
            </a:r>
            <a:r>
              <a:rPr lang="it-IT" sz="2400" b="1" dirty="0"/>
              <a:t> for </a:t>
            </a:r>
            <a:r>
              <a:rPr lang="it-IT" sz="2400" b="1" dirty="0" err="1"/>
              <a:t>our</a:t>
            </a:r>
            <a:r>
              <a:rPr lang="it-IT" sz="2400" b="1" dirty="0"/>
              <a:t> new house!!</a:t>
            </a:r>
          </a:p>
        </p:txBody>
      </p:sp>
    </p:spTree>
    <p:extLst>
      <p:ext uri="{BB962C8B-B14F-4D97-AF65-F5344CB8AC3E}">
        <p14:creationId xmlns:p14="http://schemas.microsoft.com/office/powerpoint/2010/main" val="119731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249F7-FA2E-4727-A3C2-A6519B74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source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31075D-1AD7-4FA3-A0ED-10C90FEA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err="1"/>
              <a:t>Municipality</a:t>
            </a:r>
            <a:r>
              <a:rPr lang="it-IT" b="1" dirty="0"/>
              <a:t> of Milan:</a:t>
            </a:r>
          </a:p>
          <a:p>
            <a:pPr lvl="1"/>
            <a:r>
              <a:rPr lang="it-IT" dirty="0"/>
              <a:t>List of </a:t>
            </a:r>
            <a:r>
              <a:rPr lang="it-IT" dirty="0" err="1"/>
              <a:t>address</a:t>
            </a:r>
            <a:r>
              <a:rPr lang="it-IT" dirty="0"/>
              <a:t> and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geographical</a:t>
            </a:r>
            <a:r>
              <a:rPr lang="it-IT" dirty="0"/>
              <a:t> </a:t>
            </a:r>
            <a:r>
              <a:rPr lang="it-IT" dirty="0" err="1"/>
              <a:t>coordinates</a:t>
            </a:r>
            <a:endParaRPr lang="it-IT" dirty="0"/>
          </a:p>
          <a:p>
            <a:pPr lvl="1"/>
            <a:r>
              <a:rPr lang="it-IT" dirty="0" err="1"/>
              <a:t>Address</a:t>
            </a:r>
            <a:r>
              <a:rPr lang="it-IT" dirty="0"/>
              <a:t> clustering in </a:t>
            </a:r>
            <a:r>
              <a:rPr lang="it-IT" dirty="0" err="1"/>
              <a:t>different</a:t>
            </a:r>
            <a:r>
              <a:rPr lang="it-IT" dirty="0"/>
              <a:t> borough</a:t>
            </a:r>
          </a:p>
          <a:p>
            <a:pPr lvl="1"/>
            <a:r>
              <a:rPr lang="it-IT" dirty="0" err="1"/>
              <a:t>Distance</a:t>
            </a:r>
            <a:r>
              <a:rPr lang="it-IT" dirty="0"/>
              <a:t> from city center</a:t>
            </a:r>
          </a:p>
          <a:p>
            <a:r>
              <a:rPr lang="it-IT" b="1" dirty="0" err="1"/>
              <a:t>Specialised</a:t>
            </a:r>
            <a:r>
              <a:rPr lang="it-IT" b="1" dirty="0"/>
              <a:t> house pricing website:</a:t>
            </a:r>
          </a:p>
          <a:p>
            <a:pPr lvl="1"/>
            <a:r>
              <a:rPr lang="it-IT" dirty="0"/>
              <a:t>Price of </a:t>
            </a:r>
            <a:r>
              <a:rPr lang="it-IT" dirty="0" err="1"/>
              <a:t>houses</a:t>
            </a:r>
            <a:r>
              <a:rPr lang="it-IT" dirty="0"/>
              <a:t> in </a:t>
            </a:r>
            <a:r>
              <a:rPr lang="it-IT" dirty="0" err="1"/>
              <a:t>each</a:t>
            </a:r>
            <a:r>
              <a:rPr lang="it-IT" dirty="0"/>
              <a:t> borough</a:t>
            </a:r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8299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F3E9A-4AB5-4807-B2C2-C0D63F64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Milan Borough </a:t>
            </a:r>
            <a:r>
              <a:rPr lang="it-IT" dirty="0" err="1"/>
              <a:t>map</a:t>
            </a:r>
            <a:r>
              <a:rPr lang="it-IT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303DD68-FF5D-497A-8695-1A862224B8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8862" y="1630394"/>
            <a:ext cx="6634276" cy="44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1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6F1C53-F629-48DB-9E1F-32BE9588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Methodology</a:t>
            </a:r>
            <a:r>
              <a:rPr lang="it-IT" dirty="0"/>
              <a:t>: scores </a:t>
            </a:r>
            <a:r>
              <a:rPr lang="it-IT" dirty="0" err="1"/>
              <a:t>computation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9AD3BA-D849-4763-AFA6-C85B8B00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All</a:t>
            </a:r>
            <a:r>
              <a:rPr lang="it-IT" dirty="0"/>
              <a:t> the scores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normalise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get</a:t>
            </a:r>
            <a:r>
              <a:rPr lang="it-IT" dirty="0"/>
              <a:t> a </a:t>
            </a:r>
            <a:r>
              <a:rPr lang="it-IT" dirty="0" err="1"/>
              <a:t>percentage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r>
              <a:rPr lang="it-IT" dirty="0"/>
              <a:t>List of scores:</a:t>
            </a:r>
          </a:p>
          <a:p>
            <a:pPr lvl="1"/>
            <a:r>
              <a:rPr lang="it-IT" dirty="0"/>
              <a:t>Train station score</a:t>
            </a:r>
          </a:p>
          <a:p>
            <a:pPr lvl="1"/>
            <a:r>
              <a:rPr lang="it-IT" dirty="0"/>
              <a:t>Public </a:t>
            </a:r>
            <a:r>
              <a:rPr lang="it-IT" dirty="0" err="1"/>
              <a:t>transport</a:t>
            </a:r>
            <a:r>
              <a:rPr lang="it-IT" dirty="0"/>
              <a:t> score</a:t>
            </a:r>
          </a:p>
          <a:p>
            <a:pPr lvl="1"/>
            <a:r>
              <a:rPr lang="it-IT" dirty="0"/>
              <a:t>Parks score</a:t>
            </a:r>
          </a:p>
          <a:p>
            <a:pPr lvl="1"/>
            <a:r>
              <a:rPr lang="it-IT" dirty="0" err="1"/>
              <a:t>Restaurant</a:t>
            </a:r>
            <a:r>
              <a:rPr lang="it-IT" dirty="0"/>
              <a:t> scores</a:t>
            </a:r>
          </a:p>
          <a:p>
            <a:pPr lvl="1"/>
            <a:r>
              <a:rPr lang="it-IT" dirty="0"/>
              <a:t>Price score</a:t>
            </a:r>
          </a:p>
          <a:p>
            <a:pPr lvl="1"/>
            <a:r>
              <a:rPr lang="it-IT" dirty="0" err="1"/>
              <a:t>Distance</a:t>
            </a:r>
            <a:r>
              <a:rPr lang="it-IT" dirty="0"/>
              <a:t> from city center</a:t>
            </a:r>
          </a:p>
        </p:txBody>
      </p:sp>
    </p:spTree>
    <p:extLst>
      <p:ext uri="{BB962C8B-B14F-4D97-AF65-F5344CB8AC3E}">
        <p14:creationId xmlns:p14="http://schemas.microsoft.com/office/powerpoint/2010/main" val="22420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ED7959-83D8-4E0F-A565-C3F344EF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Individual</a:t>
            </a:r>
            <a:r>
              <a:rPr lang="it-IT" dirty="0"/>
              <a:t> score </a:t>
            </a:r>
            <a:r>
              <a:rPr lang="it-IT" dirty="0" err="1"/>
              <a:t>analysis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088253A-31F8-4847-9965-3EAFF1D6117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7727" y="2398144"/>
            <a:ext cx="4425351" cy="2865855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9C141747-A424-4DDF-A632-FDF0D9FE236D}"/>
              </a:ext>
            </a:extLst>
          </p:cNvPr>
          <p:cNvSpPr txBox="1">
            <a:spLocks/>
          </p:cNvSpPr>
          <p:nvPr/>
        </p:nvSpPr>
        <p:spPr>
          <a:xfrm>
            <a:off x="1371600" y="2527539"/>
            <a:ext cx="5857336" cy="3831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Train station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a </a:t>
            </a:r>
            <a:r>
              <a:rPr lang="it-IT" b="1" dirty="0" err="1"/>
              <a:t>binary</a:t>
            </a:r>
            <a:r>
              <a:rPr lang="it-IT" dirty="0"/>
              <a:t> </a:t>
            </a:r>
            <a:r>
              <a:rPr lang="it-IT" dirty="0" err="1"/>
              <a:t>variable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good </a:t>
            </a: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strong </a:t>
            </a:r>
            <a:r>
              <a:rPr lang="it-IT" dirty="0" err="1"/>
              <a:t>requirement</a:t>
            </a:r>
            <a:r>
              <a:rPr lang="it-IT" dirty="0"/>
              <a:t> (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fundamental</a:t>
            </a:r>
            <a:r>
              <a:rPr lang="it-IT" dirty="0"/>
              <a:t> for </a:t>
            </a:r>
            <a:r>
              <a:rPr lang="it-IT" dirty="0" err="1"/>
              <a:t>reachability</a:t>
            </a:r>
            <a:r>
              <a:rPr lang="it-IT" dirty="0"/>
              <a:t>)</a:t>
            </a:r>
          </a:p>
          <a:p>
            <a:r>
              <a:rPr lang="it-IT" dirty="0"/>
              <a:t>Price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bias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wanted</a:t>
            </a:r>
            <a:r>
              <a:rPr lang="it-IT" dirty="0"/>
              <a:t> </a:t>
            </a:r>
            <a:r>
              <a:rPr lang="it-IT" dirty="0" err="1"/>
              <a:t>beacus</a:t>
            </a:r>
            <a:r>
              <a:rPr lang="it-IT" dirty="0"/>
              <a:t> price score must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prevail</a:t>
            </a:r>
            <a:r>
              <a:rPr lang="it-IT" dirty="0"/>
              <a:t> over the </a:t>
            </a:r>
            <a:r>
              <a:rPr lang="it-IT" dirty="0" err="1"/>
              <a:t>other</a:t>
            </a:r>
            <a:r>
              <a:rPr lang="it-IT" dirty="0"/>
              <a:t> scores</a:t>
            </a:r>
          </a:p>
          <a:p>
            <a:r>
              <a:rPr lang="it-IT" dirty="0"/>
              <a:t>Public </a:t>
            </a:r>
            <a:r>
              <a:rPr lang="it-IT" dirty="0" err="1"/>
              <a:t>transport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beacuse</a:t>
            </a:r>
            <a:r>
              <a:rPr lang="it-IT" dirty="0"/>
              <a:t> of </a:t>
            </a:r>
            <a:r>
              <a:rPr lang="it-IT" b="1" dirty="0" err="1"/>
              <a:t>Foursquare</a:t>
            </a:r>
            <a:r>
              <a:rPr lang="it-IT" dirty="0"/>
              <a:t> </a:t>
            </a:r>
            <a:r>
              <a:rPr lang="it-IT" dirty="0" err="1"/>
              <a:t>engine</a:t>
            </a:r>
            <a:r>
              <a:rPr lang="it-IT" dirty="0"/>
              <a:t> </a:t>
            </a:r>
            <a:r>
              <a:rPr lang="it-IT" b="1" dirty="0" err="1"/>
              <a:t>characteristhics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338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AE771-9070-47B5-973D-4BA2409B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Winner Boroughs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5E5F790-015C-45ED-B886-34E8DBA1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33550"/>
            <a:ext cx="10129004" cy="10236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A5705A4-2B93-42D2-B068-210FC1E563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705225" y="2962275"/>
            <a:ext cx="4933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2D4B52-4D70-4A95-AFC8-9A991715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Winner </a:t>
            </a:r>
            <a:r>
              <a:rPr lang="it-IT" dirty="0" err="1"/>
              <a:t>Borhough</a:t>
            </a:r>
            <a:r>
              <a:rPr lang="it-IT" dirty="0"/>
              <a:t> </a:t>
            </a:r>
            <a:r>
              <a:rPr lang="it-IT" dirty="0" err="1"/>
              <a:t>analysis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C1E744-F7AD-4D92-A134-DA2947F05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10250" cy="3581400"/>
          </a:xfrm>
        </p:spPr>
        <p:txBody>
          <a:bodyPr/>
          <a:lstStyle/>
          <a:p>
            <a:r>
              <a:rPr lang="it-IT" b="1" dirty="0"/>
              <a:t>ROGOREDO – SANTA GIULIA</a:t>
            </a:r>
          </a:p>
          <a:p>
            <a:r>
              <a:rPr lang="it-IT" dirty="0" err="1"/>
              <a:t>Advantages</a:t>
            </a:r>
            <a:r>
              <a:rPr lang="it-IT" dirty="0"/>
              <a:t>:</a:t>
            </a: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Big Train station</a:t>
            </a:r>
          </a:p>
          <a:p>
            <a:pPr lvl="1"/>
            <a:r>
              <a:rPr lang="it-IT" b="1" dirty="0" err="1">
                <a:solidFill>
                  <a:srgbClr val="00B050"/>
                </a:solidFill>
              </a:rPr>
              <a:t>Very</a:t>
            </a:r>
            <a:r>
              <a:rPr lang="it-IT" b="1" dirty="0">
                <a:solidFill>
                  <a:srgbClr val="00B050"/>
                </a:solidFill>
              </a:rPr>
              <a:t> low house price</a:t>
            </a:r>
          </a:p>
          <a:p>
            <a:pPr lvl="1"/>
            <a:r>
              <a:rPr lang="it-IT" b="1" dirty="0">
                <a:solidFill>
                  <a:srgbClr val="00B050"/>
                </a:solidFill>
              </a:rPr>
              <a:t>Good park price</a:t>
            </a:r>
          </a:p>
          <a:p>
            <a:r>
              <a:rPr lang="it-IT" dirty="0" err="1"/>
              <a:t>Disadvantages</a:t>
            </a:r>
            <a:r>
              <a:rPr lang="it-IT" dirty="0"/>
              <a:t>:</a:t>
            </a:r>
          </a:p>
          <a:p>
            <a:pPr lvl="1"/>
            <a:r>
              <a:rPr lang="it-IT" b="1" dirty="0">
                <a:solidFill>
                  <a:srgbClr val="FF0000"/>
                </a:solidFill>
              </a:rPr>
              <a:t>Low </a:t>
            </a:r>
            <a:r>
              <a:rPr lang="it-IT" b="1" dirty="0" err="1">
                <a:solidFill>
                  <a:srgbClr val="FF0000"/>
                </a:solidFill>
              </a:rPr>
              <a:t>restaurant</a:t>
            </a:r>
            <a:r>
              <a:rPr lang="it-IT" b="1" dirty="0">
                <a:solidFill>
                  <a:srgbClr val="FF0000"/>
                </a:solidFill>
              </a:rPr>
              <a:t> score</a:t>
            </a:r>
          </a:p>
          <a:p>
            <a:pPr lvl="1"/>
            <a:r>
              <a:rPr lang="it-IT" b="1" dirty="0" err="1">
                <a:solidFill>
                  <a:srgbClr val="FF0000"/>
                </a:solidFill>
              </a:rPr>
              <a:t>Extrimely</a:t>
            </a:r>
            <a:r>
              <a:rPr lang="it-IT" b="1" dirty="0">
                <a:solidFill>
                  <a:srgbClr val="FF0000"/>
                </a:solidFill>
              </a:rPr>
              <a:t> far from city center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044DE3-15DF-4DD6-81B3-4C90E4CC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60" y="2174227"/>
            <a:ext cx="4776490" cy="35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81522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0</TotalTime>
  <Words>510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6" baseType="lpstr">
      <vt:lpstr>Arial</vt:lpstr>
      <vt:lpstr>Franklin Gothic Book</vt:lpstr>
      <vt:lpstr>Ritaglio</vt:lpstr>
      <vt:lpstr>Let’s find a new house for Novae Spes Company</vt:lpstr>
      <vt:lpstr>Introduction</vt:lpstr>
      <vt:lpstr>Approach</vt:lpstr>
      <vt:lpstr>Data source</vt:lpstr>
      <vt:lpstr>Milan Borough map </vt:lpstr>
      <vt:lpstr>Methodology: scores computation</vt:lpstr>
      <vt:lpstr>Individual score analysis</vt:lpstr>
      <vt:lpstr>Results: Winner Boroughs</vt:lpstr>
      <vt:lpstr>Results: Winner Borhough analysis</vt:lpstr>
      <vt:lpstr>Results: Winner Borhough analysis</vt:lpstr>
      <vt:lpstr>Results: Winner Borhough analysis</vt:lpstr>
      <vt:lpstr>Conclusions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find a new house for Novae Spes Company</dc:title>
  <dc:creator>Alberto Bortolotti</dc:creator>
  <cp:lastModifiedBy>Alberto Bortolotti</cp:lastModifiedBy>
  <cp:revision>6</cp:revision>
  <dcterms:created xsi:type="dcterms:W3CDTF">2021-08-02T10:37:30Z</dcterms:created>
  <dcterms:modified xsi:type="dcterms:W3CDTF">2021-08-02T11:15:19Z</dcterms:modified>
</cp:coreProperties>
</file>