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3"/>
  </p:notesMasterIdLst>
  <p:handoutMasterIdLst>
    <p:handoutMasterId r:id="rId54"/>
  </p:handoutMasterIdLst>
  <p:sldIdLst>
    <p:sldId id="703" r:id="rId5"/>
    <p:sldId id="735" r:id="rId6"/>
    <p:sldId id="710" r:id="rId7"/>
    <p:sldId id="732" r:id="rId8"/>
    <p:sldId id="712" r:id="rId9"/>
    <p:sldId id="713" r:id="rId10"/>
    <p:sldId id="736" r:id="rId11"/>
    <p:sldId id="737" r:id="rId12"/>
    <p:sldId id="258" r:id="rId13"/>
    <p:sldId id="738" r:id="rId14"/>
    <p:sldId id="741" r:id="rId15"/>
    <p:sldId id="742" r:id="rId16"/>
    <p:sldId id="740" r:id="rId17"/>
    <p:sldId id="739" r:id="rId18"/>
    <p:sldId id="743" r:id="rId19"/>
    <p:sldId id="744" r:id="rId20"/>
    <p:sldId id="745" r:id="rId21"/>
    <p:sldId id="746" r:id="rId22"/>
    <p:sldId id="747" r:id="rId23"/>
    <p:sldId id="748" r:id="rId24"/>
    <p:sldId id="749" r:id="rId25"/>
    <p:sldId id="750" r:id="rId26"/>
    <p:sldId id="751" r:id="rId27"/>
    <p:sldId id="752" r:id="rId28"/>
    <p:sldId id="753" r:id="rId29"/>
    <p:sldId id="754" r:id="rId30"/>
    <p:sldId id="755" r:id="rId31"/>
    <p:sldId id="756" r:id="rId32"/>
    <p:sldId id="757" r:id="rId33"/>
    <p:sldId id="758" r:id="rId34"/>
    <p:sldId id="759" r:id="rId35"/>
    <p:sldId id="760" r:id="rId36"/>
    <p:sldId id="765" r:id="rId37"/>
    <p:sldId id="766" r:id="rId38"/>
    <p:sldId id="768" r:id="rId39"/>
    <p:sldId id="770" r:id="rId40"/>
    <p:sldId id="771" r:id="rId41"/>
    <p:sldId id="772" r:id="rId42"/>
    <p:sldId id="773" r:id="rId43"/>
    <p:sldId id="774" r:id="rId44"/>
    <p:sldId id="769" r:id="rId45"/>
    <p:sldId id="767" r:id="rId46"/>
    <p:sldId id="763" r:id="rId47"/>
    <p:sldId id="762" r:id="rId48"/>
    <p:sldId id="764" r:id="rId49"/>
    <p:sldId id="715" r:id="rId50"/>
    <p:sldId id="686" r:id="rId51"/>
    <p:sldId id="718" r:id="rId52"/>
  </p:sldIdLst>
  <p:sldSz cx="9144000" cy="5143500" type="screen16x9"/>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64">
          <p15:clr>
            <a:srgbClr val="A4A3A4"/>
          </p15:clr>
        </p15:guide>
        <p15:guide id="2" orient="horz" pos="2158">
          <p15:clr>
            <a:srgbClr val="A4A3A4"/>
          </p15:clr>
        </p15:guide>
        <p15:guide id="3" orient="horz" pos="716">
          <p15:clr>
            <a:srgbClr val="A4A3A4"/>
          </p15:clr>
        </p15:guide>
        <p15:guide id="4" orient="horz" pos="1047">
          <p15:clr>
            <a:srgbClr val="A4A3A4"/>
          </p15:clr>
        </p15:guide>
        <p15:guide id="5" pos="1077">
          <p15:clr>
            <a:srgbClr val="A4A3A4"/>
          </p15:clr>
        </p15:guide>
        <p15:guide id="6" pos="2883">
          <p15:clr>
            <a:srgbClr val="A4A3A4"/>
          </p15:clr>
        </p15:guide>
        <p15:guide id="7" pos="5512">
          <p15:clr>
            <a:srgbClr val="A4A3A4"/>
          </p15:clr>
        </p15:guide>
        <p15:guide id="8" pos="4702">
          <p15:clr>
            <a:srgbClr val="A4A3A4"/>
          </p15:clr>
        </p15:guide>
        <p15:guide id="9" orient="horz" pos="3198">
          <p15:clr>
            <a:srgbClr val="A4A3A4"/>
          </p15:clr>
        </p15:guide>
        <p15:guide id="10" orient="horz" pos="1619">
          <p15:clr>
            <a:srgbClr val="A4A3A4"/>
          </p15:clr>
        </p15:guide>
        <p15:guide id="11" orient="horz" pos="537">
          <p15:clr>
            <a:srgbClr val="A4A3A4"/>
          </p15:clr>
        </p15:guide>
        <p15:guide id="12" orient="horz" pos="785">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milla Sullivan" initials="" lastIdx="43" clrIdx="0"/>
  <p:cmAuthor id="1" name="Brent Morris" initials="" lastIdx="0" clrIdx="1"/>
  <p:cmAuthor id="2" name="Carmody, Debbie" initials="CD" lastIdx="23" clrIdx="2"/>
  <p:cmAuthor id="3" name="Rakowski, Emily" initials="RE" lastIdx="3"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9"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2F89"/>
    <a:srgbClr val="8A2099"/>
    <a:srgbClr val="642673"/>
    <a:srgbClr val="45A1AA"/>
    <a:srgbClr val="DF1C5A"/>
    <a:srgbClr val="6B6F72"/>
    <a:srgbClr val="C5D81F"/>
    <a:srgbClr val="A1ABD7"/>
    <a:srgbClr val="FF9900"/>
    <a:srgbClr val="DCDDD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67" autoAdjust="0"/>
    <p:restoredTop sz="87544" autoAdjust="0"/>
  </p:normalViewPr>
  <p:slideViewPr>
    <p:cSldViewPr snapToGrid="0" snapToObjects="1" showGuides="1">
      <p:cViewPr varScale="1">
        <p:scale>
          <a:sx n="127" d="100"/>
          <a:sy n="127" d="100"/>
        </p:scale>
        <p:origin x="1386" y="90"/>
      </p:cViewPr>
      <p:guideLst>
        <p:guide orient="horz" pos="4264"/>
        <p:guide orient="horz" pos="2158"/>
        <p:guide orient="horz" pos="716"/>
        <p:guide orient="horz" pos="1047"/>
        <p:guide pos="1077"/>
        <p:guide pos="2883"/>
        <p:guide pos="5512"/>
        <p:guide pos="4702"/>
        <p:guide orient="horz" pos="3198"/>
        <p:guide orient="horz" pos="1619"/>
        <p:guide orient="horz" pos="537"/>
        <p:guide orient="horz" pos="785"/>
      </p:guideLst>
    </p:cSldViewPr>
  </p:slideViewPr>
  <p:outlineViewPr>
    <p:cViewPr>
      <p:scale>
        <a:sx n="33" d="100"/>
        <a:sy n="33" d="100"/>
      </p:scale>
      <p:origin x="24" y="53658"/>
    </p:cViewPr>
  </p:outlineViewPr>
  <p:notesTextViewPr>
    <p:cViewPr>
      <p:scale>
        <a:sx n="3" d="2"/>
        <a:sy n="3" d="2"/>
      </p:scale>
      <p:origin x="0" y="0"/>
    </p:cViewPr>
  </p:notesTextViewPr>
  <p:sorterViewPr>
    <p:cViewPr varScale="1">
      <p:scale>
        <a:sx n="1" d="1"/>
        <a:sy n="1" d="1"/>
      </p:scale>
      <p:origin x="0" y="0"/>
    </p:cViewPr>
  </p:sorterViewPr>
  <p:notesViewPr>
    <p:cSldViewPr snapToGrid="0" snapToObjects="1" showGuides="1">
      <p:cViewPr>
        <p:scale>
          <a:sx n="75" d="100"/>
          <a:sy n="75" d="100"/>
        </p:scale>
        <p:origin x="1872" y="100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53" tIns="48327" rIns="96653" bIns="48327" rtlCol="0"/>
          <a:lstStyle>
            <a:lvl1pPr algn="r">
              <a:defRPr sz="1200"/>
            </a:lvl1pPr>
          </a:lstStyle>
          <a:p>
            <a:fld id="{7A92C477-285A-664E-866F-D0B5150B495E}" type="datetime1">
              <a:rPr lang="en-US" smtClean="0"/>
              <a:pPr/>
              <a:t>2019-03-01</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53" tIns="48327" rIns="96653" bIns="48327" rtlCol="0" anchor="b"/>
          <a:lstStyle>
            <a:lvl1pPr algn="r">
              <a:defRPr sz="1200"/>
            </a:lvl1pPr>
          </a:lstStyle>
          <a:p>
            <a:fld id="{A79B3CB2-D278-FD48-95CA-B8E3879CB95E}" type="slidenum">
              <a:rPr lang="en-US" smtClean="0"/>
              <a:pPr/>
              <a:t>‹#›</a:t>
            </a:fld>
            <a:endParaRPr lang="en-US"/>
          </a:p>
        </p:txBody>
      </p:sp>
    </p:spTree>
    <p:extLst>
      <p:ext uri="{BB962C8B-B14F-4D97-AF65-F5344CB8AC3E}">
        <p14:creationId xmlns:p14="http://schemas.microsoft.com/office/powerpoint/2010/main" val="31940679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3439AD16-6639-F84C-8424-7D4A5B5B9ECB}" type="datetime1">
              <a:rPr lang="en-US" smtClean="0"/>
              <a:pPr/>
              <a:t>2019-03-01</a:t>
            </a:fld>
            <a:endParaRPr lang="en-US"/>
          </a:p>
        </p:txBody>
      </p:sp>
      <p:sp>
        <p:nvSpPr>
          <p:cNvPr id="4" name="Slide Image Placeholder 3"/>
          <p:cNvSpPr>
            <a:spLocks noGrp="1" noRot="1" noChangeAspect="1"/>
          </p:cNvSpPr>
          <p:nvPr>
            <p:ph type="sldImg" idx="2"/>
          </p:nvPr>
        </p:nvSpPr>
        <p:spPr>
          <a:xfrm>
            <a:off x="457200" y="719138"/>
            <a:ext cx="64008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CF541D2A-E99A-2F4F-B8C9-28142709F87F}" type="slidenum">
              <a:rPr lang="en-US" smtClean="0"/>
              <a:pPr/>
              <a:t>‹#›</a:t>
            </a:fld>
            <a:endParaRPr lang="en-US"/>
          </a:p>
        </p:txBody>
      </p:sp>
    </p:spTree>
    <p:extLst>
      <p:ext uri="{BB962C8B-B14F-4D97-AF65-F5344CB8AC3E}">
        <p14:creationId xmlns:p14="http://schemas.microsoft.com/office/powerpoint/2010/main" val="13706823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541D2A-E99A-2F4F-B8C9-28142709F87F}" type="slidenum">
              <a:rPr lang="en-US" smtClean="0"/>
              <a:pPr/>
              <a:t>2</a:t>
            </a:fld>
            <a:endParaRPr lang="en-US"/>
          </a:p>
        </p:txBody>
      </p:sp>
    </p:spTree>
    <p:extLst>
      <p:ext uri="{BB962C8B-B14F-4D97-AF65-F5344CB8AC3E}">
        <p14:creationId xmlns:p14="http://schemas.microsoft.com/office/powerpoint/2010/main" val="2663406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testing matrix is a fantastic way for your staff to learn the PowerCampus and NSC interfaces! You’ll accomplish training at the same time.</a:t>
            </a:r>
          </a:p>
        </p:txBody>
      </p:sp>
      <p:sp>
        <p:nvSpPr>
          <p:cNvPr id="4" name="Slide Number Placeholder 3"/>
          <p:cNvSpPr>
            <a:spLocks noGrp="1"/>
          </p:cNvSpPr>
          <p:nvPr>
            <p:ph type="sldNum" sz="quarter" idx="5"/>
          </p:nvPr>
        </p:nvSpPr>
        <p:spPr/>
        <p:txBody>
          <a:bodyPr/>
          <a:lstStyle/>
          <a:p>
            <a:fld id="{CF541D2A-E99A-2F4F-B8C9-28142709F87F}" type="slidenum">
              <a:rPr lang="en-US" smtClean="0"/>
              <a:pPr/>
              <a:t>31</a:t>
            </a:fld>
            <a:endParaRPr lang="en-US"/>
          </a:p>
        </p:txBody>
      </p:sp>
    </p:spTree>
    <p:extLst>
      <p:ext uri="{BB962C8B-B14F-4D97-AF65-F5344CB8AC3E}">
        <p14:creationId xmlns:p14="http://schemas.microsoft.com/office/powerpoint/2010/main" val="1894407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Management is your most important tool. Here you can view the PowerCampus Log, stop and start Services, and see the Message Queues.</a:t>
            </a:r>
          </a:p>
        </p:txBody>
      </p:sp>
      <p:sp>
        <p:nvSpPr>
          <p:cNvPr id="4" name="Slide Number Placeholder 3"/>
          <p:cNvSpPr>
            <a:spLocks noGrp="1"/>
          </p:cNvSpPr>
          <p:nvPr>
            <p:ph type="sldNum" sz="quarter" idx="5"/>
          </p:nvPr>
        </p:nvSpPr>
        <p:spPr/>
        <p:txBody>
          <a:bodyPr/>
          <a:lstStyle/>
          <a:p>
            <a:fld id="{CF541D2A-E99A-2F4F-B8C9-28142709F87F}" type="slidenum">
              <a:rPr lang="en-US" smtClean="0"/>
              <a:pPr/>
              <a:t>34</a:t>
            </a:fld>
            <a:endParaRPr lang="en-US"/>
          </a:p>
        </p:txBody>
      </p:sp>
    </p:spTree>
    <p:extLst>
      <p:ext uri="{BB962C8B-B14F-4D97-AF65-F5344CB8AC3E}">
        <p14:creationId xmlns:p14="http://schemas.microsoft.com/office/powerpoint/2010/main" val="3801427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Storage is cheap; your time is not.</a:t>
            </a:r>
          </a:p>
          <a:p>
            <a:r>
              <a:rPr lang="en-US" sz="1200" dirty="0"/>
              <a:t>Defaults store less than a day’s logs.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 cranked it up to 0.5 </a:t>
            </a:r>
            <a:r>
              <a:rPr lang="en-US" dirty="0" err="1"/>
              <a:t>GiB</a:t>
            </a:r>
            <a:r>
              <a:rPr lang="en-US" dirty="0"/>
              <a:t>,</a:t>
            </a:r>
            <a:r>
              <a:rPr lang="en-US" baseline="0" dirty="0"/>
              <a:t> which is just over 2 months’ worth in our experience.</a:t>
            </a:r>
            <a:endParaRPr lang="en-US" dirty="0"/>
          </a:p>
          <a:p>
            <a:endParaRPr lang="en-US" dirty="0"/>
          </a:p>
        </p:txBody>
      </p:sp>
      <p:sp>
        <p:nvSpPr>
          <p:cNvPr id="4" name="Slide Number Placeholder 3"/>
          <p:cNvSpPr>
            <a:spLocks noGrp="1"/>
          </p:cNvSpPr>
          <p:nvPr>
            <p:ph type="sldNum" sz="quarter" idx="5"/>
          </p:nvPr>
        </p:nvSpPr>
        <p:spPr/>
        <p:txBody>
          <a:bodyPr/>
          <a:lstStyle/>
          <a:p>
            <a:fld id="{CF541D2A-E99A-2F4F-B8C9-28142709F87F}" type="slidenum">
              <a:rPr lang="en-US" smtClean="0"/>
              <a:pPr/>
              <a:t>35</a:t>
            </a:fld>
            <a:endParaRPr lang="en-US"/>
          </a:p>
        </p:txBody>
      </p:sp>
    </p:spTree>
    <p:extLst>
      <p:ext uri="{BB962C8B-B14F-4D97-AF65-F5344CB8AC3E}">
        <p14:creationId xmlns:p14="http://schemas.microsoft.com/office/powerpoint/2010/main" val="2444895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still in Computer Management, but now viewing a message queue. Messages all look </a:t>
            </a:r>
            <a:r>
              <a:rPr lang="en-US" dirty="0" err="1"/>
              <a:t>kinda</a:t>
            </a:r>
            <a:r>
              <a:rPr lang="en-US" dirty="0"/>
              <a:t> inscrutable, but a time column can help.</a:t>
            </a:r>
          </a:p>
        </p:txBody>
      </p:sp>
      <p:sp>
        <p:nvSpPr>
          <p:cNvPr id="4" name="Slide Number Placeholder 3"/>
          <p:cNvSpPr>
            <a:spLocks noGrp="1"/>
          </p:cNvSpPr>
          <p:nvPr>
            <p:ph type="sldNum" sz="quarter" idx="5"/>
          </p:nvPr>
        </p:nvSpPr>
        <p:spPr/>
        <p:txBody>
          <a:bodyPr/>
          <a:lstStyle/>
          <a:p>
            <a:fld id="{CF541D2A-E99A-2F4F-B8C9-28142709F87F}" type="slidenum">
              <a:rPr lang="en-US" smtClean="0"/>
              <a:pPr/>
              <a:t>36</a:t>
            </a:fld>
            <a:endParaRPr lang="en-US"/>
          </a:p>
        </p:txBody>
      </p:sp>
    </p:spTree>
    <p:extLst>
      <p:ext uri="{BB962C8B-B14F-4D97-AF65-F5344CB8AC3E}">
        <p14:creationId xmlns:p14="http://schemas.microsoft.com/office/powerpoint/2010/main" val="884301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541D2A-E99A-2F4F-B8C9-28142709F87F}" type="slidenum">
              <a:rPr lang="en-US" smtClean="0"/>
              <a:pPr/>
              <a:t>37</a:t>
            </a:fld>
            <a:endParaRPr lang="en-US"/>
          </a:p>
        </p:txBody>
      </p:sp>
    </p:spTree>
    <p:extLst>
      <p:ext uri="{BB962C8B-B14F-4D97-AF65-F5344CB8AC3E}">
        <p14:creationId xmlns:p14="http://schemas.microsoft.com/office/powerpoint/2010/main" val="39241679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C:\Program Files (x86)\Ellucian\PowerCampus </a:t>
            </a:r>
            <a:r>
              <a:rPr lang="en-US" sz="1200" dirty="0" err="1"/>
              <a:t>ServiceBus</a:t>
            </a:r>
            <a:r>
              <a:rPr lang="en-US" sz="1200" dirty="0"/>
              <a:t>\Tools\ReturnToSourceQueue.exe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Can retry an individual message or all messages in the error queue.</a:t>
            </a:r>
          </a:p>
        </p:txBody>
      </p:sp>
      <p:sp>
        <p:nvSpPr>
          <p:cNvPr id="4" name="Slide Number Placeholder 3"/>
          <p:cNvSpPr>
            <a:spLocks noGrp="1"/>
          </p:cNvSpPr>
          <p:nvPr>
            <p:ph type="sldNum" sz="quarter" idx="5"/>
          </p:nvPr>
        </p:nvSpPr>
        <p:spPr/>
        <p:txBody>
          <a:bodyPr/>
          <a:lstStyle/>
          <a:p>
            <a:fld id="{CF541D2A-E99A-2F4F-B8C9-28142709F87F}" type="slidenum">
              <a:rPr lang="en-US" smtClean="0"/>
              <a:pPr/>
              <a:t>38</a:t>
            </a:fld>
            <a:endParaRPr lang="en-US"/>
          </a:p>
        </p:txBody>
      </p:sp>
    </p:spTree>
    <p:extLst>
      <p:ext uri="{BB962C8B-B14F-4D97-AF65-F5344CB8AC3E}">
        <p14:creationId xmlns:p14="http://schemas.microsoft.com/office/powerpoint/2010/main" val="386789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opened the </a:t>
            </a:r>
            <a:r>
              <a:rPr lang="en-US" dirty="0" err="1"/>
              <a:t>ReturnToSourceQueue</a:t>
            </a:r>
            <a:r>
              <a:rPr lang="en-US" dirty="0"/>
              <a:t> tool, selected the ‘error’ queue, and copied and pasted the ID of a particular message.</a:t>
            </a:r>
          </a:p>
        </p:txBody>
      </p:sp>
      <p:sp>
        <p:nvSpPr>
          <p:cNvPr id="4" name="Slide Number Placeholder 3"/>
          <p:cNvSpPr>
            <a:spLocks noGrp="1"/>
          </p:cNvSpPr>
          <p:nvPr>
            <p:ph type="sldNum" sz="quarter" idx="5"/>
          </p:nvPr>
        </p:nvSpPr>
        <p:spPr/>
        <p:txBody>
          <a:bodyPr/>
          <a:lstStyle/>
          <a:p>
            <a:fld id="{CF541D2A-E99A-2F4F-B8C9-28142709F87F}" type="slidenum">
              <a:rPr lang="en-US" smtClean="0"/>
              <a:pPr/>
              <a:t>39</a:t>
            </a:fld>
            <a:endParaRPr lang="en-US"/>
          </a:p>
        </p:txBody>
      </p:sp>
    </p:spTree>
    <p:extLst>
      <p:ext uri="{BB962C8B-B14F-4D97-AF65-F5344CB8AC3E}">
        <p14:creationId xmlns:p14="http://schemas.microsoft.com/office/powerpoint/2010/main" val="189465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mention the exact steps because it’s far from obvious in the interface.</a:t>
            </a:r>
          </a:p>
        </p:txBody>
      </p:sp>
      <p:sp>
        <p:nvSpPr>
          <p:cNvPr id="4" name="Slide Number Placeholder 3"/>
          <p:cNvSpPr>
            <a:spLocks noGrp="1"/>
          </p:cNvSpPr>
          <p:nvPr>
            <p:ph type="sldNum" sz="quarter" idx="5"/>
          </p:nvPr>
        </p:nvSpPr>
        <p:spPr/>
        <p:txBody>
          <a:bodyPr/>
          <a:lstStyle/>
          <a:p>
            <a:fld id="{CF541D2A-E99A-2F4F-B8C9-28142709F87F}" type="slidenum">
              <a:rPr lang="en-US" smtClean="0"/>
              <a:pPr/>
              <a:t>40</a:t>
            </a:fld>
            <a:endParaRPr lang="en-US"/>
          </a:p>
        </p:txBody>
      </p:sp>
    </p:spTree>
    <p:extLst>
      <p:ext uri="{BB962C8B-B14F-4D97-AF65-F5344CB8AC3E}">
        <p14:creationId xmlns:p14="http://schemas.microsoft.com/office/powerpoint/2010/main" val="37464787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you’re really stuck, you can go into the PowerShell modules and insert your own log output. You could determine how far into the process you get, or you could dump variables. This will appear in the PowerCampus Log event log.</a:t>
            </a:r>
          </a:p>
        </p:txBody>
      </p:sp>
      <p:sp>
        <p:nvSpPr>
          <p:cNvPr id="4" name="Slide Number Placeholder 3"/>
          <p:cNvSpPr>
            <a:spLocks noGrp="1"/>
          </p:cNvSpPr>
          <p:nvPr>
            <p:ph type="sldNum" sz="quarter" idx="5"/>
          </p:nvPr>
        </p:nvSpPr>
        <p:spPr/>
        <p:txBody>
          <a:bodyPr/>
          <a:lstStyle/>
          <a:p>
            <a:fld id="{CF541D2A-E99A-2F4F-B8C9-28142709F87F}" type="slidenum">
              <a:rPr lang="en-US" smtClean="0"/>
              <a:pPr/>
              <a:t>41</a:t>
            </a:fld>
            <a:endParaRPr lang="en-US"/>
          </a:p>
        </p:txBody>
      </p:sp>
    </p:spTree>
    <p:extLst>
      <p:ext uri="{BB962C8B-B14F-4D97-AF65-F5344CB8AC3E}">
        <p14:creationId xmlns:p14="http://schemas.microsoft.com/office/powerpoint/2010/main" val="701538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There are weird vertical lines on the PDF’s output by transcriptprinter.exe but not by the regular client. Higher impact on some templates than others.</a:t>
            </a:r>
          </a:p>
          <a:p>
            <a:r>
              <a:rPr lang="en-US" dirty="0"/>
              <a:t>Confirmed in 8.8.1 and 8.8.4. This is a PS as viewed by </a:t>
            </a:r>
            <a:r>
              <a:rPr lang="en-US" dirty="0" err="1"/>
              <a:t>GSView</a:t>
            </a:r>
            <a:r>
              <a:rPr lang="en-US" dirty="0"/>
              <a:t> 6.0, which likely shares the same rendering code as </a:t>
            </a:r>
            <a:r>
              <a:rPr lang="en-US" dirty="0" err="1"/>
              <a:t>GhostScript</a:t>
            </a:r>
            <a:r>
              <a:rPr lang="en-US" dirty="0"/>
              <a:t>.</a:t>
            </a:r>
          </a:p>
        </p:txBody>
      </p:sp>
      <p:sp>
        <p:nvSpPr>
          <p:cNvPr id="4" name="Slide Number Placeholder 3"/>
          <p:cNvSpPr>
            <a:spLocks noGrp="1"/>
          </p:cNvSpPr>
          <p:nvPr>
            <p:ph type="sldNum" sz="quarter" idx="5"/>
          </p:nvPr>
        </p:nvSpPr>
        <p:spPr/>
        <p:txBody>
          <a:bodyPr/>
          <a:lstStyle/>
          <a:p>
            <a:fld id="{CF541D2A-E99A-2F4F-B8C9-28142709F87F}" type="slidenum">
              <a:rPr lang="en-US" smtClean="0"/>
              <a:pPr/>
              <a:t>43</a:t>
            </a:fld>
            <a:endParaRPr lang="en-US"/>
          </a:p>
        </p:txBody>
      </p:sp>
    </p:spTree>
    <p:extLst>
      <p:ext uri="{BB962C8B-B14F-4D97-AF65-F5344CB8AC3E}">
        <p14:creationId xmlns:p14="http://schemas.microsoft.com/office/powerpoint/2010/main" val="172367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541D2A-E99A-2F4F-B8C9-28142709F87F}" type="slidenum">
              <a:rPr lang="en-US" smtClean="0"/>
              <a:pPr/>
              <a:t>8</a:t>
            </a:fld>
            <a:endParaRPr lang="en-US"/>
          </a:p>
        </p:txBody>
      </p:sp>
    </p:spTree>
    <p:extLst>
      <p:ext uri="{BB962C8B-B14F-4D97-AF65-F5344CB8AC3E}">
        <p14:creationId xmlns:p14="http://schemas.microsoft.com/office/powerpoint/2010/main" val="3868549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CF541D2A-E99A-2F4F-B8C9-28142709F87F}" type="slidenum">
              <a:rPr lang="en-US" smtClean="0"/>
              <a:pPr/>
              <a:t>44</a:t>
            </a:fld>
            <a:endParaRPr lang="en-US"/>
          </a:p>
        </p:txBody>
      </p:sp>
    </p:spTree>
    <p:extLst>
      <p:ext uri="{BB962C8B-B14F-4D97-AF65-F5344CB8AC3E}">
        <p14:creationId xmlns:p14="http://schemas.microsoft.com/office/powerpoint/2010/main" val="776201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541D2A-E99A-2F4F-B8C9-28142709F87F}" type="slidenum">
              <a:rPr lang="en-US" smtClean="0"/>
              <a:pPr/>
              <a:t>45</a:t>
            </a:fld>
            <a:endParaRPr lang="en-US"/>
          </a:p>
        </p:txBody>
      </p:sp>
    </p:spTree>
    <p:extLst>
      <p:ext uri="{BB962C8B-B14F-4D97-AF65-F5344CB8AC3E}">
        <p14:creationId xmlns:p14="http://schemas.microsoft.com/office/powerpoint/2010/main" val="5168866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541D2A-E99A-2F4F-B8C9-28142709F87F}" type="slidenum">
              <a:rPr lang="en-US" smtClean="0"/>
              <a:pPr/>
              <a:t>47</a:t>
            </a:fld>
            <a:endParaRPr lang="en-US"/>
          </a:p>
        </p:txBody>
      </p:sp>
    </p:spTree>
    <p:extLst>
      <p:ext uri="{BB962C8B-B14F-4D97-AF65-F5344CB8AC3E}">
        <p14:creationId xmlns:p14="http://schemas.microsoft.com/office/powerpoint/2010/main" val="12742281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541D2A-E99A-2F4F-B8C9-28142709F87F}" type="slidenum">
              <a:rPr lang="en-US" smtClean="0"/>
              <a:pPr/>
              <a:t>48</a:t>
            </a:fld>
            <a:endParaRPr lang="en-US"/>
          </a:p>
        </p:txBody>
      </p:sp>
    </p:spTree>
    <p:extLst>
      <p:ext uri="{BB962C8B-B14F-4D97-AF65-F5344CB8AC3E}">
        <p14:creationId xmlns:p14="http://schemas.microsoft.com/office/powerpoint/2010/main" val="2626214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BD946A-D465-4C0B-9A11-7BEBFB2F109F}" type="slidenum">
              <a:rPr lang="en-US" smtClean="0"/>
              <a:t>9</a:t>
            </a:fld>
            <a:endParaRPr lang="en-US"/>
          </a:p>
        </p:txBody>
      </p:sp>
    </p:spTree>
    <p:extLst>
      <p:ext uri="{BB962C8B-B14F-4D97-AF65-F5344CB8AC3E}">
        <p14:creationId xmlns:p14="http://schemas.microsoft.com/office/powerpoint/2010/main" val="916950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Ellucian Cloud hits the Web API with new orders, and Service Bus polls these orders from the database.</a:t>
            </a:r>
          </a:p>
          <a:p>
            <a:r>
              <a:rPr lang="en-US" dirty="0"/>
              <a:t>Then Service Bus hit the Ellucian Cloud, Web API, and SOAP Services with updates and uploads PDF’s via SFTP.</a:t>
            </a:r>
          </a:p>
          <a:p>
            <a:r>
              <a:rPr lang="en-US" dirty="0"/>
              <a:t>Ellucian Cloud also polls the Web API proactively, which helps catch any status updates that failed to transmit from Service Bus. The Ellucian test Cloud polls hourly, and the production Cloud polls daily.</a:t>
            </a:r>
          </a:p>
          <a:p>
            <a:endParaRPr lang="en-US" dirty="0"/>
          </a:p>
          <a:p>
            <a:r>
              <a:rPr lang="en-US" dirty="0"/>
              <a:t>[Solicit questions]</a:t>
            </a:r>
          </a:p>
        </p:txBody>
      </p:sp>
      <p:sp>
        <p:nvSpPr>
          <p:cNvPr id="4" name="Slide Number Placeholder 3"/>
          <p:cNvSpPr>
            <a:spLocks noGrp="1"/>
          </p:cNvSpPr>
          <p:nvPr>
            <p:ph type="sldNum" sz="quarter" idx="5"/>
          </p:nvPr>
        </p:nvSpPr>
        <p:spPr/>
        <p:txBody>
          <a:bodyPr/>
          <a:lstStyle/>
          <a:p>
            <a:fld id="{CF541D2A-E99A-2F4F-B8C9-28142709F87F}" type="slidenum">
              <a:rPr lang="en-US" smtClean="0"/>
              <a:pPr/>
              <a:t>11</a:t>
            </a:fld>
            <a:endParaRPr lang="en-US"/>
          </a:p>
        </p:txBody>
      </p:sp>
    </p:spTree>
    <p:extLst>
      <p:ext uri="{BB962C8B-B14F-4D97-AF65-F5344CB8AC3E}">
        <p14:creationId xmlns:p14="http://schemas.microsoft.com/office/powerpoint/2010/main" val="1739774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to choose names??</a:t>
            </a:r>
          </a:p>
        </p:txBody>
      </p:sp>
      <p:sp>
        <p:nvSpPr>
          <p:cNvPr id="4" name="Slide Number Placeholder 3"/>
          <p:cNvSpPr>
            <a:spLocks noGrp="1"/>
          </p:cNvSpPr>
          <p:nvPr>
            <p:ph type="sldNum" sz="quarter" idx="5"/>
          </p:nvPr>
        </p:nvSpPr>
        <p:spPr/>
        <p:txBody>
          <a:bodyPr/>
          <a:lstStyle/>
          <a:p>
            <a:fld id="{CF541D2A-E99A-2F4F-B8C9-28142709F87F}" type="slidenum">
              <a:rPr lang="en-US" smtClean="0"/>
              <a:pPr/>
              <a:t>18</a:t>
            </a:fld>
            <a:endParaRPr lang="en-US"/>
          </a:p>
        </p:txBody>
      </p:sp>
    </p:spTree>
    <p:extLst>
      <p:ext uri="{BB962C8B-B14F-4D97-AF65-F5344CB8AC3E}">
        <p14:creationId xmlns:p14="http://schemas.microsoft.com/office/powerpoint/2010/main" val="1439163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Anecdote about MG and actually having to work to make SFTP key.</a:t>
            </a:r>
          </a:p>
        </p:txBody>
      </p:sp>
      <p:sp>
        <p:nvSpPr>
          <p:cNvPr id="4" name="Slide Number Placeholder 3"/>
          <p:cNvSpPr>
            <a:spLocks noGrp="1"/>
          </p:cNvSpPr>
          <p:nvPr>
            <p:ph type="sldNum" sz="quarter" idx="5"/>
          </p:nvPr>
        </p:nvSpPr>
        <p:spPr/>
        <p:txBody>
          <a:bodyPr/>
          <a:lstStyle/>
          <a:p>
            <a:fld id="{CF541D2A-E99A-2F4F-B8C9-28142709F87F}" type="slidenum">
              <a:rPr lang="en-US" smtClean="0"/>
              <a:pPr/>
              <a:t>20</a:t>
            </a:fld>
            <a:endParaRPr lang="en-US"/>
          </a:p>
        </p:txBody>
      </p:sp>
    </p:spTree>
    <p:extLst>
      <p:ext uri="{BB962C8B-B14F-4D97-AF65-F5344CB8AC3E}">
        <p14:creationId xmlns:p14="http://schemas.microsoft.com/office/powerpoint/2010/main" val="626934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are doing this in test first, right?</a:t>
            </a:r>
          </a:p>
          <a:p>
            <a:endParaRPr lang="en-US" dirty="0"/>
          </a:p>
          <a:p>
            <a:r>
              <a:rPr lang="en-US" dirty="0"/>
              <a:t>I have NSC paperwork later on the checklist, but hopefully you have started the process already. They should give you this early on.</a:t>
            </a:r>
          </a:p>
        </p:txBody>
      </p:sp>
      <p:sp>
        <p:nvSpPr>
          <p:cNvPr id="4" name="Slide Number Placeholder 3"/>
          <p:cNvSpPr>
            <a:spLocks noGrp="1"/>
          </p:cNvSpPr>
          <p:nvPr>
            <p:ph type="sldNum" sz="quarter" idx="5"/>
          </p:nvPr>
        </p:nvSpPr>
        <p:spPr/>
        <p:txBody>
          <a:bodyPr/>
          <a:lstStyle/>
          <a:p>
            <a:fld id="{CF541D2A-E99A-2F4F-B8C9-28142709F87F}" type="slidenum">
              <a:rPr lang="en-US" smtClean="0"/>
              <a:pPr/>
              <a:t>22</a:t>
            </a:fld>
            <a:endParaRPr lang="en-US"/>
          </a:p>
        </p:txBody>
      </p:sp>
    </p:spTree>
    <p:extLst>
      <p:ext uri="{BB962C8B-B14F-4D97-AF65-F5344CB8AC3E}">
        <p14:creationId xmlns:p14="http://schemas.microsoft.com/office/powerpoint/2010/main" val="198660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 in as yourself or service user; doesn’t matter.</a:t>
            </a:r>
          </a:p>
          <a:p>
            <a:r>
              <a:rPr lang="en-US" dirty="0"/>
              <a:t>NSC also has a cloud interface, but you don’t do any technical provisioning there as I recall. It’s all stuff your non-IT people can do.</a:t>
            </a:r>
          </a:p>
          <a:p>
            <a:r>
              <a:rPr lang="en-US" dirty="0"/>
              <a:t>A new order created on NSC's website takes about 3 minutes to go to the Ellucian Cloud. During this time, the status is new but appears as null on NSC’s site. Do </a:t>
            </a:r>
            <a:r>
              <a:rPr lang="en-US" b="1" dirty="0"/>
              <a:t>not </a:t>
            </a:r>
            <a:r>
              <a:rPr lang="en-US" dirty="0"/>
              <a:t>change the status during this time or the order will be permanently broken.</a:t>
            </a:r>
          </a:p>
        </p:txBody>
      </p:sp>
      <p:sp>
        <p:nvSpPr>
          <p:cNvPr id="4" name="Slide Number Placeholder 3"/>
          <p:cNvSpPr>
            <a:spLocks noGrp="1"/>
          </p:cNvSpPr>
          <p:nvPr>
            <p:ph type="sldNum" sz="quarter" idx="5"/>
          </p:nvPr>
        </p:nvSpPr>
        <p:spPr/>
        <p:txBody>
          <a:bodyPr/>
          <a:lstStyle/>
          <a:p>
            <a:fld id="{CF541D2A-E99A-2F4F-B8C9-28142709F87F}" type="slidenum">
              <a:rPr lang="en-US" smtClean="0"/>
              <a:pPr/>
              <a:t>27</a:t>
            </a:fld>
            <a:endParaRPr lang="en-US"/>
          </a:p>
        </p:txBody>
      </p:sp>
    </p:spTree>
    <p:extLst>
      <p:ext uri="{BB962C8B-B14F-4D97-AF65-F5344CB8AC3E}">
        <p14:creationId xmlns:p14="http://schemas.microsoft.com/office/powerpoint/2010/main" val="2491101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Depending on your PowerShell environment, you may need to change one of the functions used to pull a value from </a:t>
            </a:r>
            <a:r>
              <a:rPr lang="en-US" dirty="0" err="1"/>
              <a:t>ElectronicTranscript.config</a:t>
            </a:r>
            <a:r>
              <a:rPr lang="en-US" dirty="0"/>
              <a:t>. Can’t say why this happens, but I’ve seen it more than once.</a:t>
            </a:r>
          </a:p>
          <a:p>
            <a:r>
              <a:rPr lang="en-US" dirty="0"/>
              <a:t>Keep twiddling till you can pass this.</a:t>
            </a:r>
          </a:p>
        </p:txBody>
      </p:sp>
      <p:sp>
        <p:nvSpPr>
          <p:cNvPr id="4" name="Slide Number Placeholder 3"/>
          <p:cNvSpPr>
            <a:spLocks noGrp="1"/>
          </p:cNvSpPr>
          <p:nvPr>
            <p:ph type="sldNum" sz="quarter" idx="5"/>
          </p:nvPr>
        </p:nvSpPr>
        <p:spPr/>
        <p:txBody>
          <a:bodyPr/>
          <a:lstStyle/>
          <a:p>
            <a:fld id="{CF541D2A-E99A-2F4F-B8C9-28142709F87F}" type="slidenum">
              <a:rPr lang="en-US" smtClean="0"/>
              <a:pPr/>
              <a:t>29</a:t>
            </a:fld>
            <a:endParaRPr lang="en-US"/>
          </a:p>
        </p:txBody>
      </p:sp>
    </p:spTree>
    <p:extLst>
      <p:ext uri="{BB962C8B-B14F-4D97-AF65-F5344CB8AC3E}">
        <p14:creationId xmlns:p14="http://schemas.microsoft.com/office/powerpoint/2010/main" val="7735696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0" y="2286"/>
            <a:ext cx="9144000" cy="5143500"/>
          </a:xfrm>
          <a:prstGeom prst="rect">
            <a:avLst/>
          </a:prstGeom>
        </p:spPr>
      </p:pic>
      <p:sp>
        <p:nvSpPr>
          <p:cNvPr id="2" name="Title 1"/>
          <p:cNvSpPr>
            <a:spLocks noGrp="1"/>
          </p:cNvSpPr>
          <p:nvPr userDrawn="1">
            <p:ph type="ctrTitle" hasCustomPrompt="1"/>
          </p:nvPr>
        </p:nvSpPr>
        <p:spPr>
          <a:xfrm>
            <a:off x="551247" y="389147"/>
            <a:ext cx="5876174" cy="1462265"/>
          </a:xfrm>
        </p:spPr>
        <p:txBody>
          <a:bodyPr tIns="0" bIns="0" anchor="t">
            <a:normAutofit/>
          </a:bodyPr>
          <a:lstStyle>
            <a:lvl1pPr algn="l">
              <a:lnSpc>
                <a:spcPct val="90000"/>
              </a:lnSpc>
              <a:defRPr sz="3700" b="0" baseline="0">
                <a:solidFill>
                  <a:srgbClr val="642673"/>
                </a:solidFill>
              </a:defRPr>
            </a:lvl1pPr>
          </a:lstStyle>
          <a:p>
            <a:r>
              <a:rPr lang="en-US" dirty="0"/>
              <a:t>Master title style</a:t>
            </a:r>
          </a:p>
        </p:txBody>
      </p:sp>
      <p:pic>
        <p:nvPicPr>
          <p:cNvPr id="11" name="Picture 10"/>
          <p:cNvPicPr>
            <a:picLocks noChangeAspect="1"/>
          </p:cNvPicPr>
          <p:nvPr userDrawn="1"/>
        </p:nvPicPr>
        <p:blipFill>
          <a:blip r:embed="rId3"/>
          <a:stretch>
            <a:fillRect/>
          </a:stretch>
        </p:blipFill>
        <p:spPr>
          <a:xfrm>
            <a:off x="7493497" y="389381"/>
            <a:ext cx="1116087" cy="958379"/>
          </a:xfrm>
          <a:prstGeom prst="rect">
            <a:avLst/>
          </a:prstGeom>
        </p:spPr>
      </p:pic>
    </p:spTree>
    <p:extLst>
      <p:ext uri="{BB962C8B-B14F-4D97-AF65-F5344CB8AC3E}">
        <p14:creationId xmlns:p14="http://schemas.microsoft.com/office/powerpoint/2010/main" val="2200717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15925" y="1186435"/>
            <a:ext cx="8311896" cy="3349937"/>
          </a:xfrm>
        </p:spPr>
        <p:txBody>
          <a:bodyPr/>
          <a:lstStyle>
            <a:lvl1pPr>
              <a:spcBef>
                <a:spcPts val="1200"/>
              </a:spcBef>
              <a:buFontTx/>
              <a:buNone/>
              <a:defRPr sz="1800" b="1">
                <a:solidFill>
                  <a:schemeClr val="accent5"/>
                </a:solidFill>
              </a:defRPr>
            </a:lvl1pPr>
            <a:lvl2pPr marL="276225" indent="-276225">
              <a:spcBef>
                <a:spcPts val="600"/>
              </a:spcBef>
              <a:buFont typeface="Arial" pitchFamily="34" charset="0"/>
              <a:buChar char="•"/>
              <a:defRPr sz="1800">
                <a:solidFill>
                  <a:schemeClr val="tx2"/>
                </a:solidFill>
              </a:defRPr>
            </a:lvl2pPr>
            <a:lvl3pPr marL="574675" indent="-287338">
              <a:buClr>
                <a:schemeClr val="accent2"/>
              </a:buClr>
              <a:defRPr sz="1600"/>
            </a:lvl3pPr>
            <a:lvl4pPr marL="862013" indent="-287338">
              <a:defRPr sz="1500"/>
            </a:lvl4pPr>
            <a:lvl5pPr marL="1147763" indent="-285750">
              <a:buClr>
                <a:schemeClr val="accent1"/>
              </a:buClr>
              <a:buFont typeface="Arial" pitchFamily="34" charset="0"/>
              <a:buChar cha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p:cNvSpPr>
            <a:spLocks noGrp="1"/>
          </p:cNvSpPr>
          <p:nvPr>
            <p:ph type="sldNum" sz="quarter" idx="4"/>
          </p:nvPr>
        </p:nvSpPr>
        <p:spPr>
          <a:xfrm>
            <a:off x="8212617" y="4643262"/>
            <a:ext cx="725215" cy="273844"/>
          </a:xfrm>
          <a:prstGeom prst="rect">
            <a:avLst/>
          </a:prstGeom>
        </p:spPr>
        <p:txBody>
          <a:bodyPr vert="horz" lIns="0" tIns="0" rIns="0" bIns="0" rtlCol="0" anchor="b"/>
          <a:lstStyle>
            <a:lvl1pPr algn="r">
              <a:defRPr sz="1100">
                <a:solidFill>
                  <a:srgbClr val="7F7F7F"/>
                </a:solidFill>
                <a:latin typeface="Arial"/>
                <a:cs typeface="Arial"/>
              </a:defRPr>
            </a:lvl1pPr>
          </a:lstStyle>
          <a:p>
            <a:fld id="{40A085A0-3A3D-6540-B0AC-0588E66301FB}" type="slidenum">
              <a:rPr lang="en-US" smtClean="0"/>
              <a:pPr/>
              <a:t>‹#›</a:t>
            </a:fld>
            <a:endParaRPr lang="en-US" dirty="0"/>
          </a:p>
        </p:txBody>
      </p:sp>
      <p:sp>
        <p:nvSpPr>
          <p:cNvPr id="7" name="Title Placeholder 1"/>
          <p:cNvSpPr>
            <a:spLocks noGrp="1"/>
          </p:cNvSpPr>
          <p:nvPr>
            <p:ph type="title"/>
          </p:nvPr>
        </p:nvSpPr>
        <p:spPr>
          <a:xfrm>
            <a:off x="415926" y="176052"/>
            <a:ext cx="5864326" cy="699895"/>
          </a:xfrm>
          <a:prstGeom prst="rect">
            <a:avLst/>
          </a:prstGeom>
        </p:spPr>
        <p:txBody>
          <a:bodyPr vert="horz" lIns="0" tIns="0" rIns="0" bIns="0" rtlCol="0" anchor="ctr">
            <a:normAutofit/>
          </a:bodyPr>
          <a:lstStyle/>
          <a:p>
            <a:r>
              <a:rPr lang="en-US" dirty="0"/>
              <a:t>Click to edit Master title style</a:t>
            </a:r>
          </a:p>
        </p:txBody>
      </p:sp>
    </p:spTree>
    <p:extLst>
      <p:ext uri="{BB962C8B-B14F-4D97-AF65-F5344CB8AC3E}">
        <p14:creationId xmlns:p14="http://schemas.microsoft.com/office/powerpoint/2010/main" val="219290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0BF5DD7-CBB7-4196-86D9-DA1FCC1F54EF}" type="datetime1">
              <a:rPr lang="en-US" smtClean="0"/>
              <a:t>2019-03-01</a:t>
            </a:fld>
            <a:endParaRPr lang="en-US"/>
          </a:p>
        </p:txBody>
      </p:sp>
      <p:sp>
        <p:nvSpPr>
          <p:cNvPr id="5" name="Footer Placeholder 2"/>
          <p:cNvSpPr>
            <a:spLocks noGrp="1"/>
          </p:cNvSpPr>
          <p:nvPr>
            <p:ph type="ftr" sz="quarter" idx="11"/>
          </p:nvPr>
        </p:nvSpPr>
        <p:spPr/>
        <p:txBody>
          <a:bodyPr/>
          <a:lstStyle/>
          <a:p>
            <a:r>
              <a:rPr lang="en-US"/>
              <a:t>eTranscripts Implementation</a:t>
            </a:r>
          </a:p>
        </p:txBody>
      </p:sp>
      <p:sp>
        <p:nvSpPr>
          <p:cNvPr id="6" name="Slide Number Placeholder 3"/>
          <p:cNvSpPr>
            <a:spLocks noGrp="1"/>
          </p:cNvSpPr>
          <p:nvPr>
            <p:ph type="sldNum" sz="quarter" idx="12"/>
          </p:nvPr>
        </p:nvSpPr>
        <p:spPr/>
        <p:txBody>
          <a:bodyPr/>
          <a:lstStyle/>
          <a:p>
            <a:fld id="{9411512B-85FD-4112-903F-BFF1BE935164}" type="slidenum">
              <a:rPr lang="en-US" smtClean="0"/>
              <a:t>‹#›</a:t>
            </a:fld>
            <a:endParaRPr lang="en-US"/>
          </a:p>
        </p:txBody>
      </p:sp>
    </p:spTree>
    <p:extLst>
      <p:ext uri="{BB962C8B-B14F-4D97-AF65-F5344CB8AC3E}">
        <p14:creationId xmlns:p14="http://schemas.microsoft.com/office/powerpoint/2010/main" val="405203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0" y="2286"/>
            <a:ext cx="9144000" cy="5143500"/>
          </a:xfrm>
          <a:prstGeom prst="rect">
            <a:avLst/>
          </a:prstGeom>
        </p:spPr>
      </p:pic>
      <p:sp>
        <p:nvSpPr>
          <p:cNvPr id="5" name="Rectangle 4"/>
          <p:cNvSpPr/>
          <p:nvPr userDrawn="1"/>
        </p:nvSpPr>
        <p:spPr>
          <a:xfrm>
            <a:off x="0" y="2947841"/>
            <a:ext cx="211674" cy="48894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userDrawn="1">
            <p:ph type="ctrTitle"/>
          </p:nvPr>
        </p:nvSpPr>
        <p:spPr>
          <a:xfrm>
            <a:off x="549187" y="317383"/>
            <a:ext cx="8079636" cy="1052964"/>
          </a:xfrm>
        </p:spPr>
        <p:txBody>
          <a:bodyPr tIns="0" bIns="0" anchor="b">
            <a:noAutofit/>
          </a:bodyPr>
          <a:lstStyle>
            <a:lvl1pPr algn="l">
              <a:lnSpc>
                <a:spcPct val="100000"/>
              </a:lnSpc>
              <a:defRPr sz="4400" b="0">
                <a:solidFill>
                  <a:schemeClr val="accent1"/>
                </a:solidFill>
              </a:defRPr>
            </a:lvl1pPr>
          </a:lstStyle>
          <a:p>
            <a:r>
              <a:rPr lang="en-US" dirty="0"/>
              <a:t>Click to edit Master title style</a:t>
            </a:r>
          </a:p>
        </p:txBody>
      </p:sp>
      <p:sp>
        <p:nvSpPr>
          <p:cNvPr id="3" name="Subtitle 2"/>
          <p:cNvSpPr>
            <a:spLocks noGrp="1"/>
          </p:cNvSpPr>
          <p:nvPr userDrawn="1">
            <p:ph type="subTitle" idx="1"/>
          </p:nvPr>
        </p:nvSpPr>
        <p:spPr>
          <a:xfrm>
            <a:off x="549187" y="1602665"/>
            <a:ext cx="6805190" cy="1114541"/>
          </a:xfrm>
        </p:spPr>
        <p:txBody>
          <a:bodyPr>
            <a:normAutofit/>
          </a:bodyPr>
          <a:lstStyle>
            <a:lvl1pPr marL="0" indent="0" algn="l">
              <a:buNone/>
              <a:defRPr sz="24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200717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aphicFrame>
        <p:nvGraphicFramePr>
          <p:cNvPr id="5" name="Table 4"/>
          <p:cNvGraphicFramePr>
            <a:graphicFrameLocks noGrp="1"/>
          </p:cNvGraphicFramePr>
          <p:nvPr userDrawn="1">
            <p:extLst>
              <p:ext uri="{D42A27DB-BD31-4B8C-83A1-F6EECF244321}">
                <p14:modId xmlns:p14="http://schemas.microsoft.com/office/powerpoint/2010/main" val="3185713891"/>
              </p:ext>
            </p:extLst>
          </p:nvPr>
        </p:nvGraphicFramePr>
        <p:xfrm>
          <a:off x="457202" y="1177761"/>
          <a:ext cx="8229599" cy="3010625"/>
        </p:xfrm>
        <a:graphic>
          <a:graphicData uri="http://schemas.openxmlformats.org/drawingml/2006/table">
            <a:tbl>
              <a:tblPr firstRow="1" bandRow="1">
                <a:tableStyleId>{5C22544A-7EE6-4342-B048-85BDC9FD1C3A}</a:tableStyleId>
              </a:tblPr>
              <a:tblGrid>
                <a:gridCol w="568131">
                  <a:extLst>
                    <a:ext uri="{9D8B030D-6E8A-4147-A177-3AD203B41FA5}">
                      <a16:colId xmlns:a16="http://schemas.microsoft.com/office/drawing/2014/main" val="20000"/>
                    </a:ext>
                  </a:extLst>
                </a:gridCol>
                <a:gridCol w="7661468">
                  <a:extLst>
                    <a:ext uri="{9D8B030D-6E8A-4147-A177-3AD203B41FA5}">
                      <a16:colId xmlns:a16="http://schemas.microsoft.com/office/drawing/2014/main" val="20001"/>
                    </a:ext>
                  </a:extLst>
                </a:gridCol>
              </a:tblGrid>
              <a:tr h="602125">
                <a:tc>
                  <a:txBody>
                    <a:bodyPr/>
                    <a:lstStyle/>
                    <a:p>
                      <a:r>
                        <a:rPr lang="en-US" sz="2300" b="1" kern="1200" dirty="0">
                          <a:solidFill>
                            <a:schemeClr val="accent2"/>
                          </a:solidFill>
                          <a:latin typeface="Arial"/>
                          <a:ea typeface="+mn-ea"/>
                          <a:cs typeface="Arial"/>
                        </a:rPr>
                        <a:t>1</a:t>
                      </a:r>
                    </a:p>
                  </a:txBody>
                  <a:tcPr anchor="b">
                    <a:lnL w="12700" cmpd="sng">
                      <a:noFill/>
                    </a:lnL>
                    <a:lnR w="12700" cmpd="sng">
                      <a:noFill/>
                    </a:lnR>
                    <a:lnT w="12700" cmpd="sng">
                      <a:noFill/>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500" b="0" kern="1200" dirty="0">
                          <a:solidFill>
                            <a:srgbClr val="414042"/>
                          </a:solidFill>
                          <a:latin typeface="Arial"/>
                          <a:ea typeface="+mn-ea"/>
                          <a:cs typeface="Arial"/>
                        </a:rPr>
                        <a:t>Topic #1</a:t>
                      </a:r>
                    </a:p>
                  </a:txBody>
                  <a:tcPr marB="73152" anchor="b">
                    <a:lnL w="12700" cmpd="sng">
                      <a:noFill/>
                    </a:lnL>
                    <a:lnR w="12700" cmpd="sng">
                      <a:noFill/>
                    </a:lnR>
                    <a:lnT w="12700" cmpd="sng">
                      <a:noFill/>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02125">
                <a:tc>
                  <a:txBody>
                    <a:bodyPr/>
                    <a:lstStyle/>
                    <a:p>
                      <a:r>
                        <a:rPr lang="en-US" sz="2300" b="1" kern="1200" dirty="0">
                          <a:solidFill>
                            <a:schemeClr val="accent2"/>
                          </a:solidFill>
                          <a:latin typeface="Arial"/>
                          <a:ea typeface="+mn-ea"/>
                          <a:cs typeface="Arial"/>
                        </a:rPr>
                        <a:t>2</a:t>
                      </a:r>
                    </a:p>
                  </a:txBody>
                  <a:tcPr anchor="b">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500" b="0" kern="1200" dirty="0">
                          <a:solidFill>
                            <a:srgbClr val="414042"/>
                          </a:solidFill>
                          <a:latin typeface="Arial"/>
                          <a:ea typeface="+mn-ea"/>
                          <a:cs typeface="Arial"/>
                        </a:rPr>
                        <a:t>Topic #2</a:t>
                      </a:r>
                    </a:p>
                  </a:txBody>
                  <a:tcPr marB="73152" anchor="b">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02125">
                <a:tc>
                  <a:txBody>
                    <a:bodyPr/>
                    <a:lstStyle/>
                    <a:p>
                      <a:r>
                        <a:rPr lang="en-US" sz="2300" b="1" kern="1200" dirty="0">
                          <a:solidFill>
                            <a:schemeClr val="accent2"/>
                          </a:solidFill>
                          <a:latin typeface="Arial"/>
                          <a:ea typeface="+mn-ea"/>
                          <a:cs typeface="Arial"/>
                        </a:rPr>
                        <a:t>3</a:t>
                      </a:r>
                    </a:p>
                  </a:txBody>
                  <a:tcPr anchor="b">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500" b="0" kern="1200" dirty="0">
                          <a:solidFill>
                            <a:srgbClr val="414042"/>
                          </a:solidFill>
                          <a:latin typeface="Arial"/>
                          <a:ea typeface="+mn-ea"/>
                          <a:cs typeface="Arial"/>
                        </a:rPr>
                        <a:t>Topic #3</a:t>
                      </a:r>
                    </a:p>
                  </a:txBody>
                  <a:tcPr marB="73152" anchor="b">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02125">
                <a:tc>
                  <a:txBody>
                    <a:bodyPr/>
                    <a:lstStyle/>
                    <a:p>
                      <a:r>
                        <a:rPr lang="en-US" sz="2300" b="1" kern="1200" dirty="0">
                          <a:solidFill>
                            <a:schemeClr val="accent2"/>
                          </a:solidFill>
                          <a:latin typeface="Arial"/>
                          <a:ea typeface="+mn-ea"/>
                          <a:cs typeface="Arial"/>
                        </a:rPr>
                        <a:t>4</a:t>
                      </a:r>
                    </a:p>
                  </a:txBody>
                  <a:tcPr anchor="b">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500" b="0" kern="1200" dirty="0">
                          <a:solidFill>
                            <a:srgbClr val="414042"/>
                          </a:solidFill>
                          <a:latin typeface="Arial"/>
                          <a:ea typeface="+mn-ea"/>
                          <a:cs typeface="Arial"/>
                        </a:rPr>
                        <a:t>Topic #4</a:t>
                      </a:r>
                    </a:p>
                  </a:txBody>
                  <a:tcPr marB="73152" anchor="b">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02125">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300" b="1" kern="1200" dirty="0">
                          <a:solidFill>
                            <a:schemeClr val="accent2"/>
                          </a:solidFill>
                          <a:latin typeface="Arial"/>
                          <a:ea typeface="+mn-ea"/>
                          <a:cs typeface="Arial"/>
                        </a:rPr>
                        <a:t>5</a:t>
                      </a:r>
                    </a:p>
                  </a:txBody>
                  <a:tcPr anchor="b">
                    <a:lnL w="12700" cmpd="sng">
                      <a:noFill/>
                    </a:lnL>
                    <a:lnR w="12700" cmpd="sng">
                      <a:noFill/>
                    </a:lnR>
                    <a:lnT w="6350" cap="flat" cmpd="sng" algn="ctr">
                      <a:solidFill>
                        <a:schemeClr val="bg2">
                          <a:lumMod val="75000"/>
                        </a:schemeClr>
                      </a:solidFill>
                      <a:prstDash val="solid"/>
                      <a:round/>
                      <a:headEnd type="none" w="med" len="med"/>
                      <a:tailEnd type="none" w="med" len="med"/>
                    </a:lnT>
                    <a:lnB w="12700" cap="flat" cmpd="sng" algn="ctr">
                      <a:solidFill>
                        <a:srgbClr val="E2ECEC"/>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500" b="0" kern="1200" dirty="0">
                          <a:solidFill>
                            <a:srgbClr val="414042"/>
                          </a:solidFill>
                          <a:latin typeface="Arial"/>
                          <a:ea typeface="+mn-ea"/>
                          <a:cs typeface="Arial"/>
                        </a:rPr>
                        <a:t>Topic #5</a:t>
                      </a:r>
                    </a:p>
                  </a:txBody>
                  <a:tcPr marB="73152" anchor="b">
                    <a:lnL w="12700" cmpd="sng">
                      <a:noFill/>
                    </a:lnL>
                    <a:lnR w="12700" cmpd="sng">
                      <a:noFill/>
                    </a:lnR>
                    <a:lnT w="6350" cap="flat" cmpd="sng" algn="ctr">
                      <a:solidFill>
                        <a:schemeClr val="bg2">
                          <a:lumMod val="75000"/>
                        </a:schemeClr>
                      </a:solidFill>
                      <a:prstDash val="solid"/>
                      <a:round/>
                      <a:headEnd type="none" w="med" len="med"/>
                      <a:tailEnd type="none" w="med" len="med"/>
                    </a:lnT>
                    <a:lnB w="12700" cap="flat" cmpd="sng" algn="ctr">
                      <a:solidFill>
                        <a:srgbClr val="E2ECEC"/>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13" name="Title Placeholder 1"/>
          <p:cNvSpPr>
            <a:spLocks noGrp="1"/>
          </p:cNvSpPr>
          <p:nvPr>
            <p:ph type="title"/>
          </p:nvPr>
        </p:nvSpPr>
        <p:spPr>
          <a:xfrm>
            <a:off x="457200" y="438937"/>
            <a:ext cx="8229600" cy="437009"/>
          </a:xfrm>
          <a:prstGeom prst="rect">
            <a:avLst/>
          </a:prstGeom>
        </p:spPr>
        <p:txBody>
          <a:bodyPr vert="horz" lIns="0" tIns="0" rIns="0" bIns="0" rtlCol="0" anchor="t">
            <a:normAutofit/>
          </a:bodyPr>
          <a:lstStyle/>
          <a:p>
            <a:r>
              <a:rPr lang="en-US" dirty="0"/>
              <a:t>Click to edit Master title style</a:t>
            </a:r>
          </a:p>
        </p:txBody>
      </p:sp>
      <p:sp>
        <p:nvSpPr>
          <p:cNvPr id="15" name="Slide Number Placeholder 3"/>
          <p:cNvSpPr>
            <a:spLocks noGrp="1"/>
          </p:cNvSpPr>
          <p:nvPr>
            <p:ph type="sldNum" sz="quarter" idx="4"/>
          </p:nvPr>
        </p:nvSpPr>
        <p:spPr>
          <a:xfrm>
            <a:off x="8325014" y="4629501"/>
            <a:ext cx="403267" cy="273844"/>
          </a:xfrm>
          <a:prstGeom prst="rect">
            <a:avLst/>
          </a:prstGeom>
        </p:spPr>
        <p:txBody>
          <a:bodyPr vert="horz" lIns="0" tIns="0" rIns="0" bIns="0" rtlCol="0" anchor="b"/>
          <a:lstStyle>
            <a:lvl1pPr algn="r">
              <a:defRPr sz="1200" b="1">
                <a:solidFill>
                  <a:schemeClr val="accent2"/>
                </a:solidFill>
                <a:latin typeface="Arial"/>
                <a:cs typeface="Arial"/>
              </a:defRPr>
            </a:lvl1pPr>
          </a:lstStyle>
          <a:p>
            <a:fld id="{40A085A0-3A3D-6540-B0AC-0588E66301FB}" type="slidenum">
              <a:rPr lang="en-US" smtClean="0"/>
              <a:pPr/>
              <a:t>‹#›</a:t>
            </a:fld>
            <a:endParaRPr lang="en-US" dirty="0"/>
          </a:p>
        </p:txBody>
      </p:sp>
    </p:spTree>
    <p:extLst>
      <p:ext uri="{BB962C8B-B14F-4D97-AF65-F5344CB8AC3E}">
        <p14:creationId xmlns:p14="http://schemas.microsoft.com/office/powerpoint/2010/main" val="2200717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ngle column layou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00150"/>
            <a:ext cx="8229600" cy="3257550"/>
          </a:xfrm>
        </p:spPr>
        <p:txBody>
          <a:bodyPr/>
          <a:lstStyle>
            <a:lvl1pPr>
              <a:spcBef>
                <a:spcPts val="1200"/>
              </a:spcBef>
              <a:buFontTx/>
              <a:buNone/>
              <a:defRPr sz="1800" b="1">
                <a:solidFill>
                  <a:schemeClr val="accent2"/>
                </a:solidFill>
              </a:defRPr>
            </a:lvl1pPr>
            <a:lvl2pPr marL="342900" indent="-342900" algn="l" defTabSz="457200" rtl="0" eaLnBrk="1" latinLnBrk="0" hangingPunct="1">
              <a:spcBef>
                <a:spcPts val="1200"/>
              </a:spcBef>
              <a:buFontTx/>
              <a:buNone/>
              <a:defRPr sz="1800">
                <a:solidFill>
                  <a:schemeClr val="tx2"/>
                </a:solidFill>
              </a:defRPr>
            </a:lvl2pPr>
            <a:lvl3pPr marL="342900" indent="-342900" algn="l" defTabSz="457200" rtl="0" eaLnBrk="1" latinLnBrk="0" hangingPunct="1">
              <a:spcBef>
                <a:spcPts val="1200"/>
              </a:spcBef>
              <a:buClr>
                <a:schemeClr val="accent2"/>
              </a:buClr>
              <a:buFontTx/>
              <a:buNone/>
              <a:defRPr sz="1600"/>
            </a:lvl3pPr>
            <a:lvl4pPr marL="342900" indent="-342900" algn="l" defTabSz="457200" rtl="0" eaLnBrk="1" latinLnBrk="0" hangingPunct="1">
              <a:spcBef>
                <a:spcPts val="1200"/>
              </a:spcBef>
              <a:buFontTx/>
              <a:buNone/>
              <a:defRPr sz="1500"/>
            </a:lvl4pPr>
            <a:lvl5pPr marL="342900" indent="-342900" algn="l" defTabSz="457200" rtl="0" eaLnBrk="1" latinLnBrk="0" hangingPunct="1">
              <a:spcBef>
                <a:spcPts val="1200"/>
              </a:spcBef>
              <a:buClr>
                <a:schemeClr val="accent1"/>
              </a:buClr>
              <a:buFontTx/>
              <a:buNone/>
              <a:defRPr sz="1500"/>
            </a:lvl5pPr>
          </a:lstStyle>
          <a:p>
            <a:pPr lvl="0"/>
            <a:r>
              <a:rPr lang="en-US" dirty="0"/>
              <a:t>Click to edit Master text styles</a:t>
            </a:r>
          </a:p>
          <a:p>
            <a:pPr marL="342900" lvl="1" indent="-342900" algn="l" defTabSz="457200" rtl="0" eaLnBrk="1" latinLnBrk="0" hangingPunct="1">
              <a:spcBef>
                <a:spcPts val="1200"/>
              </a:spcBef>
              <a:buFontTx/>
              <a:buNone/>
            </a:pPr>
            <a:r>
              <a:rPr lang="en-US" dirty="0"/>
              <a:t>Second level</a:t>
            </a:r>
          </a:p>
          <a:p>
            <a:pPr marL="342900" lvl="2" indent="-342900" algn="l" defTabSz="457200" rtl="0" eaLnBrk="1" latinLnBrk="0" hangingPunct="1">
              <a:spcBef>
                <a:spcPts val="1200"/>
              </a:spcBef>
              <a:buFontTx/>
              <a:buNone/>
            </a:pPr>
            <a:r>
              <a:rPr lang="en-US" dirty="0"/>
              <a:t>Third level</a:t>
            </a:r>
          </a:p>
          <a:p>
            <a:pPr marL="342900" lvl="3" indent="-342900" algn="l" defTabSz="457200" rtl="0" eaLnBrk="1" latinLnBrk="0" hangingPunct="1">
              <a:spcBef>
                <a:spcPts val="1200"/>
              </a:spcBef>
              <a:buFontTx/>
              <a:buNone/>
            </a:pPr>
            <a:r>
              <a:rPr lang="en-US" dirty="0"/>
              <a:t>Fourth level</a:t>
            </a:r>
          </a:p>
          <a:p>
            <a:pPr marL="342900" lvl="4" indent="-342900" algn="l" defTabSz="457200" rtl="0" eaLnBrk="1" latinLnBrk="0" hangingPunct="1">
              <a:spcBef>
                <a:spcPts val="1200"/>
              </a:spcBef>
              <a:buFontTx/>
              <a:buNone/>
            </a:pPr>
            <a:r>
              <a:rPr lang="en-US" dirty="0"/>
              <a:t>Fifth level</a:t>
            </a:r>
          </a:p>
        </p:txBody>
      </p:sp>
      <p:sp>
        <p:nvSpPr>
          <p:cNvPr id="9" name="Title Placeholder 1"/>
          <p:cNvSpPr>
            <a:spLocks noGrp="1"/>
          </p:cNvSpPr>
          <p:nvPr>
            <p:ph type="title"/>
          </p:nvPr>
        </p:nvSpPr>
        <p:spPr>
          <a:xfrm>
            <a:off x="457200" y="438937"/>
            <a:ext cx="8229600" cy="437009"/>
          </a:xfrm>
          <a:prstGeom prst="rect">
            <a:avLst/>
          </a:prstGeom>
        </p:spPr>
        <p:txBody>
          <a:bodyPr vert="horz" lIns="0" tIns="0" rIns="0" bIns="0" rtlCol="0" anchor="t">
            <a:normAutofit/>
          </a:bodyPr>
          <a:lstStyle/>
          <a:p>
            <a:r>
              <a:rPr lang="en-US" dirty="0"/>
              <a:t>Click to edit Master title style</a:t>
            </a:r>
          </a:p>
        </p:txBody>
      </p:sp>
      <p:sp>
        <p:nvSpPr>
          <p:cNvPr id="11" name="Slide Number Placeholder 3"/>
          <p:cNvSpPr>
            <a:spLocks noGrp="1"/>
          </p:cNvSpPr>
          <p:nvPr>
            <p:ph type="sldNum" sz="quarter" idx="4"/>
          </p:nvPr>
        </p:nvSpPr>
        <p:spPr>
          <a:xfrm>
            <a:off x="8325014" y="4629501"/>
            <a:ext cx="403267" cy="273844"/>
          </a:xfrm>
          <a:prstGeom prst="rect">
            <a:avLst/>
          </a:prstGeom>
        </p:spPr>
        <p:txBody>
          <a:bodyPr vert="horz" lIns="0" tIns="0" rIns="0" bIns="0" rtlCol="0" anchor="b"/>
          <a:lstStyle>
            <a:lvl1pPr algn="r">
              <a:defRPr sz="1200" b="1">
                <a:solidFill>
                  <a:schemeClr val="accent2"/>
                </a:solidFill>
                <a:latin typeface="Arial"/>
                <a:cs typeface="Arial"/>
              </a:defRPr>
            </a:lvl1pPr>
          </a:lstStyle>
          <a:p>
            <a:fld id="{40A085A0-3A3D-6540-B0AC-0588E66301FB}" type="slidenum">
              <a:rPr lang="en-US" smtClean="0"/>
              <a:pPr/>
              <a:t>‹#›</a:t>
            </a:fld>
            <a:endParaRPr lang="en-US" dirty="0"/>
          </a:p>
        </p:txBody>
      </p:sp>
    </p:spTree>
    <p:extLst>
      <p:ext uri="{BB962C8B-B14F-4D97-AF65-F5344CB8AC3E}">
        <p14:creationId xmlns:p14="http://schemas.microsoft.com/office/powerpoint/2010/main" val="460957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ide title">
    <p:spTree>
      <p:nvGrpSpPr>
        <p:cNvPr id="1" name=""/>
        <p:cNvGrpSpPr/>
        <p:nvPr/>
      </p:nvGrpSpPr>
      <p:grpSpPr>
        <a:xfrm>
          <a:off x="0" y="0"/>
          <a:ext cx="0" cy="0"/>
          <a:chOff x="0" y="0"/>
          <a:chExt cx="0" cy="0"/>
        </a:xfrm>
      </p:grpSpPr>
      <p:sp>
        <p:nvSpPr>
          <p:cNvPr id="2" name="Title 1"/>
          <p:cNvSpPr>
            <a:spLocks noGrp="1"/>
          </p:cNvSpPr>
          <p:nvPr>
            <p:ph type="title"/>
          </p:nvPr>
        </p:nvSpPr>
        <p:spPr>
          <a:xfrm>
            <a:off x="457200" y="438937"/>
            <a:ext cx="2506234" cy="1671696"/>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40A085A0-3A3D-6540-B0AC-0588E66301FB}" type="slidenum">
              <a:rPr lang="en-US" smtClean="0"/>
              <a:pPr/>
              <a:t>‹#›</a:t>
            </a:fld>
            <a:endParaRPr lang="en-US" dirty="0"/>
          </a:p>
        </p:txBody>
      </p:sp>
      <p:sp>
        <p:nvSpPr>
          <p:cNvPr id="4" name="Content Placeholder 2"/>
          <p:cNvSpPr>
            <a:spLocks noGrp="1"/>
          </p:cNvSpPr>
          <p:nvPr>
            <p:ph idx="1"/>
          </p:nvPr>
        </p:nvSpPr>
        <p:spPr>
          <a:xfrm>
            <a:off x="3573553" y="438937"/>
            <a:ext cx="5113247" cy="4018763"/>
          </a:xfrm>
        </p:spPr>
        <p:txBody>
          <a:bodyPr/>
          <a:lstStyle>
            <a:lvl1pPr>
              <a:spcBef>
                <a:spcPts val="1200"/>
              </a:spcBef>
              <a:buFontTx/>
              <a:buNone/>
              <a:defRPr sz="1800" b="1">
                <a:solidFill>
                  <a:schemeClr val="accent2"/>
                </a:solidFill>
              </a:defRPr>
            </a:lvl1pPr>
            <a:lvl2pPr marL="342900" indent="-342900" algn="l" defTabSz="457200" rtl="0" eaLnBrk="1" latinLnBrk="0" hangingPunct="1">
              <a:spcBef>
                <a:spcPts val="1200"/>
              </a:spcBef>
              <a:buFontTx/>
              <a:buNone/>
              <a:defRPr sz="1800">
                <a:solidFill>
                  <a:schemeClr val="tx2"/>
                </a:solidFill>
              </a:defRPr>
            </a:lvl2pPr>
            <a:lvl3pPr marL="342900" indent="-342900" algn="l" defTabSz="457200" rtl="0" eaLnBrk="1" latinLnBrk="0" hangingPunct="1">
              <a:spcBef>
                <a:spcPts val="1200"/>
              </a:spcBef>
              <a:buClr>
                <a:schemeClr val="accent2"/>
              </a:buClr>
              <a:buFontTx/>
              <a:buNone/>
              <a:defRPr sz="1600"/>
            </a:lvl3pPr>
            <a:lvl4pPr marL="342900" indent="-342900" algn="l" defTabSz="457200" rtl="0" eaLnBrk="1" latinLnBrk="0" hangingPunct="1">
              <a:spcBef>
                <a:spcPts val="1200"/>
              </a:spcBef>
              <a:buFontTx/>
              <a:buNone/>
              <a:defRPr sz="1500"/>
            </a:lvl4pPr>
            <a:lvl5pPr marL="342900" indent="-342900" algn="l" defTabSz="457200" rtl="0" eaLnBrk="1" latinLnBrk="0" hangingPunct="1">
              <a:spcBef>
                <a:spcPts val="1200"/>
              </a:spcBef>
              <a:buClr>
                <a:schemeClr val="accent1"/>
              </a:buClr>
              <a:buFontTx/>
              <a:buNone/>
              <a:defRPr sz="1500"/>
            </a:lvl5pPr>
          </a:lstStyle>
          <a:p>
            <a:pPr lvl="0"/>
            <a:r>
              <a:rPr lang="en-US" dirty="0"/>
              <a:t>Click to edit Master text styles</a:t>
            </a:r>
          </a:p>
          <a:p>
            <a:pPr marL="342900" lvl="1" indent="-342900" algn="l" defTabSz="457200" rtl="0" eaLnBrk="1" latinLnBrk="0" hangingPunct="1">
              <a:spcBef>
                <a:spcPts val="1200"/>
              </a:spcBef>
              <a:buFontTx/>
              <a:buNone/>
            </a:pPr>
            <a:r>
              <a:rPr lang="en-US" dirty="0"/>
              <a:t>Second level</a:t>
            </a:r>
          </a:p>
          <a:p>
            <a:pPr marL="342900" lvl="2" indent="-342900" algn="l" defTabSz="457200" rtl="0" eaLnBrk="1" latinLnBrk="0" hangingPunct="1">
              <a:spcBef>
                <a:spcPts val="1200"/>
              </a:spcBef>
              <a:buFontTx/>
              <a:buNone/>
            </a:pPr>
            <a:r>
              <a:rPr lang="en-US" dirty="0"/>
              <a:t>Third level</a:t>
            </a:r>
          </a:p>
          <a:p>
            <a:pPr marL="342900" lvl="3" indent="-342900" algn="l" defTabSz="457200" rtl="0" eaLnBrk="1" latinLnBrk="0" hangingPunct="1">
              <a:spcBef>
                <a:spcPts val="1200"/>
              </a:spcBef>
              <a:buFontTx/>
              <a:buNone/>
            </a:pPr>
            <a:r>
              <a:rPr lang="en-US" dirty="0"/>
              <a:t>Fourth level</a:t>
            </a:r>
          </a:p>
          <a:p>
            <a:pPr marL="342900" lvl="4" indent="-342900" algn="l" defTabSz="457200" rtl="0" eaLnBrk="1" latinLnBrk="0" hangingPunct="1">
              <a:spcBef>
                <a:spcPts val="1200"/>
              </a:spcBef>
              <a:buFontTx/>
              <a:buNone/>
            </a:pPr>
            <a:r>
              <a:rPr lang="en-US" dirty="0"/>
              <a:t>Fifth level</a:t>
            </a:r>
          </a:p>
        </p:txBody>
      </p:sp>
    </p:spTree>
    <p:extLst>
      <p:ext uri="{BB962C8B-B14F-4D97-AF65-F5344CB8AC3E}">
        <p14:creationId xmlns:p14="http://schemas.microsoft.com/office/powerpoint/2010/main" val="4049450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layou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200150"/>
            <a:ext cx="4000500" cy="3257550"/>
          </a:xfrm>
        </p:spPr>
        <p:txBody>
          <a:bodyPr/>
          <a:lstStyle>
            <a:lvl1pPr>
              <a:defRPr lang="en-US" sz="1800" b="1" kern="1200" dirty="0" smtClean="0">
                <a:solidFill>
                  <a:srgbClr val="45A1AA"/>
                </a:solidFill>
                <a:latin typeface="Arial"/>
                <a:ea typeface="+mn-ea"/>
                <a:cs typeface="Arial"/>
              </a:defRPr>
            </a:lvl1pPr>
            <a:lvl2pPr>
              <a:defRPr lang="en-US" sz="1800" kern="1200" dirty="0" smtClean="0">
                <a:solidFill>
                  <a:schemeClr val="tx2"/>
                </a:solidFill>
                <a:latin typeface="Arial"/>
                <a:ea typeface="+mn-ea"/>
                <a:cs typeface="Arial"/>
              </a:defRPr>
            </a:lvl2pPr>
            <a:lvl3pPr>
              <a:defRPr lang="en-US" sz="1600" kern="1200" dirty="0" smtClean="0">
                <a:solidFill>
                  <a:srgbClr val="595959"/>
                </a:solidFill>
                <a:latin typeface="Arial"/>
                <a:ea typeface="+mn-ea"/>
                <a:cs typeface="Arial"/>
              </a:defRPr>
            </a:lvl3pPr>
            <a:lvl4pPr>
              <a:defRPr lang="en-US" sz="1500" kern="1200" dirty="0" smtClean="0">
                <a:solidFill>
                  <a:srgbClr val="595959"/>
                </a:solidFill>
                <a:latin typeface="Arial"/>
                <a:ea typeface="+mn-ea"/>
                <a:cs typeface="Arial"/>
              </a:defRPr>
            </a:lvl4pPr>
            <a:lvl5pPr>
              <a:defRPr lang="en-US" sz="1500" kern="1200" dirty="0">
                <a:solidFill>
                  <a:srgbClr val="595959"/>
                </a:solidFill>
                <a:latin typeface="Arial"/>
                <a:ea typeface="+mn-ea"/>
                <a:cs typeface="Arial"/>
              </a:defRPr>
            </a:lvl5pPr>
            <a:lvl6pPr>
              <a:defRPr sz="1800"/>
            </a:lvl6pPr>
            <a:lvl7pPr>
              <a:defRPr sz="1800"/>
            </a:lvl7pPr>
            <a:lvl8pPr>
              <a:defRPr sz="1800"/>
            </a:lvl8pPr>
            <a:lvl9pPr>
              <a:defRPr sz="1800"/>
            </a:lvl9pPr>
          </a:lstStyle>
          <a:p>
            <a:pPr marL="342900" lvl="0" indent="-342900" algn="l" defTabSz="457200" rtl="0" eaLnBrk="1" latinLnBrk="0" hangingPunct="1">
              <a:spcBef>
                <a:spcPts val="1200"/>
              </a:spcBef>
              <a:buFontTx/>
              <a:buNone/>
            </a:pPr>
            <a:r>
              <a:rPr lang="en-US" dirty="0"/>
              <a:t>Click to edit Master text styles</a:t>
            </a:r>
          </a:p>
          <a:p>
            <a:pPr marL="342900" lvl="1" indent="-342900" algn="l" defTabSz="457200" rtl="0" eaLnBrk="1" latinLnBrk="0" hangingPunct="1">
              <a:spcBef>
                <a:spcPts val="1200"/>
              </a:spcBef>
              <a:buFontTx/>
              <a:buNone/>
            </a:pPr>
            <a:r>
              <a:rPr lang="en-US" dirty="0"/>
              <a:t>Second level</a:t>
            </a:r>
          </a:p>
          <a:p>
            <a:pPr marL="342900" lvl="2" indent="-342900" algn="l" defTabSz="457200" rtl="0" eaLnBrk="1" latinLnBrk="0" hangingPunct="1">
              <a:spcBef>
                <a:spcPts val="1200"/>
              </a:spcBef>
              <a:buFontTx/>
              <a:buNone/>
            </a:pPr>
            <a:r>
              <a:rPr lang="en-US" dirty="0"/>
              <a:t>Third level</a:t>
            </a:r>
          </a:p>
          <a:p>
            <a:pPr marL="342900" lvl="3" indent="-342900" algn="l" defTabSz="457200" rtl="0" eaLnBrk="1" latinLnBrk="0" hangingPunct="1">
              <a:spcBef>
                <a:spcPts val="1200"/>
              </a:spcBef>
              <a:buFontTx/>
              <a:buNone/>
            </a:pPr>
            <a:r>
              <a:rPr lang="en-US" dirty="0"/>
              <a:t>Fourth level</a:t>
            </a:r>
          </a:p>
          <a:p>
            <a:pPr marL="342900" lvl="4" indent="-342900" algn="l" defTabSz="457200" rtl="0" eaLnBrk="1" latinLnBrk="0" hangingPunct="1">
              <a:spcBef>
                <a:spcPts val="1200"/>
              </a:spcBef>
              <a:buFontTx/>
              <a:buNone/>
            </a:pPr>
            <a:r>
              <a:rPr lang="en-US" dirty="0"/>
              <a:t>Fifth level</a:t>
            </a:r>
          </a:p>
        </p:txBody>
      </p:sp>
      <p:sp>
        <p:nvSpPr>
          <p:cNvPr id="4" name="Content Placeholder 3"/>
          <p:cNvSpPr>
            <a:spLocks noGrp="1"/>
          </p:cNvSpPr>
          <p:nvPr>
            <p:ph sz="half" idx="2"/>
          </p:nvPr>
        </p:nvSpPr>
        <p:spPr>
          <a:xfrm>
            <a:off x="4686300" y="1200150"/>
            <a:ext cx="4000500" cy="3257550"/>
          </a:xfrm>
        </p:spPr>
        <p:txBody>
          <a:bodyPr/>
          <a:lstStyle>
            <a:lvl1pPr>
              <a:defRPr lang="en-US" sz="1800" b="1" kern="1200" dirty="0" smtClean="0">
                <a:solidFill>
                  <a:srgbClr val="45A1AA"/>
                </a:solidFill>
                <a:latin typeface="Arial"/>
                <a:ea typeface="+mn-ea"/>
                <a:cs typeface="Arial"/>
              </a:defRPr>
            </a:lvl1pPr>
            <a:lvl2pPr>
              <a:defRPr lang="en-US" sz="1800" kern="1200" dirty="0" smtClean="0">
                <a:solidFill>
                  <a:schemeClr val="tx2"/>
                </a:solidFill>
                <a:latin typeface="Arial"/>
                <a:ea typeface="+mn-ea"/>
                <a:cs typeface="Arial"/>
              </a:defRPr>
            </a:lvl2pPr>
            <a:lvl3pPr>
              <a:defRPr lang="en-US" sz="1600" kern="1200" dirty="0" smtClean="0">
                <a:solidFill>
                  <a:srgbClr val="595959"/>
                </a:solidFill>
                <a:latin typeface="Arial"/>
                <a:ea typeface="+mn-ea"/>
                <a:cs typeface="Arial"/>
              </a:defRPr>
            </a:lvl3pPr>
            <a:lvl4pPr>
              <a:defRPr lang="en-US" sz="1500" kern="1200" dirty="0" smtClean="0">
                <a:solidFill>
                  <a:srgbClr val="595959"/>
                </a:solidFill>
                <a:latin typeface="Arial"/>
                <a:ea typeface="+mn-ea"/>
                <a:cs typeface="Arial"/>
              </a:defRPr>
            </a:lvl4pPr>
            <a:lvl5pPr>
              <a:defRPr lang="en-US" sz="1500" kern="1200" dirty="0">
                <a:solidFill>
                  <a:srgbClr val="595959"/>
                </a:solidFill>
                <a:latin typeface="Arial"/>
                <a:ea typeface="+mn-ea"/>
                <a:cs typeface="Arial"/>
              </a:defRPr>
            </a:lvl5pPr>
            <a:lvl6pPr>
              <a:defRPr sz="1800"/>
            </a:lvl6pPr>
            <a:lvl7pPr>
              <a:defRPr sz="1800"/>
            </a:lvl7pPr>
            <a:lvl8pPr>
              <a:defRPr sz="1800"/>
            </a:lvl8pPr>
            <a:lvl9pPr>
              <a:defRPr sz="1800"/>
            </a:lvl9pPr>
          </a:lstStyle>
          <a:p>
            <a:pPr marL="342900" lvl="0" indent="-342900" algn="l" defTabSz="457200" rtl="0" eaLnBrk="1" latinLnBrk="0" hangingPunct="1">
              <a:spcBef>
                <a:spcPts val="1200"/>
              </a:spcBef>
              <a:buFontTx/>
              <a:buNone/>
            </a:pPr>
            <a:r>
              <a:rPr lang="en-US" dirty="0"/>
              <a:t>Click to edit Master text styles</a:t>
            </a:r>
          </a:p>
          <a:p>
            <a:pPr marL="342900" lvl="1" indent="-342900" algn="l" defTabSz="457200" rtl="0" eaLnBrk="1" latinLnBrk="0" hangingPunct="1">
              <a:spcBef>
                <a:spcPts val="1200"/>
              </a:spcBef>
              <a:buFontTx/>
              <a:buNone/>
            </a:pPr>
            <a:r>
              <a:rPr lang="en-US" dirty="0"/>
              <a:t>Second level</a:t>
            </a:r>
          </a:p>
          <a:p>
            <a:pPr marL="342900" lvl="2" indent="-342900" algn="l" defTabSz="457200" rtl="0" eaLnBrk="1" latinLnBrk="0" hangingPunct="1">
              <a:spcBef>
                <a:spcPts val="1200"/>
              </a:spcBef>
              <a:buFontTx/>
              <a:buNone/>
            </a:pPr>
            <a:r>
              <a:rPr lang="en-US" dirty="0"/>
              <a:t>Third level</a:t>
            </a:r>
          </a:p>
          <a:p>
            <a:pPr marL="342900" lvl="3" indent="-342900" algn="l" defTabSz="457200" rtl="0" eaLnBrk="1" latinLnBrk="0" hangingPunct="1">
              <a:spcBef>
                <a:spcPts val="1200"/>
              </a:spcBef>
              <a:buFontTx/>
              <a:buNone/>
            </a:pPr>
            <a:r>
              <a:rPr lang="en-US" dirty="0"/>
              <a:t>Fourth level</a:t>
            </a:r>
          </a:p>
          <a:p>
            <a:pPr marL="342900" lvl="4" indent="-342900" algn="l" defTabSz="457200" rtl="0" eaLnBrk="1" latinLnBrk="0" hangingPunct="1">
              <a:spcBef>
                <a:spcPts val="1200"/>
              </a:spcBef>
              <a:buFontTx/>
              <a:buNone/>
            </a:pPr>
            <a:r>
              <a:rPr lang="en-US" dirty="0"/>
              <a:t>Fifth level</a:t>
            </a:r>
          </a:p>
        </p:txBody>
      </p:sp>
      <p:sp>
        <p:nvSpPr>
          <p:cNvPr id="7" name="Title Placeholder 1"/>
          <p:cNvSpPr>
            <a:spLocks noGrp="1"/>
          </p:cNvSpPr>
          <p:nvPr>
            <p:ph type="title"/>
          </p:nvPr>
        </p:nvSpPr>
        <p:spPr>
          <a:xfrm>
            <a:off x="457200" y="438937"/>
            <a:ext cx="8229600" cy="437009"/>
          </a:xfrm>
          <a:prstGeom prst="rect">
            <a:avLst/>
          </a:prstGeom>
        </p:spPr>
        <p:txBody>
          <a:bodyPr vert="horz" lIns="0" tIns="0" rIns="0" bIns="0" rtlCol="0" anchor="t">
            <a:normAutofit/>
          </a:bodyPr>
          <a:lstStyle/>
          <a:p>
            <a:r>
              <a:rPr lang="en-US" dirty="0"/>
              <a:t>Click to edit Master title style</a:t>
            </a:r>
          </a:p>
        </p:txBody>
      </p:sp>
      <p:sp>
        <p:nvSpPr>
          <p:cNvPr id="10" name="Slide Number Placeholder 3"/>
          <p:cNvSpPr>
            <a:spLocks noGrp="1"/>
          </p:cNvSpPr>
          <p:nvPr>
            <p:ph type="sldNum" sz="quarter" idx="4"/>
          </p:nvPr>
        </p:nvSpPr>
        <p:spPr>
          <a:xfrm>
            <a:off x="8325014" y="4629501"/>
            <a:ext cx="403267" cy="273844"/>
          </a:xfrm>
          <a:prstGeom prst="rect">
            <a:avLst/>
          </a:prstGeom>
        </p:spPr>
        <p:txBody>
          <a:bodyPr vert="horz" lIns="0" tIns="0" rIns="0" bIns="0" rtlCol="0" anchor="b"/>
          <a:lstStyle>
            <a:lvl1pPr algn="r">
              <a:defRPr sz="1200" b="1">
                <a:solidFill>
                  <a:schemeClr val="accent2"/>
                </a:solidFill>
                <a:latin typeface="Arial"/>
                <a:cs typeface="Arial"/>
              </a:defRPr>
            </a:lvl1pPr>
          </a:lstStyle>
          <a:p>
            <a:fld id="{40A085A0-3A3D-6540-B0AC-0588E66301FB}" type="slidenum">
              <a:rPr lang="en-US" smtClean="0"/>
              <a:pPr/>
              <a:t>‹#›</a:t>
            </a:fld>
            <a:endParaRPr lang="en-US" dirty="0"/>
          </a:p>
        </p:txBody>
      </p:sp>
    </p:spTree>
    <p:extLst>
      <p:ext uri="{BB962C8B-B14F-4D97-AF65-F5344CB8AC3E}">
        <p14:creationId xmlns:p14="http://schemas.microsoft.com/office/powerpoint/2010/main" val="2810889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layout">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457200" y="438937"/>
            <a:ext cx="8229600" cy="437009"/>
          </a:xfrm>
          <a:prstGeom prst="rect">
            <a:avLst/>
          </a:prstGeom>
        </p:spPr>
        <p:txBody>
          <a:bodyPr vert="horz" lIns="0" tIns="0" rIns="0" bIns="0" rtlCol="0" anchor="t">
            <a:normAutofit/>
          </a:bodyPr>
          <a:lstStyle/>
          <a:p>
            <a:r>
              <a:rPr lang="en-US" dirty="0"/>
              <a:t>Click to edit Master title style</a:t>
            </a:r>
          </a:p>
        </p:txBody>
      </p:sp>
      <p:sp>
        <p:nvSpPr>
          <p:cNvPr id="8" name="Slide Number Placeholder 3"/>
          <p:cNvSpPr>
            <a:spLocks noGrp="1"/>
          </p:cNvSpPr>
          <p:nvPr>
            <p:ph type="sldNum" sz="quarter" idx="4"/>
          </p:nvPr>
        </p:nvSpPr>
        <p:spPr>
          <a:xfrm>
            <a:off x="8325014" y="4629501"/>
            <a:ext cx="403267" cy="273844"/>
          </a:xfrm>
          <a:prstGeom prst="rect">
            <a:avLst/>
          </a:prstGeom>
        </p:spPr>
        <p:txBody>
          <a:bodyPr vert="horz" lIns="0" tIns="0" rIns="0" bIns="0" rtlCol="0" anchor="b"/>
          <a:lstStyle>
            <a:lvl1pPr algn="r">
              <a:defRPr sz="1200" b="1">
                <a:solidFill>
                  <a:schemeClr val="accent2"/>
                </a:solidFill>
                <a:latin typeface="Arial"/>
                <a:cs typeface="Arial"/>
              </a:defRPr>
            </a:lvl1pPr>
          </a:lstStyle>
          <a:p>
            <a:fld id="{40A085A0-3A3D-6540-B0AC-0588E66301FB}" type="slidenum">
              <a:rPr lang="en-US" smtClean="0"/>
              <a:pPr/>
              <a:t>‹#›</a:t>
            </a:fld>
            <a:endParaRPr lang="en-US" dirty="0"/>
          </a:p>
        </p:txBody>
      </p:sp>
    </p:spTree>
    <p:extLst>
      <p:ext uri="{BB962C8B-B14F-4D97-AF65-F5344CB8AC3E}">
        <p14:creationId xmlns:p14="http://schemas.microsoft.com/office/powerpoint/2010/main" val="460957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Full page imag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p:spPr>
        <p:txBody>
          <a:bodyPr/>
          <a:lstStyle/>
          <a:p>
            <a:r>
              <a:rPr lang="en-US"/>
              <a:t>Click icon to add picture</a:t>
            </a:r>
            <a:endParaRPr lang="en-US" dirty="0"/>
          </a:p>
        </p:txBody>
      </p:sp>
    </p:spTree>
    <p:extLst>
      <p:ext uri="{BB962C8B-B14F-4D97-AF65-F5344CB8AC3E}">
        <p14:creationId xmlns:p14="http://schemas.microsoft.com/office/powerpoint/2010/main" val="1647634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0" y="2286"/>
            <a:ext cx="9144000" cy="5143500"/>
          </a:xfrm>
          <a:prstGeom prst="rect">
            <a:avLst/>
          </a:prstGeom>
        </p:spPr>
      </p:pic>
      <p:pic>
        <p:nvPicPr>
          <p:cNvPr id="2" name="Picture 1"/>
          <p:cNvPicPr>
            <a:picLocks noChangeAspect="1"/>
          </p:cNvPicPr>
          <p:nvPr userDrawn="1"/>
        </p:nvPicPr>
        <p:blipFill>
          <a:blip r:embed="rId3"/>
          <a:stretch>
            <a:fillRect/>
          </a:stretch>
        </p:blipFill>
        <p:spPr>
          <a:xfrm>
            <a:off x="7506896" y="387876"/>
            <a:ext cx="1083061" cy="960119"/>
          </a:xfrm>
          <a:prstGeom prst="rect">
            <a:avLst/>
          </a:prstGeom>
        </p:spPr>
      </p:pic>
    </p:spTree>
    <p:extLst>
      <p:ext uri="{BB962C8B-B14F-4D97-AF65-F5344CB8AC3E}">
        <p14:creationId xmlns:p14="http://schemas.microsoft.com/office/powerpoint/2010/main" val="845463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13"/>
          <a:stretch>
            <a:fillRect/>
          </a:stretch>
        </p:blipFill>
        <p:spPr>
          <a:xfrm>
            <a:off x="0" y="5003634"/>
            <a:ext cx="9144000" cy="177800"/>
          </a:xfrm>
          <a:prstGeom prst="rect">
            <a:avLst/>
          </a:prstGeom>
          <a:ln>
            <a:noFill/>
          </a:ln>
        </p:spPr>
      </p:pic>
      <p:sp>
        <p:nvSpPr>
          <p:cNvPr id="2" name="Title Placeholder 1"/>
          <p:cNvSpPr>
            <a:spLocks noGrp="1"/>
          </p:cNvSpPr>
          <p:nvPr>
            <p:ph type="title"/>
          </p:nvPr>
        </p:nvSpPr>
        <p:spPr>
          <a:xfrm>
            <a:off x="457200" y="438937"/>
            <a:ext cx="8229600" cy="437009"/>
          </a:xfrm>
          <a:prstGeom prst="rect">
            <a:avLst/>
          </a:prstGeom>
        </p:spPr>
        <p:txBody>
          <a:bodyPr vert="horz" lIns="0" tIns="0" rIns="0" bIns="0" rtlCol="0" anchor="t">
            <a:normAutofit/>
          </a:bodyPr>
          <a:lstStyle/>
          <a:p>
            <a:r>
              <a:rPr lang="en-US" dirty="0"/>
              <a:t>Click to edit Master title style</a:t>
            </a:r>
          </a:p>
        </p:txBody>
      </p:sp>
      <p:sp>
        <p:nvSpPr>
          <p:cNvPr id="3" name="Text Placeholder 2"/>
          <p:cNvSpPr>
            <a:spLocks noGrp="1"/>
          </p:cNvSpPr>
          <p:nvPr>
            <p:ph type="body" idx="1"/>
          </p:nvPr>
        </p:nvSpPr>
        <p:spPr>
          <a:xfrm>
            <a:off x="457200" y="1200150"/>
            <a:ext cx="8229600" cy="3257550"/>
          </a:xfrm>
          <a:prstGeom prst="rect">
            <a:avLst/>
          </a:prstGeom>
        </p:spPr>
        <p:txBody>
          <a:bodyPr vert="horz" lIns="0" tIns="0" rIns="0" bIns="0" rtlCol="0">
            <a:normAutofit/>
          </a:bodyPr>
          <a:lstStyle/>
          <a:p>
            <a:pPr marL="342900" lvl="0" indent="-342900" algn="l" defTabSz="457200" rtl="0" eaLnBrk="1" latinLnBrk="0" hangingPunct="1">
              <a:spcBef>
                <a:spcPts val="1200"/>
              </a:spcBef>
              <a:buFontTx/>
              <a:buNone/>
            </a:pPr>
            <a:r>
              <a:rPr lang="en-US" dirty="0"/>
              <a:t>Click to edit Master text styles</a:t>
            </a:r>
          </a:p>
          <a:p>
            <a:pPr marL="342900" lvl="1" indent="-342900" algn="l" defTabSz="457200" rtl="0" eaLnBrk="1" latinLnBrk="0" hangingPunct="1">
              <a:spcBef>
                <a:spcPts val="1200"/>
              </a:spcBef>
              <a:buFontTx/>
              <a:buNone/>
            </a:pPr>
            <a:r>
              <a:rPr lang="en-US" dirty="0"/>
              <a:t>Second level</a:t>
            </a:r>
          </a:p>
          <a:p>
            <a:pPr marL="342900" lvl="2" indent="-342900" algn="l" defTabSz="457200" rtl="0" eaLnBrk="1" latinLnBrk="0" hangingPunct="1">
              <a:spcBef>
                <a:spcPts val="1200"/>
              </a:spcBef>
              <a:buFontTx/>
              <a:buNone/>
            </a:pPr>
            <a:r>
              <a:rPr lang="en-US" dirty="0"/>
              <a:t>Third level</a:t>
            </a:r>
          </a:p>
          <a:p>
            <a:pPr marL="342900" lvl="3" indent="-342900" algn="l" defTabSz="457200" rtl="0" eaLnBrk="1" latinLnBrk="0" hangingPunct="1">
              <a:spcBef>
                <a:spcPts val="1200"/>
              </a:spcBef>
              <a:buFontTx/>
              <a:buNone/>
            </a:pPr>
            <a:r>
              <a:rPr lang="en-US" dirty="0"/>
              <a:t>Fourth level</a:t>
            </a:r>
          </a:p>
          <a:p>
            <a:pPr marL="342900" lvl="4" indent="-342900" algn="l" defTabSz="457200" rtl="0" eaLnBrk="1" latinLnBrk="0" hangingPunct="1">
              <a:spcBef>
                <a:spcPts val="1200"/>
              </a:spcBef>
              <a:buFontTx/>
              <a:buNone/>
            </a:pPr>
            <a:r>
              <a:rPr lang="en-US" dirty="0"/>
              <a:t>Fifth level</a:t>
            </a:r>
          </a:p>
        </p:txBody>
      </p:sp>
      <p:sp>
        <p:nvSpPr>
          <p:cNvPr id="4" name="Slide Number Placeholder 3"/>
          <p:cNvSpPr>
            <a:spLocks noGrp="1"/>
          </p:cNvSpPr>
          <p:nvPr>
            <p:ph type="sldNum" sz="quarter" idx="4"/>
          </p:nvPr>
        </p:nvSpPr>
        <p:spPr>
          <a:xfrm>
            <a:off x="8325014" y="4629501"/>
            <a:ext cx="403267" cy="273844"/>
          </a:xfrm>
          <a:prstGeom prst="rect">
            <a:avLst/>
          </a:prstGeom>
        </p:spPr>
        <p:txBody>
          <a:bodyPr vert="horz" lIns="0" tIns="0" rIns="0" bIns="0" rtlCol="0" anchor="b"/>
          <a:lstStyle>
            <a:lvl1pPr algn="r">
              <a:defRPr sz="1200" b="1">
                <a:solidFill>
                  <a:schemeClr val="accent2"/>
                </a:solidFill>
                <a:latin typeface="Arial"/>
                <a:cs typeface="Arial"/>
              </a:defRPr>
            </a:lvl1pPr>
          </a:lstStyle>
          <a:p>
            <a:fld id="{40A085A0-3A3D-6540-B0AC-0588E66301FB}" type="slidenum">
              <a:rPr lang="en-US" smtClean="0"/>
              <a:pPr/>
              <a:t>‹#›</a:t>
            </a:fld>
            <a:endParaRPr lang="en-US" dirty="0"/>
          </a:p>
        </p:txBody>
      </p:sp>
      <p:sp>
        <p:nvSpPr>
          <p:cNvPr id="11" name="Footer Placeholder 4"/>
          <p:cNvSpPr txBox="1">
            <a:spLocks/>
          </p:cNvSpPr>
          <p:nvPr userDrawn="1"/>
        </p:nvSpPr>
        <p:spPr>
          <a:xfrm>
            <a:off x="5042819" y="4773841"/>
            <a:ext cx="3319549" cy="123111"/>
          </a:xfrm>
          <a:prstGeom prst="rect">
            <a:avLst/>
          </a:prstGeom>
        </p:spPr>
        <p:txBody>
          <a:bodyPr vert="horz" wrap="square" lIns="0" tIns="0" rIns="0" bIns="0" rtlCol="0" anchor="b">
            <a:spAutoFit/>
          </a:bodyPr>
          <a:lstStyle>
            <a:lvl1pPr marL="0" algn="l" defTabSz="914400" rtl="0" eaLnBrk="1" latinLnBrk="0" hangingPunct="1">
              <a:defRPr kumimoji="0" lang="en-US" sz="900" b="0" i="0" u="none" strike="noStrike" kern="1200" cap="none" spc="0" normalizeH="0" baseline="0" noProof="0" smtClean="0">
                <a:ln>
                  <a:noFill/>
                </a:ln>
                <a:solidFill>
                  <a:schemeClr val="accent5"/>
                </a:solidFill>
                <a:effectLst/>
                <a:uLnTx/>
                <a:uFillTx/>
                <a:latin typeface="Arial" pitchFamily="34" charset="0"/>
                <a:ea typeface="+mn-ea"/>
                <a:cs typeface="Arial"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lumMod val="50000"/>
                  </a:schemeClr>
                </a:solidFill>
                <a:effectLst/>
                <a:uLnTx/>
                <a:uFillTx/>
                <a:latin typeface="Arial" pitchFamily="34" charset="0"/>
                <a:ea typeface="+mn-ea"/>
                <a:cs typeface="Arial" pitchFamily="34" charset="0"/>
              </a:rPr>
              <a:t>© 2019 ELLUCIAN. </a:t>
            </a:r>
            <a:r>
              <a:rPr lang="en-US" sz="800" b="1" dirty="0">
                <a:solidFill>
                  <a:schemeClr val="bg1">
                    <a:lumMod val="50000"/>
                  </a:schemeClr>
                </a:solidFill>
                <a:latin typeface="Arial" pitchFamily="34" charset="0"/>
                <a:cs typeface="Arial" pitchFamily="34" charset="0"/>
              </a:rPr>
              <a:t>SESSION ID: EL256216 </a:t>
            </a:r>
            <a:endParaRPr kumimoji="0" lang="en-US" sz="800" b="1" i="0" u="none" strike="noStrike" kern="1200" cap="none" spc="0" normalizeH="0" baseline="0" noProof="0" dirty="0">
              <a:ln>
                <a:noFill/>
              </a:ln>
              <a:solidFill>
                <a:schemeClr val="bg1">
                  <a:lumMod val="50000"/>
                </a:schemeClr>
              </a:solidFill>
              <a:effectLst/>
              <a:uLnTx/>
              <a:uFillTx/>
              <a:latin typeface="Arial" pitchFamily="34" charset="0"/>
              <a:ea typeface="+mn-ea"/>
              <a:cs typeface="Arial" pitchFamily="34" charset="0"/>
            </a:endParaRPr>
          </a:p>
        </p:txBody>
      </p:sp>
      <p:pic>
        <p:nvPicPr>
          <p:cNvPr id="5" name="Picture 4" descr="logo.png"/>
          <p:cNvPicPr>
            <a:picLocks noChangeAspect="1"/>
          </p:cNvPicPr>
          <p:nvPr userDrawn="1"/>
        </p:nvPicPr>
        <p:blipFill>
          <a:blip r:embed="rId14">
            <a:extLst>
              <a:ext uri="{28A0092B-C50C-407E-A947-70E740481C1C}">
                <a14:useLocalDpi xmlns:a14="http://schemas.microsoft.com/office/drawing/2010/main"/>
              </a:ext>
            </a:extLst>
          </a:blip>
          <a:stretch>
            <a:fillRect/>
          </a:stretch>
        </p:blipFill>
        <p:spPr>
          <a:xfrm>
            <a:off x="415925" y="4648915"/>
            <a:ext cx="667268" cy="244876"/>
          </a:xfrm>
          <a:prstGeom prst="rect">
            <a:avLst/>
          </a:prstGeom>
        </p:spPr>
      </p:pic>
    </p:spTree>
    <p:extLst>
      <p:ext uri="{BB962C8B-B14F-4D97-AF65-F5344CB8AC3E}">
        <p14:creationId xmlns:p14="http://schemas.microsoft.com/office/powerpoint/2010/main" val="3679338633"/>
      </p:ext>
    </p:extLst>
  </p:cSld>
  <p:clrMap bg1="lt1" tx1="dk1" bg2="lt2" tx2="dk2" accent1="accent1" accent2="accent2" accent3="accent3" accent4="accent4" accent5="accent5" accent6="accent6" hlink="hlink" folHlink="folHlink"/>
  <p:sldLayoutIdLst>
    <p:sldLayoutId id="2147483697" r:id="rId1"/>
    <p:sldLayoutId id="2147483717" r:id="rId2"/>
    <p:sldLayoutId id="2147483649" r:id="rId3"/>
    <p:sldLayoutId id="2147483650" r:id="rId4"/>
    <p:sldLayoutId id="2147483721" r:id="rId5"/>
    <p:sldLayoutId id="2147483652" r:id="rId6"/>
    <p:sldLayoutId id="2147483700" r:id="rId7"/>
    <p:sldLayoutId id="2147483716" r:id="rId8"/>
    <p:sldLayoutId id="2147483720" r:id="rId9"/>
    <p:sldLayoutId id="2147483722" r:id="rId10"/>
    <p:sldLayoutId id="2147483723" r:id="rId11"/>
  </p:sldLayoutIdLst>
  <p:hf hdr="0" ftr="0" dt="0"/>
  <p:txStyles>
    <p:titleStyle>
      <a:lvl1pPr algn="l" defTabSz="457200" rtl="0" eaLnBrk="1" latinLnBrk="0" hangingPunct="1">
        <a:lnSpc>
          <a:spcPct val="100000"/>
        </a:lnSpc>
        <a:spcBef>
          <a:spcPct val="0"/>
        </a:spcBef>
        <a:buNone/>
        <a:defRPr sz="2600" b="0" kern="1200">
          <a:solidFill>
            <a:srgbClr val="642673"/>
          </a:solidFill>
          <a:latin typeface="Arial"/>
          <a:ea typeface="+mj-ea"/>
          <a:cs typeface="Arial"/>
        </a:defRPr>
      </a:lvl1pPr>
    </p:titleStyle>
    <p:bodyStyle>
      <a:lvl1pPr marL="0" indent="0" algn="l" defTabSz="457200" rtl="0" eaLnBrk="1" latinLnBrk="0" hangingPunct="1">
        <a:spcBef>
          <a:spcPct val="20000"/>
        </a:spcBef>
        <a:buFont typeface="Arial"/>
        <a:buChar char="•"/>
        <a:defRPr lang="en-US" sz="1800" b="1" kern="1200" dirty="0" smtClean="0">
          <a:solidFill>
            <a:srgbClr val="45A1AA"/>
          </a:solidFill>
          <a:latin typeface="Arial"/>
          <a:ea typeface="+mn-ea"/>
          <a:cs typeface="Arial"/>
        </a:defRPr>
      </a:lvl1pPr>
      <a:lvl2pPr marL="742950" indent="-285750" algn="l" defTabSz="457200" rtl="0" eaLnBrk="1" latinLnBrk="0" hangingPunct="1">
        <a:spcBef>
          <a:spcPct val="20000"/>
        </a:spcBef>
        <a:buFont typeface="Arial"/>
        <a:buChar char="–"/>
        <a:defRPr lang="en-US" sz="1800" kern="1200" dirty="0" smtClean="0">
          <a:solidFill>
            <a:schemeClr val="tx2"/>
          </a:solidFill>
          <a:latin typeface="Arial"/>
          <a:ea typeface="+mn-ea"/>
          <a:cs typeface="Arial"/>
        </a:defRPr>
      </a:lvl2pPr>
      <a:lvl3pPr marL="1143000" indent="-228600" algn="l" defTabSz="457200" rtl="0" eaLnBrk="1" latinLnBrk="0" hangingPunct="1">
        <a:spcBef>
          <a:spcPct val="20000"/>
        </a:spcBef>
        <a:buFont typeface="Arial"/>
        <a:buChar char="•"/>
        <a:defRPr lang="en-US" sz="1600" kern="1200" dirty="0" smtClean="0">
          <a:solidFill>
            <a:srgbClr val="595959"/>
          </a:solidFill>
          <a:latin typeface="Arial"/>
          <a:ea typeface="+mn-ea"/>
          <a:cs typeface="Arial"/>
        </a:defRPr>
      </a:lvl3pPr>
      <a:lvl4pPr marL="1600200" indent="-228600" algn="l" defTabSz="457200" rtl="0" eaLnBrk="1" latinLnBrk="0" hangingPunct="1">
        <a:spcBef>
          <a:spcPct val="20000"/>
        </a:spcBef>
        <a:buFont typeface="Arial"/>
        <a:buChar char="–"/>
        <a:defRPr lang="en-US" sz="1500" kern="1200" dirty="0" smtClean="0">
          <a:solidFill>
            <a:srgbClr val="595959"/>
          </a:solidFill>
          <a:latin typeface="Arial"/>
          <a:ea typeface="+mn-ea"/>
          <a:cs typeface="Arial"/>
        </a:defRPr>
      </a:lvl4pPr>
      <a:lvl5pPr marL="2057400" indent="-228600" algn="l" defTabSz="457200" rtl="0" eaLnBrk="1" latinLnBrk="0" hangingPunct="1">
        <a:spcBef>
          <a:spcPct val="20000"/>
        </a:spcBef>
        <a:buFont typeface="Arial"/>
        <a:buChar char="»"/>
        <a:defRPr lang="en-US" sz="1500" kern="1200" dirty="0">
          <a:solidFill>
            <a:srgbClr val="595959"/>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0274" y="391460"/>
            <a:ext cx="6058268" cy="1459952"/>
          </a:xfrm>
        </p:spPr>
        <p:txBody>
          <a:bodyPr>
            <a:normAutofit/>
          </a:bodyPr>
          <a:lstStyle/>
          <a:p>
            <a:r>
              <a:rPr lang="en-US" dirty="0">
                <a:solidFill>
                  <a:schemeClr val="accent1"/>
                </a:solidFill>
              </a:rPr>
              <a:t>Implementing PowerCampus </a:t>
            </a:r>
            <a:r>
              <a:rPr lang="en-US" dirty="0" err="1">
                <a:solidFill>
                  <a:schemeClr val="accent1"/>
                </a:solidFill>
              </a:rPr>
              <a:t>eTranscripts</a:t>
            </a:r>
            <a:r>
              <a:rPr lang="en-US" dirty="0">
                <a:solidFill>
                  <a:schemeClr val="accent1"/>
                </a:solidFill>
              </a:rPr>
              <a:t> with NSC</a:t>
            </a:r>
            <a:endParaRPr lang="en-US" sz="3700" dirty="0">
              <a:solidFill>
                <a:schemeClr val="accent1"/>
              </a:solidFill>
            </a:endParaRPr>
          </a:p>
        </p:txBody>
      </p:sp>
      <p:sp>
        <p:nvSpPr>
          <p:cNvPr id="4" name="TextBox 3"/>
          <p:cNvSpPr txBox="1"/>
          <p:nvPr/>
        </p:nvSpPr>
        <p:spPr>
          <a:xfrm>
            <a:off x="510274" y="2212038"/>
            <a:ext cx="5801684" cy="962646"/>
          </a:xfrm>
          <a:prstGeom prst="rect">
            <a:avLst/>
          </a:prstGeom>
          <a:noFill/>
        </p:spPr>
        <p:txBody>
          <a:bodyPr wrap="square" lIns="0" tIns="0" rIns="0" bIns="0" rtlCol="0" anchor="t">
            <a:normAutofit/>
          </a:bodyPr>
          <a:lstStyle/>
          <a:p>
            <a:pPr algn="l"/>
            <a:r>
              <a:rPr lang="en-US" sz="1700" b="1" dirty="0">
                <a:solidFill>
                  <a:schemeClr val="tx2"/>
                </a:solidFill>
              </a:rPr>
              <a:t>WYATT BEST</a:t>
            </a:r>
            <a:endParaRPr lang="en-US" sz="1700" dirty="0">
              <a:solidFill>
                <a:schemeClr val="tx2"/>
              </a:solidFill>
            </a:endParaRPr>
          </a:p>
          <a:p>
            <a:pPr algn="l"/>
            <a:r>
              <a:rPr lang="en-US" sz="1600" dirty="0">
                <a:solidFill>
                  <a:schemeClr val="tx2"/>
                </a:solidFill>
              </a:rPr>
              <a:t>Director of Enterprise Systems,</a:t>
            </a:r>
          </a:p>
          <a:p>
            <a:pPr algn="l"/>
            <a:r>
              <a:rPr lang="en-US" sz="1600" dirty="0">
                <a:solidFill>
                  <a:schemeClr val="tx2"/>
                </a:solidFill>
              </a:rPr>
              <a:t>New York Conservatory for Dramatic Arts</a:t>
            </a:r>
          </a:p>
        </p:txBody>
      </p:sp>
      <p:sp>
        <p:nvSpPr>
          <p:cNvPr id="3" name="Rectangle 2"/>
          <p:cNvSpPr/>
          <p:nvPr/>
        </p:nvSpPr>
        <p:spPr>
          <a:xfrm>
            <a:off x="6927762" y="4617606"/>
            <a:ext cx="1654964" cy="525894"/>
          </a:xfrm>
          <a:prstGeom prst="rect">
            <a:avLst/>
          </a:prstGeom>
          <a:solidFill>
            <a:srgbClr val="8A2099"/>
          </a:solidFill>
          <a:ln>
            <a:noFill/>
          </a:ln>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r>
              <a:rPr lang="en-US" sz="1000" dirty="0">
                <a:solidFill>
                  <a:schemeClr val="bg1"/>
                </a:solidFill>
              </a:rPr>
              <a:t>SESSION ID: EL256216</a:t>
            </a:r>
          </a:p>
        </p:txBody>
      </p:sp>
    </p:spTree>
    <p:extLst>
      <p:ext uri="{BB962C8B-B14F-4D97-AF65-F5344CB8AC3E}">
        <p14:creationId xmlns:p14="http://schemas.microsoft.com/office/powerpoint/2010/main" val="1308755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967A90-F115-4581-9D7A-4A08D9299BE4}"/>
              </a:ext>
            </a:extLst>
          </p:cNvPr>
          <p:cNvSpPr>
            <a:spLocks noGrp="1"/>
          </p:cNvSpPr>
          <p:nvPr>
            <p:ph type="ctrTitle"/>
          </p:nvPr>
        </p:nvSpPr>
        <p:spPr/>
        <p:txBody>
          <a:bodyPr/>
          <a:lstStyle/>
          <a:p>
            <a:r>
              <a:rPr lang="en-US" dirty="0"/>
              <a:t>Architecture</a:t>
            </a:r>
          </a:p>
        </p:txBody>
      </p:sp>
      <p:sp>
        <p:nvSpPr>
          <p:cNvPr id="7" name="Subtitle 6">
            <a:extLst>
              <a:ext uri="{FF2B5EF4-FFF2-40B4-BE49-F238E27FC236}">
                <a16:creationId xmlns:a16="http://schemas.microsoft.com/office/drawing/2014/main" id="{51FF7526-1C42-46D5-B38D-5A24C0D27BE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29131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7918A9-D220-4415-95A7-197D71DD7485}"/>
              </a:ext>
            </a:extLst>
          </p:cNvPr>
          <p:cNvSpPr>
            <a:spLocks noGrp="1"/>
          </p:cNvSpPr>
          <p:nvPr>
            <p:ph type="sldNum" sz="quarter" idx="12"/>
          </p:nvPr>
        </p:nvSpPr>
        <p:spPr/>
        <p:txBody>
          <a:bodyPr/>
          <a:lstStyle/>
          <a:p>
            <a:fld id="{9411512B-85FD-4112-903F-BFF1BE935164}" type="slidenum">
              <a:rPr lang="en-US" smtClean="0"/>
              <a:t>11</a:t>
            </a:fld>
            <a:endParaRPr lang="en-US"/>
          </a:p>
        </p:txBody>
      </p:sp>
      <p:pic>
        <p:nvPicPr>
          <p:cNvPr id="20" name="Picture 19">
            <a:extLst>
              <a:ext uri="{FF2B5EF4-FFF2-40B4-BE49-F238E27FC236}">
                <a16:creationId xmlns:a16="http://schemas.microsoft.com/office/drawing/2014/main" id="{D3BD24F6-F16D-4D53-ADCA-07C2F2119778}"/>
              </a:ext>
            </a:extLst>
          </p:cNvPr>
          <p:cNvPicPr>
            <a:picLocks noChangeAspect="1"/>
          </p:cNvPicPr>
          <p:nvPr/>
        </p:nvPicPr>
        <p:blipFill>
          <a:blip r:embed="rId3"/>
          <a:stretch>
            <a:fillRect/>
          </a:stretch>
        </p:blipFill>
        <p:spPr>
          <a:xfrm>
            <a:off x="730652" y="211064"/>
            <a:ext cx="6599691" cy="4418437"/>
          </a:xfrm>
          <a:prstGeom prst="rect">
            <a:avLst/>
          </a:prstGeom>
        </p:spPr>
      </p:pic>
      <p:pic>
        <p:nvPicPr>
          <p:cNvPr id="22" name="Picture 21">
            <a:extLst>
              <a:ext uri="{FF2B5EF4-FFF2-40B4-BE49-F238E27FC236}">
                <a16:creationId xmlns:a16="http://schemas.microsoft.com/office/drawing/2014/main" id="{F6EBE4BE-51CD-4062-B372-B7A92902F827}"/>
              </a:ext>
            </a:extLst>
          </p:cNvPr>
          <p:cNvPicPr>
            <a:picLocks noChangeAspect="1"/>
          </p:cNvPicPr>
          <p:nvPr/>
        </p:nvPicPr>
        <p:blipFill>
          <a:blip r:embed="rId4"/>
          <a:stretch>
            <a:fillRect/>
          </a:stretch>
        </p:blipFill>
        <p:spPr>
          <a:xfrm>
            <a:off x="6868165" y="240155"/>
            <a:ext cx="1456849" cy="2464594"/>
          </a:xfrm>
          <a:prstGeom prst="rect">
            <a:avLst/>
          </a:prstGeom>
        </p:spPr>
      </p:pic>
    </p:spTree>
    <p:extLst>
      <p:ext uri="{BB962C8B-B14F-4D97-AF65-F5344CB8AC3E}">
        <p14:creationId xmlns:p14="http://schemas.microsoft.com/office/powerpoint/2010/main" val="841707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FD13933-BDA5-4ADF-9FAC-9BEBFCE5093B}"/>
              </a:ext>
            </a:extLst>
          </p:cNvPr>
          <p:cNvSpPr>
            <a:spLocks noGrp="1"/>
          </p:cNvSpPr>
          <p:nvPr>
            <p:ph idx="1"/>
          </p:nvPr>
        </p:nvSpPr>
        <p:spPr/>
        <p:txBody>
          <a:bodyPr/>
          <a:lstStyle/>
          <a:p>
            <a:pPr marL="285750" indent="-285750">
              <a:buFont typeface="Arial" panose="020B0604020202020204" pitchFamily="34" charset="0"/>
              <a:buChar char="•"/>
            </a:pPr>
            <a:r>
              <a:rPr lang="en-US" dirty="0"/>
              <a:t>Web API must be reachable from the Internet. Use SSL!</a:t>
            </a:r>
          </a:p>
          <a:p>
            <a:pPr marL="628650" lvl="1" indent="-285750">
              <a:buFont typeface="Arial" panose="020B0604020202020204" pitchFamily="34" charset="0"/>
              <a:buChar char="•"/>
            </a:pPr>
            <a:r>
              <a:rPr lang="en-US" dirty="0"/>
              <a:t>Do a little testing to be sure access controls work.</a:t>
            </a:r>
          </a:p>
          <a:p>
            <a:pPr marL="285750" indent="-285750">
              <a:buFont typeface="Arial" panose="020B0604020202020204" pitchFamily="34" charset="0"/>
              <a:buChar char="•"/>
            </a:pPr>
            <a:r>
              <a:rPr lang="en-US" dirty="0"/>
              <a:t>SOAP services can be internal-only. Use SSL!</a:t>
            </a:r>
          </a:p>
          <a:p>
            <a:pPr marL="285750" indent="-285750">
              <a:buFont typeface="Arial" panose="020B0604020202020204" pitchFamily="34" charset="0"/>
              <a:buChar char="•"/>
            </a:pPr>
            <a:r>
              <a:rPr lang="en-US" dirty="0"/>
              <a:t>Self-Service, SOAP, Web API, and Service Bus can all be on the same server but don’t have to be.</a:t>
            </a:r>
          </a:p>
          <a:p>
            <a:pPr marL="285750" indent="-285750">
              <a:buFont typeface="Arial" panose="020B0604020202020204" pitchFamily="34" charset="0"/>
              <a:buChar char="•"/>
            </a:pPr>
            <a:r>
              <a:rPr lang="en-US" dirty="0"/>
              <a:t>Service Bus and PowerCampus client must be on the same server.</a:t>
            </a:r>
          </a:p>
          <a:p>
            <a:pPr marL="285750" indent="-285750">
              <a:buFont typeface="Arial" panose="020B0604020202020204" pitchFamily="34" charset="0"/>
              <a:buChar char="•"/>
            </a:pPr>
            <a:r>
              <a:rPr lang="en-US" dirty="0"/>
              <a:t>Provision a clean Windows Server 2016 virtual machine.</a:t>
            </a:r>
          </a:p>
          <a:p>
            <a:pPr marL="628650" lvl="1" indent="-285750">
              <a:buFont typeface="Arial" panose="020B0604020202020204" pitchFamily="34" charset="0"/>
              <a:buChar char="•"/>
            </a:pPr>
            <a:r>
              <a:rPr lang="en-US" dirty="0"/>
              <a:t>If things get hairy, just revert snapshot and start over.</a:t>
            </a:r>
          </a:p>
        </p:txBody>
      </p:sp>
      <p:sp>
        <p:nvSpPr>
          <p:cNvPr id="3" name="Title 2">
            <a:extLst>
              <a:ext uri="{FF2B5EF4-FFF2-40B4-BE49-F238E27FC236}">
                <a16:creationId xmlns:a16="http://schemas.microsoft.com/office/drawing/2014/main" id="{9B870A54-7276-489A-9BA6-C7704F01A34A}"/>
              </a:ext>
            </a:extLst>
          </p:cNvPr>
          <p:cNvSpPr>
            <a:spLocks noGrp="1"/>
          </p:cNvSpPr>
          <p:nvPr>
            <p:ph type="title"/>
          </p:nvPr>
        </p:nvSpPr>
        <p:spPr/>
        <p:txBody>
          <a:bodyPr/>
          <a:lstStyle/>
          <a:p>
            <a:r>
              <a:rPr lang="en-US" dirty="0"/>
              <a:t>Architecture Tips</a:t>
            </a:r>
          </a:p>
        </p:txBody>
      </p:sp>
      <p:sp>
        <p:nvSpPr>
          <p:cNvPr id="2" name="Slide Number Placeholder 1">
            <a:extLst>
              <a:ext uri="{FF2B5EF4-FFF2-40B4-BE49-F238E27FC236}">
                <a16:creationId xmlns:a16="http://schemas.microsoft.com/office/drawing/2014/main" id="{7E51FD89-7DA9-4E77-9BAF-F27DEBD11606}"/>
              </a:ext>
            </a:extLst>
          </p:cNvPr>
          <p:cNvSpPr>
            <a:spLocks noGrp="1"/>
          </p:cNvSpPr>
          <p:nvPr>
            <p:ph type="sldNum" sz="quarter" idx="4"/>
          </p:nvPr>
        </p:nvSpPr>
        <p:spPr/>
        <p:txBody>
          <a:bodyPr/>
          <a:lstStyle/>
          <a:p>
            <a:fld id="{9411512B-85FD-4112-903F-BFF1BE935164}" type="slidenum">
              <a:rPr lang="en-US" smtClean="0"/>
              <a:t>12</a:t>
            </a:fld>
            <a:endParaRPr lang="en-US"/>
          </a:p>
        </p:txBody>
      </p:sp>
    </p:spTree>
    <p:extLst>
      <p:ext uri="{BB962C8B-B14F-4D97-AF65-F5344CB8AC3E}">
        <p14:creationId xmlns:p14="http://schemas.microsoft.com/office/powerpoint/2010/main" val="1012199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967A90-F115-4581-9D7A-4A08D9299BE4}"/>
              </a:ext>
            </a:extLst>
          </p:cNvPr>
          <p:cNvSpPr>
            <a:spLocks noGrp="1"/>
          </p:cNvSpPr>
          <p:nvPr>
            <p:ph type="ctrTitle"/>
          </p:nvPr>
        </p:nvSpPr>
        <p:spPr/>
        <p:txBody>
          <a:bodyPr/>
          <a:lstStyle/>
          <a:p>
            <a:r>
              <a:rPr lang="en-US" dirty="0"/>
              <a:t>Implementation Steps</a:t>
            </a:r>
          </a:p>
        </p:txBody>
      </p:sp>
      <p:sp>
        <p:nvSpPr>
          <p:cNvPr id="6" name="Subtitle 5">
            <a:extLst>
              <a:ext uri="{FF2B5EF4-FFF2-40B4-BE49-F238E27FC236}">
                <a16:creationId xmlns:a16="http://schemas.microsoft.com/office/drawing/2014/main" id="{198C4BF4-6629-448F-BC93-90B14D71621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2423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11CF579E-3DF3-4E5D-86B7-F177F9172EBC}"/>
              </a:ext>
            </a:extLst>
          </p:cNvPr>
          <p:cNvSpPr>
            <a:spLocks noGrp="1"/>
          </p:cNvSpPr>
          <p:nvPr>
            <p:ph sz="half" idx="1"/>
          </p:nvPr>
        </p:nvSpPr>
        <p:spPr/>
        <p:txBody>
          <a:bodyPr/>
          <a:lstStyle/>
          <a:p>
            <a:pPr marL="285750" indent="-285750">
              <a:buFont typeface="Wingdings" panose="05000000000000000000" pitchFamily="2" charset="2"/>
              <a:buChar char="ü"/>
            </a:pPr>
            <a:r>
              <a:rPr lang="en-US" dirty="0"/>
              <a:t>Do Ellucian Paperwork</a:t>
            </a:r>
          </a:p>
          <a:p>
            <a:pPr>
              <a:buNone/>
            </a:pPr>
            <a:r>
              <a:rPr lang="en-US" dirty="0"/>
              <a:t>Install Web API</a:t>
            </a:r>
          </a:p>
          <a:p>
            <a:pPr>
              <a:buNone/>
            </a:pPr>
            <a:r>
              <a:rPr lang="en-US" dirty="0"/>
              <a:t>Install SOAP Services</a:t>
            </a:r>
          </a:p>
          <a:p>
            <a:pPr>
              <a:buNone/>
            </a:pPr>
            <a:r>
              <a:rPr lang="en-US" dirty="0"/>
              <a:t>Install Service Bus</a:t>
            </a:r>
          </a:p>
          <a:p>
            <a:pPr>
              <a:buNone/>
            </a:pPr>
            <a:r>
              <a:rPr lang="en-US" dirty="0"/>
              <a:t>Provision Service Bus</a:t>
            </a:r>
          </a:p>
          <a:p>
            <a:pPr>
              <a:buNone/>
            </a:pPr>
            <a:r>
              <a:rPr lang="en-US" dirty="0"/>
              <a:t>Install PowerCampus Client</a:t>
            </a:r>
          </a:p>
          <a:p>
            <a:pPr>
              <a:buNone/>
            </a:pPr>
            <a:r>
              <a:rPr lang="en-US" dirty="0"/>
              <a:t>Install </a:t>
            </a:r>
            <a:r>
              <a:rPr lang="en-US" dirty="0" err="1"/>
              <a:t>GhostScript</a:t>
            </a:r>
            <a:endParaRPr lang="en-US" dirty="0"/>
          </a:p>
          <a:p>
            <a:pPr>
              <a:buNone/>
            </a:pPr>
            <a:r>
              <a:rPr lang="en-US" dirty="0"/>
              <a:t>Install PostScript “Printer”</a:t>
            </a:r>
          </a:p>
          <a:p>
            <a:pPr>
              <a:buNone/>
            </a:pPr>
            <a:r>
              <a:rPr lang="en-US" dirty="0"/>
              <a:t>Generate SFTP Key</a:t>
            </a:r>
          </a:p>
        </p:txBody>
      </p:sp>
      <p:sp>
        <p:nvSpPr>
          <p:cNvPr id="12" name="Content Placeholder 11">
            <a:extLst>
              <a:ext uri="{FF2B5EF4-FFF2-40B4-BE49-F238E27FC236}">
                <a16:creationId xmlns:a16="http://schemas.microsoft.com/office/drawing/2014/main" id="{447282EE-59FB-4E4C-9267-A1293683CC50}"/>
              </a:ext>
            </a:extLst>
          </p:cNvPr>
          <p:cNvSpPr>
            <a:spLocks noGrp="1"/>
          </p:cNvSpPr>
          <p:nvPr>
            <p:ph sz="half" idx="2"/>
          </p:nvPr>
        </p:nvSpPr>
        <p:spPr/>
        <p:txBody>
          <a:bodyPr/>
          <a:lstStyle/>
          <a:p>
            <a:pPr>
              <a:buNone/>
            </a:pPr>
            <a:r>
              <a:rPr lang="en-US" dirty="0"/>
              <a:t>Configure Service Bus</a:t>
            </a:r>
          </a:p>
          <a:p>
            <a:pPr>
              <a:buNone/>
            </a:pPr>
            <a:r>
              <a:rPr lang="en-US" dirty="0"/>
              <a:t>Configure Ellucian Cloud</a:t>
            </a:r>
          </a:p>
          <a:p>
            <a:pPr>
              <a:buNone/>
            </a:pPr>
            <a:r>
              <a:rPr lang="en-US" dirty="0"/>
              <a:t>Pass TestConfiguration.ps1</a:t>
            </a:r>
          </a:p>
          <a:p>
            <a:pPr>
              <a:buNone/>
            </a:pPr>
            <a:r>
              <a:rPr lang="en-US" dirty="0"/>
              <a:t>Do NSC Paperwork</a:t>
            </a:r>
          </a:p>
          <a:p>
            <a:pPr>
              <a:buNone/>
            </a:pPr>
            <a:r>
              <a:rPr lang="en-US" dirty="0"/>
              <a:t>Customize NSC Student Site</a:t>
            </a:r>
          </a:p>
          <a:p>
            <a:pPr>
              <a:buNone/>
            </a:pPr>
            <a:r>
              <a:rPr lang="en-US" dirty="0"/>
              <a:t>Customize NSC Stops Emails</a:t>
            </a:r>
          </a:p>
          <a:p>
            <a:pPr>
              <a:buNone/>
            </a:pPr>
            <a:r>
              <a:rPr lang="en-US" dirty="0"/>
              <a:t>Customize Transcript Template</a:t>
            </a:r>
          </a:p>
          <a:p>
            <a:pPr>
              <a:buNone/>
            </a:pPr>
            <a:r>
              <a:rPr lang="en-US" dirty="0"/>
              <a:t>Pass NSC Testing Matrix</a:t>
            </a:r>
          </a:p>
        </p:txBody>
      </p:sp>
      <p:sp>
        <p:nvSpPr>
          <p:cNvPr id="10" name="Title 9">
            <a:extLst>
              <a:ext uri="{FF2B5EF4-FFF2-40B4-BE49-F238E27FC236}">
                <a16:creationId xmlns:a16="http://schemas.microsoft.com/office/drawing/2014/main" id="{7003BFA0-3A20-42E1-A242-611367D89170}"/>
              </a:ext>
            </a:extLst>
          </p:cNvPr>
          <p:cNvSpPr>
            <a:spLocks noGrp="1"/>
          </p:cNvSpPr>
          <p:nvPr>
            <p:ph type="title"/>
          </p:nvPr>
        </p:nvSpPr>
        <p:spPr/>
        <p:txBody>
          <a:bodyPr/>
          <a:lstStyle/>
          <a:p>
            <a:r>
              <a:rPr lang="en-US" dirty="0"/>
              <a:t>Implementation Steps</a:t>
            </a:r>
          </a:p>
        </p:txBody>
      </p:sp>
    </p:spTree>
    <p:extLst>
      <p:ext uri="{BB962C8B-B14F-4D97-AF65-F5344CB8AC3E}">
        <p14:creationId xmlns:p14="http://schemas.microsoft.com/office/powerpoint/2010/main" val="2495972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EDC257C9-7664-452C-BF69-9DF71920EFCD}"/>
              </a:ext>
            </a:extLst>
          </p:cNvPr>
          <p:cNvSpPr>
            <a:spLocks noGrp="1"/>
          </p:cNvSpPr>
          <p:nvPr>
            <p:ph idx="1"/>
          </p:nvPr>
        </p:nvSpPr>
        <p:spPr/>
        <p:txBody>
          <a:bodyPr/>
          <a:lstStyle/>
          <a:p>
            <a:pPr marL="285750" indent="-285750">
              <a:buFont typeface="Arial" panose="020B0604020202020204" pitchFamily="34" charset="0"/>
              <a:buChar char="•"/>
            </a:pPr>
            <a:r>
              <a:rPr lang="en-US" dirty="0"/>
              <a:t>Verify that…</a:t>
            </a:r>
          </a:p>
          <a:p>
            <a:pPr marL="628650" lvl="1" indent="-285750">
              <a:buFont typeface="Arial" panose="020B0604020202020204" pitchFamily="34" charset="0"/>
              <a:buChar char="•"/>
            </a:pPr>
            <a:r>
              <a:rPr lang="en-US" dirty="0"/>
              <a:t>Web API website can be loaded in a browser outside your network (i.e. your smartphone).</a:t>
            </a:r>
          </a:p>
          <a:p>
            <a:pPr marL="628650" lvl="2" indent="-285750">
              <a:buFont typeface="Arial" panose="020B0604020202020204" pitchFamily="34" charset="0"/>
              <a:buChar char="•"/>
            </a:pPr>
            <a:r>
              <a:rPr lang="en-US" dirty="0"/>
              <a:t>Web API returns JSON, not HTML.</a:t>
            </a:r>
          </a:p>
          <a:p>
            <a:pPr marL="628650" lvl="2" indent="-285750">
              <a:buFont typeface="Arial" panose="020B0604020202020204" pitchFamily="34" charset="0"/>
              <a:buChar char="•"/>
            </a:pPr>
            <a:r>
              <a:rPr lang="en-US" dirty="0"/>
              <a:t>Firefox will display the JSON in a nice format; IE will prompt you to download a strange text file.</a:t>
            </a:r>
          </a:p>
          <a:p>
            <a:pPr marL="628650" lvl="1" indent="-285750">
              <a:buFont typeface="Arial" panose="020B0604020202020204" pitchFamily="34" charset="0"/>
              <a:buChar char="•"/>
            </a:pPr>
            <a:r>
              <a:rPr lang="en-US" dirty="0"/>
              <a:t>SOAP Services can be loaded in a browser inside your network.</a:t>
            </a:r>
          </a:p>
        </p:txBody>
      </p:sp>
      <p:sp>
        <p:nvSpPr>
          <p:cNvPr id="3" name="Title 2">
            <a:extLst>
              <a:ext uri="{FF2B5EF4-FFF2-40B4-BE49-F238E27FC236}">
                <a16:creationId xmlns:a16="http://schemas.microsoft.com/office/drawing/2014/main" id="{D6174B85-6A50-4367-8BBE-24B9BDA89CC2}"/>
              </a:ext>
            </a:extLst>
          </p:cNvPr>
          <p:cNvSpPr>
            <a:spLocks noGrp="1"/>
          </p:cNvSpPr>
          <p:nvPr>
            <p:ph type="title"/>
          </p:nvPr>
        </p:nvSpPr>
        <p:spPr/>
        <p:txBody>
          <a:bodyPr/>
          <a:lstStyle/>
          <a:p>
            <a:r>
              <a:rPr lang="en-US" dirty="0"/>
              <a:t>Install Web API and SOAP Services</a:t>
            </a:r>
          </a:p>
        </p:txBody>
      </p:sp>
      <p:sp>
        <p:nvSpPr>
          <p:cNvPr id="4" name="Slide Number Placeholder 3">
            <a:extLst>
              <a:ext uri="{FF2B5EF4-FFF2-40B4-BE49-F238E27FC236}">
                <a16:creationId xmlns:a16="http://schemas.microsoft.com/office/drawing/2014/main" id="{9B812CFE-BE56-4C47-8629-99F2F83A7A93}"/>
              </a:ext>
            </a:extLst>
          </p:cNvPr>
          <p:cNvSpPr>
            <a:spLocks noGrp="1"/>
          </p:cNvSpPr>
          <p:nvPr>
            <p:ph type="sldNum" sz="quarter" idx="4"/>
          </p:nvPr>
        </p:nvSpPr>
        <p:spPr/>
        <p:txBody>
          <a:bodyPr/>
          <a:lstStyle/>
          <a:p>
            <a:fld id="{40A085A0-3A3D-6540-B0AC-0588E66301FB}" type="slidenum">
              <a:rPr lang="en-US" smtClean="0"/>
              <a:pPr/>
              <a:t>15</a:t>
            </a:fld>
            <a:endParaRPr lang="en-US" dirty="0"/>
          </a:p>
        </p:txBody>
      </p:sp>
    </p:spTree>
    <p:extLst>
      <p:ext uri="{BB962C8B-B14F-4D97-AF65-F5344CB8AC3E}">
        <p14:creationId xmlns:p14="http://schemas.microsoft.com/office/powerpoint/2010/main" val="418970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11CF579E-3DF3-4E5D-86B7-F177F9172EBC}"/>
              </a:ext>
            </a:extLst>
          </p:cNvPr>
          <p:cNvSpPr>
            <a:spLocks noGrp="1"/>
          </p:cNvSpPr>
          <p:nvPr>
            <p:ph sz="half" idx="1"/>
          </p:nvPr>
        </p:nvSpPr>
        <p:spPr/>
        <p:txBody>
          <a:bodyPr/>
          <a:lstStyle/>
          <a:p>
            <a:pPr marL="285750" indent="-285750">
              <a:buFont typeface="Wingdings" panose="05000000000000000000" pitchFamily="2" charset="2"/>
              <a:buChar char="ü"/>
            </a:pPr>
            <a:r>
              <a:rPr lang="en-US" dirty="0"/>
              <a:t>Do Ellucian Paperwork</a:t>
            </a:r>
          </a:p>
          <a:p>
            <a:pPr marL="285750" indent="-285750">
              <a:buFont typeface="Wingdings" panose="05000000000000000000" pitchFamily="2" charset="2"/>
              <a:buChar char="ü"/>
            </a:pPr>
            <a:r>
              <a:rPr lang="en-US" dirty="0"/>
              <a:t>Install Web API</a:t>
            </a:r>
          </a:p>
          <a:p>
            <a:pPr marL="285750" indent="-285750">
              <a:buFont typeface="Wingdings" panose="05000000000000000000" pitchFamily="2" charset="2"/>
              <a:buChar char="ü"/>
            </a:pPr>
            <a:r>
              <a:rPr lang="en-US" dirty="0"/>
              <a:t>Install SOAP Services</a:t>
            </a:r>
          </a:p>
          <a:p>
            <a:pPr>
              <a:buNone/>
            </a:pPr>
            <a:r>
              <a:rPr lang="en-US" dirty="0"/>
              <a:t>Install Service Bus</a:t>
            </a:r>
          </a:p>
          <a:p>
            <a:pPr>
              <a:buNone/>
            </a:pPr>
            <a:r>
              <a:rPr lang="en-US" dirty="0"/>
              <a:t>Provision Service Bus</a:t>
            </a:r>
          </a:p>
          <a:p>
            <a:pPr>
              <a:buNone/>
            </a:pPr>
            <a:r>
              <a:rPr lang="en-US" dirty="0"/>
              <a:t>Install PowerCampus Client</a:t>
            </a:r>
          </a:p>
          <a:p>
            <a:pPr>
              <a:buNone/>
            </a:pPr>
            <a:r>
              <a:rPr lang="en-US" dirty="0"/>
              <a:t>Install </a:t>
            </a:r>
            <a:r>
              <a:rPr lang="en-US" dirty="0" err="1"/>
              <a:t>GhostScript</a:t>
            </a:r>
            <a:endParaRPr lang="en-US" dirty="0"/>
          </a:p>
          <a:p>
            <a:pPr>
              <a:buNone/>
            </a:pPr>
            <a:r>
              <a:rPr lang="en-US" dirty="0"/>
              <a:t>Install PostScript “Printer”</a:t>
            </a:r>
          </a:p>
          <a:p>
            <a:pPr>
              <a:buNone/>
            </a:pPr>
            <a:r>
              <a:rPr lang="en-US" dirty="0"/>
              <a:t>Generate SFTP Key</a:t>
            </a:r>
          </a:p>
        </p:txBody>
      </p:sp>
      <p:sp>
        <p:nvSpPr>
          <p:cNvPr id="12" name="Content Placeholder 11">
            <a:extLst>
              <a:ext uri="{FF2B5EF4-FFF2-40B4-BE49-F238E27FC236}">
                <a16:creationId xmlns:a16="http://schemas.microsoft.com/office/drawing/2014/main" id="{447282EE-59FB-4E4C-9267-A1293683CC50}"/>
              </a:ext>
            </a:extLst>
          </p:cNvPr>
          <p:cNvSpPr>
            <a:spLocks noGrp="1"/>
          </p:cNvSpPr>
          <p:nvPr>
            <p:ph sz="half" idx="2"/>
          </p:nvPr>
        </p:nvSpPr>
        <p:spPr/>
        <p:txBody>
          <a:bodyPr/>
          <a:lstStyle/>
          <a:p>
            <a:pPr>
              <a:buNone/>
            </a:pPr>
            <a:r>
              <a:rPr lang="en-US" dirty="0"/>
              <a:t>Configure Service Bus</a:t>
            </a:r>
          </a:p>
          <a:p>
            <a:pPr>
              <a:buNone/>
            </a:pPr>
            <a:r>
              <a:rPr lang="en-US" dirty="0"/>
              <a:t>Configure Ellucian Cloud</a:t>
            </a:r>
          </a:p>
          <a:p>
            <a:pPr>
              <a:buNone/>
            </a:pPr>
            <a:r>
              <a:rPr lang="en-US" dirty="0"/>
              <a:t>Pass TestConfiguration.ps1</a:t>
            </a:r>
          </a:p>
          <a:p>
            <a:pPr>
              <a:buNone/>
            </a:pPr>
            <a:r>
              <a:rPr lang="en-US" dirty="0"/>
              <a:t>Do NSC Paperwork</a:t>
            </a:r>
          </a:p>
          <a:p>
            <a:pPr>
              <a:buNone/>
            </a:pPr>
            <a:r>
              <a:rPr lang="en-US" dirty="0"/>
              <a:t>Customize NSC Student Site</a:t>
            </a:r>
          </a:p>
          <a:p>
            <a:pPr>
              <a:buNone/>
            </a:pPr>
            <a:r>
              <a:rPr lang="en-US" dirty="0"/>
              <a:t>Customize NSC Stops Emails</a:t>
            </a:r>
          </a:p>
          <a:p>
            <a:pPr>
              <a:buNone/>
            </a:pPr>
            <a:r>
              <a:rPr lang="en-US" dirty="0"/>
              <a:t>Customize Transcript Template</a:t>
            </a:r>
          </a:p>
          <a:p>
            <a:pPr>
              <a:buNone/>
            </a:pPr>
            <a:r>
              <a:rPr lang="en-US" dirty="0"/>
              <a:t>Pass NSC Testing Matrix</a:t>
            </a:r>
          </a:p>
        </p:txBody>
      </p:sp>
      <p:sp>
        <p:nvSpPr>
          <p:cNvPr id="10" name="Title 9">
            <a:extLst>
              <a:ext uri="{FF2B5EF4-FFF2-40B4-BE49-F238E27FC236}">
                <a16:creationId xmlns:a16="http://schemas.microsoft.com/office/drawing/2014/main" id="{7003BFA0-3A20-42E1-A242-611367D89170}"/>
              </a:ext>
            </a:extLst>
          </p:cNvPr>
          <p:cNvSpPr>
            <a:spLocks noGrp="1"/>
          </p:cNvSpPr>
          <p:nvPr>
            <p:ph type="title"/>
          </p:nvPr>
        </p:nvSpPr>
        <p:spPr/>
        <p:txBody>
          <a:bodyPr/>
          <a:lstStyle/>
          <a:p>
            <a:r>
              <a:rPr lang="en-US" dirty="0"/>
              <a:t>Implementation Steps</a:t>
            </a:r>
          </a:p>
        </p:txBody>
      </p:sp>
    </p:spTree>
    <p:extLst>
      <p:ext uri="{BB962C8B-B14F-4D97-AF65-F5344CB8AC3E}">
        <p14:creationId xmlns:p14="http://schemas.microsoft.com/office/powerpoint/2010/main" val="280554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F4A8826-7E8A-40FD-9FF7-E10A946E6C8C}"/>
              </a:ext>
            </a:extLst>
          </p:cNvPr>
          <p:cNvSpPr>
            <a:spLocks noGrp="1"/>
          </p:cNvSpPr>
          <p:nvPr>
            <p:ph idx="1"/>
          </p:nvPr>
        </p:nvSpPr>
        <p:spPr/>
        <p:txBody>
          <a:bodyPr/>
          <a:lstStyle/>
          <a:p>
            <a:r>
              <a:rPr lang="en-US" dirty="0"/>
              <a:t>Do I already have Service Bus installed? If so, what server?</a:t>
            </a:r>
          </a:p>
          <a:p>
            <a:endParaRPr lang="en-US" dirty="0"/>
          </a:p>
          <a:p>
            <a:endParaRPr lang="en-US" dirty="0"/>
          </a:p>
          <a:p>
            <a:endParaRPr lang="en-US" dirty="0"/>
          </a:p>
          <a:p>
            <a:endParaRPr lang="en-US" dirty="0"/>
          </a:p>
          <a:p>
            <a:endParaRPr lang="en-US" dirty="0"/>
          </a:p>
          <a:p>
            <a:r>
              <a:rPr lang="en-US" dirty="0"/>
              <a:t>Remember to edit </a:t>
            </a:r>
            <a:r>
              <a:rPr lang="en-US" dirty="0" err="1"/>
              <a:t>ServiceBus.Subcription</a:t>
            </a:r>
            <a:r>
              <a:rPr lang="en-US" dirty="0"/>
              <a:t> if you clone your production environment as a test environment!</a:t>
            </a:r>
          </a:p>
        </p:txBody>
      </p:sp>
      <p:sp>
        <p:nvSpPr>
          <p:cNvPr id="6" name="Title 5">
            <a:extLst>
              <a:ext uri="{FF2B5EF4-FFF2-40B4-BE49-F238E27FC236}">
                <a16:creationId xmlns:a16="http://schemas.microsoft.com/office/drawing/2014/main" id="{DB16BDB9-1F8D-4F49-BBAA-67B3258E0AD3}"/>
              </a:ext>
            </a:extLst>
          </p:cNvPr>
          <p:cNvSpPr>
            <a:spLocks noGrp="1"/>
          </p:cNvSpPr>
          <p:nvPr>
            <p:ph type="title"/>
          </p:nvPr>
        </p:nvSpPr>
        <p:spPr/>
        <p:txBody>
          <a:bodyPr/>
          <a:lstStyle/>
          <a:p>
            <a:r>
              <a:rPr lang="en-US" dirty="0"/>
              <a:t>Install Service Bus</a:t>
            </a:r>
          </a:p>
        </p:txBody>
      </p:sp>
      <p:sp>
        <p:nvSpPr>
          <p:cNvPr id="5" name="Slide Number Placeholder 4">
            <a:extLst>
              <a:ext uri="{FF2B5EF4-FFF2-40B4-BE49-F238E27FC236}">
                <a16:creationId xmlns:a16="http://schemas.microsoft.com/office/drawing/2014/main" id="{4F180064-E655-4182-9ED4-37A775981CF8}"/>
              </a:ext>
            </a:extLst>
          </p:cNvPr>
          <p:cNvSpPr>
            <a:spLocks noGrp="1"/>
          </p:cNvSpPr>
          <p:nvPr>
            <p:ph type="sldNum" sz="quarter" idx="4"/>
          </p:nvPr>
        </p:nvSpPr>
        <p:spPr/>
        <p:txBody>
          <a:bodyPr/>
          <a:lstStyle/>
          <a:p>
            <a:fld id="{40A085A0-3A3D-6540-B0AC-0588E66301FB}" type="slidenum">
              <a:rPr lang="en-US" smtClean="0"/>
              <a:pPr/>
              <a:t>17</a:t>
            </a:fld>
            <a:endParaRPr lang="en-US" dirty="0"/>
          </a:p>
        </p:txBody>
      </p:sp>
      <p:pic>
        <p:nvPicPr>
          <p:cNvPr id="8" name="Picture Placeholder 7">
            <a:extLst>
              <a:ext uri="{FF2B5EF4-FFF2-40B4-BE49-F238E27FC236}">
                <a16:creationId xmlns:a16="http://schemas.microsoft.com/office/drawing/2014/main" id="{E42C2EA7-FEF9-46BE-BE55-83981E0DF892}"/>
              </a:ext>
            </a:extLst>
          </p:cNvPr>
          <p:cNvPicPr>
            <a:picLocks noChangeAspect="1"/>
          </p:cNvPicPr>
          <p:nvPr/>
        </p:nvPicPr>
        <p:blipFill rotWithShape="1">
          <a:blip r:embed="rId2"/>
          <a:srcRect l="-224" r="-224"/>
          <a:stretch/>
        </p:blipFill>
        <p:spPr>
          <a:xfrm>
            <a:off x="780200" y="1905258"/>
            <a:ext cx="5745664" cy="133298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75294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6262A8-A3DE-4FEA-BACB-16327FBE5C27}"/>
              </a:ext>
            </a:extLst>
          </p:cNvPr>
          <p:cNvSpPr>
            <a:spLocks noGrp="1"/>
          </p:cNvSpPr>
          <p:nvPr>
            <p:ph idx="1"/>
          </p:nvPr>
        </p:nvSpPr>
        <p:spPr/>
        <p:txBody>
          <a:bodyPr/>
          <a:lstStyle/>
          <a:p>
            <a:pPr marL="285750" indent="-285750">
              <a:buFont typeface="Arial" panose="020B0604020202020204" pitchFamily="34" charset="0"/>
              <a:buChar char="•"/>
            </a:pPr>
            <a:r>
              <a:rPr lang="en-US" dirty="0"/>
              <a:t>After running installer, follow provisioning steps exactly.</a:t>
            </a:r>
          </a:p>
          <a:p>
            <a:pPr marL="285750" indent="-285750">
              <a:buFont typeface="Arial" panose="020B0604020202020204" pitchFamily="34" charset="0"/>
              <a:buChar char="•"/>
            </a:pPr>
            <a:r>
              <a:rPr lang="en-US" dirty="0"/>
              <a:t>You will be prompted to enter names when provisioning the PowerCampus Publisher, PowerShell Subscriber, and optionally MSMQ Publisher. Just use defaults.</a:t>
            </a:r>
          </a:p>
          <a:p>
            <a:pPr marL="285750" indent="-285750">
              <a:buFont typeface="Arial" panose="020B0604020202020204" pitchFamily="34" charset="0"/>
              <a:buChar char="•"/>
            </a:pPr>
            <a:r>
              <a:rPr lang="en-US" dirty="0"/>
              <a:t>The current setup uses one “instance” (comprised of the three services above) for all purposes.</a:t>
            </a:r>
          </a:p>
          <a:p>
            <a:pPr marL="285750" indent="-285750">
              <a:buFont typeface="Arial" panose="020B0604020202020204" pitchFamily="34" charset="0"/>
              <a:buChar char="•"/>
            </a:pPr>
            <a:r>
              <a:rPr lang="en-US" dirty="0"/>
              <a:t>Understand that we could theoretically multiply templates and/or instances (and thus Windows Services endpoints) in the future.</a:t>
            </a:r>
          </a:p>
        </p:txBody>
      </p:sp>
      <p:sp>
        <p:nvSpPr>
          <p:cNvPr id="4" name="Title 3">
            <a:extLst>
              <a:ext uri="{FF2B5EF4-FFF2-40B4-BE49-F238E27FC236}">
                <a16:creationId xmlns:a16="http://schemas.microsoft.com/office/drawing/2014/main" id="{835012A1-CFCE-4D89-8946-96C6AB771602}"/>
              </a:ext>
            </a:extLst>
          </p:cNvPr>
          <p:cNvSpPr>
            <a:spLocks noGrp="1"/>
          </p:cNvSpPr>
          <p:nvPr>
            <p:ph type="title"/>
          </p:nvPr>
        </p:nvSpPr>
        <p:spPr/>
        <p:txBody>
          <a:bodyPr/>
          <a:lstStyle/>
          <a:p>
            <a:r>
              <a:rPr lang="en-US" dirty="0"/>
              <a:t>Provision Service Bus</a:t>
            </a:r>
            <a:endParaRPr lang="en-US" b="1" dirty="0"/>
          </a:p>
        </p:txBody>
      </p:sp>
      <p:sp>
        <p:nvSpPr>
          <p:cNvPr id="3" name="Slide Number Placeholder 2">
            <a:extLst>
              <a:ext uri="{FF2B5EF4-FFF2-40B4-BE49-F238E27FC236}">
                <a16:creationId xmlns:a16="http://schemas.microsoft.com/office/drawing/2014/main" id="{183A0A4C-7F94-453E-8091-61BC0BF60504}"/>
              </a:ext>
            </a:extLst>
          </p:cNvPr>
          <p:cNvSpPr>
            <a:spLocks noGrp="1"/>
          </p:cNvSpPr>
          <p:nvPr>
            <p:ph type="sldNum" sz="quarter" idx="4"/>
          </p:nvPr>
        </p:nvSpPr>
        <p:spPr/>
        <p:txBody>
          <a:bodyPr/>
          <a:lstStyle/>
          <a:p>
            <a:fld id="{40A085A0-3A3D-6540-B0AC-0588E66301FB}" type="slidenum">
              <a:rPr lang="en-US" smtClean="0"/>
              <a:pPr/>
              <a:t>18</a:t>
            </a:fld>
            <a:endParaRPr lang="en-US" dirty="0"/>
          </a:p>
        </p:txBody>
      </p:sp>
    </p:spTree>
    <p:extLst>
      <p:ext uri="{BB962C8B-B14F-4D97-AF65-F5344CB8AC3E}">
        <p14:creationId xmlns:p14="http://schemas.microsoft.com/office/powerpoint/2010/main" val="2312297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11CF579E-3DF3-4E5D-86B7-F177F9172EBC}"/>
              </a:ext>
            </a:extLst>
          </p:cNvPr>
          <p:cNvSpPr>
            <a:spLocks noGrp="1"/>
          </p:cNvSpPr>
          <p:nvPr>
            <p:ph sz="half" idx="1"/>
          </p:nvPr>
        </p:nvSpPr>
        <p:spPr/>
        <p:txBody>
          <a:bodyPr/>
          <a:lstStyle/>
          <a:p>
            <a:pPr marL="285750" indent="-285750">
              <a:buFont typeface="Wingdings" panose="05000000000000000000" pitchFamily="2" charset="2"/>
              <a:buChar char="ü"/>
            </a:pPr>
            <a:r>
              <a:rPr lang="en-US" dirty="0"/>
              <a:t>Do Ellucian Paperwork</a:t>
            </a:r>
          </a:p>
          <a:p>
            <a:pPr marL="285750" indent="-285750">
              <a:buFont typeface="Wingdings" panose="05000000000000000000" pitchFamily="2" charset="2"/>
              <a:buChar char="ü"/>
            </a:pPr>
            <a:r>
              <a:rPr lang="en-US" dirty="0"/>
              <a:t>Install Web API</a:t>
            </a:r>
          </a:p>
          <a:p>
            <a:pPr marL="285750" indent="-285750">
              <a:buFont typeface="Wingdings" panose="05000000000000000000" pitchFamily="2" charset="2"/>
              <a:buChar char="ü"/>
            </a:pPr>
            <a:r>
              <a:rPr lang="en-US" dirty="0"/>
              <a:t>Install SOAP Services</a:t>
            </a:r>
          </a:p>
          <a:p>
            <a:pPr marL="285750" indent="-285750">
              <a:buFont typeface="Wingdings" panose="05000000000000000000" pitchFamily="2" charset="2"/>
              <a:buChar char="ü"/>
            </a:pPr>
            <a:r>
              <a:rPr lang="en-US" dirty="0"/>
              <a:t>Install Service Bus</a:t>
            </a:r>
          </a:p>
          <a:p>
            <a:pPr marL="285750" indent="-285750">
              <a:buFont typeface="Wingdings" panose="05000000000000000000" pitchFamily="2" charset="2"/>
              <a:buChar char="ü"/>
            </a:pPr>
            <a:r>
              <a:rPr lang="en-US" dirty="0"/>
              <a:t>Provision Service Bus</a:t>
            </a:r>
          </a:p>
          <a:p>
            <a:pPr>
              <a:buNone/>
            </a:pPr>
            <a:r>
              <a:rPr lang="en-US" dirty="0"/>
              <a:t>Install PowerCampus Client</a:t>
            </a:r>
          </a:p>
          <a:p>
            <a:pPr>
              <a:buNone/>
            </a:pPr>
            <a:r>
              <a:rPr lang="en-US" dirty="0"/>
              <a:t>Install </a:t>
            </a:r>
            <a:r>
              <a:rPr lang="en-US" dirty="0" err="1"/>
              <a:t>GhostScript</a:t>
            </a:r>
            <a:endParaRPr lang="en-US" dirty="0"/>
          </a:p>
          <a:p>
            <a:pPr>
              <a:buNone/>
            </a:pPr>
            <a:r>
              <a:rPr lang="en-US" dirty="0"/>
              <a:t>Install PostScript “Printer”</a:t>
            </a:r>
          </a:p>
          <a:p>
            <a:pPr>
              <a:buNone/>
            </a:pPr>
            <a:r>
              <a:rPr lang="en-US" dirty="0"/>
              <a:t>Generate SFTP Key</a:t>
            </a:r>
          </a:p>
        </p:txBody>
      </p:sp>
      <p:sp>
        <p:nvSpPr>
          <p:cNvPr id="12" name="Content Placeholder 11">
            <a:extLst>
              <a:ext uri="{FF2B5EF4-FFF2-40B4-BE49-F238E27FC236}">
                <a16:creationId xmlns:a16="http://schemas.microsoft.com/office/drawing/2014/main" id="{447282EE-59FB-4E4C-9267-A1293683CC50}"/>
              </a:ext>
            </a:extLst>
          </p:cNvPr>
          <p:cNvSpPr>
            <a:spLocks noGrp="1"/>
          </p:cNvSpPr>
          <p:nvPr>
            <p:ph sz="half" idx="2"/>
          </p:nvPr>
        </p:nvSpPr>
        <p:spPr/>
        <p:txBody>
          <a:bodyPr/>
          <a:lstStyle/>
          <a:p>
            <a:pPr>
              <a:buNone/>
            </a:pPr>
            <a:r>
              <a:rPr lang="en-US" dirty="0"/>
              <a:t>Configure Service Bus</a:t>
            </a:r>
          </a:p>
          <a:p>
            <a:pPr>
              <a:buNone/>
            </a:pPr>
            <a:r>
              <a:rPr lang="en-US" dirty="0"/>
              <a:t>Configure Ellucian Cloud</a:t>
            </a:r>
          </a:p>
          <a:p>
            <a:pPr>
              <a:buNone/>
            </a:pPr>
            <a:r>
              <a:rPr lang="en-US" dirty="0"/>
              <a:t>Pass TestConfiguration.ps1</a:t>
            </a:r>
          </a:p>
          <a:p>
            <a:pPr>
              <a:buNone/>
            </a:pPr>
            <a:r>
              <a:rPr lang="en-US" dirty="0"/>
              <a:t>Do NSC Paperwork</a:t>
            </a:r>
          </a:p>
          <a:p>
            <a:pPr>
              <a:buNone/>
            </a:pPr>
            <a:r>
              <a:rPr lang="en-US" dirty="0"/>
              <a:t>Customize NSC Student Site</a:t>
            </a:r>
          </a:p>
          <a:p>
            <a:pPr>
              <a:buNone/>
            </a:pPr>
            <a:r>
              <a:rPr lang="en-US" dirty="0"/>
              <a:t>Customize NSC Stops Emails</a:t>
            </a:r>
          </a:p>
          <a:p>
            <a:pPr>
              <a:buNone/>
            </a:pPr>
            <a:r>
              <a:rPr lang="en-US" dirty="0"/>
              <a:t>Customize Transcript Template</a:t>
            </a:r>
          </a:p>
          <a:p>
            <a:pPr>
              <a:buNone/>
            </a:pPr>
            <a:r>
              <a:rPr lang="en-US" dirty="0"/>
              <a:t>Pass NSC Testing Matrix</a:t>
            </a:r>
          </a:p>
        </p:txBody>
      </p:sp>
      <p:sp>
        <p:nvSpPr>
          <p:cNvPr id="10" name="Title 9">
            <a:extLst>
              <a:ext uri="{FF2B5EF4-FFF2-40B4-BE49-F238E27FC236}">
                <a16:creationId xmlns:a16="http://schemas.microsoft.com/office/drawing/2014/main" id="{7003BFA0-3A20-42E1-A242-611367D89170}"/>
              </a:ext>
            </a:extLst>
          </p:cNvPr>
          <p:cNvSpPr>
            <a:spLocks noGrp="1"/>
          </p:cNvSpPr>
          <p:nvPr>
            <p:ph type="title"/>
          </p:nvPr>
        </p:nvSpPr>
        <p:spPr/>
        <p:txBody>
          <a:bodyPr/>
          <a:lstStyle/>
          <a:p>
            <a:r>
              <a:rPr lang="en-US" dirty="0"/>
              <a:t>Implementation Steps</a:t>
            </a:r>
          </a:p>
        </p:txBody>
      </p:sp>
    </p:spTree>
    <p:extLst>
      <p:ext uri="{BB962C8B-B14F-4D97-AF65-F5344CB8AC3E}">
        <p14:creationId xmlns:p14="http://schemas.microsoft.com/office/powerpoint/2010/main" val="3722239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5927" y="993930"/>
            <a:ext cx="8078368" cy="3349937"/>
          </a:xfrm>
        </p:spPr>
        <p:txBody>
          <a:bodyPr>
            <a:noAutofit/>
          </a:bodyPr>
          <a:lstStyle/>
          <a:p>
            <a:pPr>
              <a:lnSpc>
                <a:spcPct val="110000"/>
              </a:lnSpc>
            </a:pPr>
            <a:r>
              <a:rPr lang="en-US" sz="2000" b="0" dirty="0">
                <a:solidFill>
                  <a:schemeClr val="tx1"/>
                </a:solidFill>
              </a:rPr>
              <a:t>The views and opinions in this presentation are those of the presenter and do not necessarily reflect the position of Ellucian.</a:t>
            </a:r>
          </a:p>
        </p:txBody>
      </p:sp>
      <p:sp>
        <p:nvSpPr>
          <p:cNvPr id="4" name="Title 3"/>
          <p:cNvSpPr>
            <a:spLocks noGrp="1"/>
          </p:cNvSpPr>
          <p:nvPr>
            <p:ph type="title"/>
          </p:nvPr>
        </p:nvSpPr>
        <p:spPr/>
        <p:txBody>
          <a:bodyPr/>
          <a:lstStyle/>
          <a:p>
            <a:r>
              <a:rPr lang="en-US" dirty="0"/>
              <a:t>Disclaimer</a:t>
            </a:r>
          </a:p>
        </p:txBody>
      </p:sp>
      <p:sp>
        <p:nvSpPr>
          <p:cNvPr id="7" name="Slide Number Placeholder 3">
            <a:extLst>
              <a:ext uri="{FF2B5EF4-FFF2-40B4-BE49-F238E27FC236}">
                <a16:creationId xmlns:a16="http://schemas.microsoft.com/office/drawing/2014/main" id="{A1CBB8DF-9B8A-C648-A2AE-CAD9865E26CA}"/>
              </a:ext>
            </a:extLst>
          </p:cNvPr>
          <p:cNvSpPr txBox="1">
            <a:spLocks/>
          </p:cNvSpPr>
          <p:nvPr/>
        </p:nvSpPr>
        <p:spPr>
          <a:xfrm>
            <a:off x="8325014" y="4629501"/>
            <a:ext cx="403267" cy="273844"/>
          </a:xfrm>
          <a:prstGeom prst="rect">
            <a:avLst/>
          </a:prstGeom>
        </p:spPr>
        <p:txBody>
          <a:bodyPr vert="horz" lIns="0" tIns="0" rIns="0" bIns="0" rtlCol="0" anchor="b"/>
          <a:lstStyle>
            <a:defPPr>
              <a:defRPr lang="en-US"/>
            </a:defPPr>
            <a:lvl1pPr marL="0" algn="r" defTabSz="457200" rtl="0" eaLnBrk="1" latinLnBrk="0" hangingPunct="1">
              <a:defRPr sz="1100" b="1" kern="1200">
                <a:solidFill>
                  <a:srgbClr val="7F7F7F"/>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0A085A0-3A3D-6540-B0AC-0588E66301FB}" type="slidenum">
              <a:rPr lang="en-US" smtClean="0">
                <a:solidFill>
                  <a:srgbClr val="45A1AA"/>
                </a:solidFill>
              </a:rPr>
              <a:pPr/>
              <a:t>2</a:t>
            </a:fld>
            <a:endParaRPr lang="en-US" dirty="0">
              <a:solidFill>
                <a:srgbClr val="45A1AA"/>
              </a:solidFill>
            </a:endParaRPr>
          </a:p>
        </p:txBody>
      </p:sp>
    </p:spTree>
    <p:extLst>
      <p:ext uri="{BB962C8B-B14F-4D97-AF65-F5344CB8AC3E}">
        <p14:creationId xmlns:p14="http://schemas.microsoft.com/office/powerpoint/2010/main" val="2450778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E7C8C51-4E08-442F-9817-F46101E96BF2}"/>
              </a:ext>
            </a:extLst>
          </p:cNvPr>
          <p:cNvSpPr>
            <a:spLocks noGrp="1"/>
          </p:cNvSpPr>
          <p:nvPr>
            <p:ph idx="1"/>
          </p:nvPr>
        </p:nvSpPr>
        <p:spPr/>
        <p:txBody>
          <a:bodyPr/>
          <a:lstStyle/>
          <a:p>
            <a:pPr marL="285750" indent="-285750">
              <a:buFont typeface="Arial" panose="020B0604020202020204" pitchFamily="34" charset="0"/>
              <a:buChar char="•"/>
            </a:pPr>
            <a:r>
              <a:rPr lang="en-US" dirty="0"/>
              <a:t>PowerCampus Client (alongside Service Bus)</a:t>
            </a:r>
          </a:p>
          <a:p>
            <a:pPr marL="285750" indent="-285750">
              <a:buFont typeface="Arial" panose="020B0604020202020204" pitchFamily="34" charset="0"/>
              <a:buChar char="•"/>
            </a:pPr>
            <a:r>
              <a:rPr lang="en-US" dirty="0" err="1"/>
              <a:t>GhostScript</a:t>
            </a:r>
            <a:r>
              <a:rPr lang="en-US" dirty="0"/>
              <a:t> (from the Internet)</a:t>
            </a:r>
          </a:p>
          <a:p>
            <a:pPr marL="285750" indent="-285750">
              <a:buFont typeface="Arial" panose="020B0604020202020204" pitchFamily="34" charset="0"/>
              <a:buChar char="•"/>
            </a:pPr>
            <a:r>
              <a:rPr lang="en-US" dirty="0"/>
              <a:t>PostScript Printer</a:t>
            </a:r>
          </a:p>
          <a:p>
            <a:pPr marL="285750" indent="-285750">
              <a:buFont typeface="Arial" panose="020B0604020202020204" pitchFamily="34" charset="0"/>
              <a:buChar char="•"/>
            </a:pPr>
            <a:r>
              <a:rPr lang="en-US" dirty="0" err="1"/>
              <a:t>PuTTYgen</a:t>
            </a:r>
            <a:r>
              <a:rPr lang="en-US" dirty="0"/>
              <a:t> (from the Internet; for SFTP key)</a:t>
            </a:r>
          </a:p>
          <a:p>
            <a:pPr marL="285750" indent="-285750">
              <a:buFont typeface="Arial" panose="020B0604020202020204" pitchFamily="34" charset="0"/>
              <a:buChar char="•"/>
            </a:pPr>
            <a:r>
              <a:rPr lang="en-US" dirty="0"/>
              <a:t>Follow directions in the PDF guide under “Automating PDF File Generation”</a:t>
            </a:r>
          </a:p>
        </p:txBody>
      </p:sp>
      <p:sp>
        <p:nvSpPr>
          <p:cNvPr id="4" name="Title 3">
            <a:extLst>
              <a:ext uri="{FF2B5EF4-FFF2-40B4-BE49-F238E27FC236}">
                <a16:creationId xmlns:a16="http://schemas.microsoft.com/office/drawing/2014/main" id="{0B05CF7C-6A5E-4B93-B90A-B7F019733562}"/>
              </a:ext>
            </a:extLst>
          </p:cNvPr>
          <p:cNvSpPr>
            <a:spLocks noGrp="1"/>
          </p:cNvSpPr>
          <p:nvPr>
            <p:ph type="title"/>
          </p:nvPr>
        </p:nvSpPr>
        <p:spPr/>
        <p:txBody>
          <a:bodyPr/>
          <a:lstStyle/>
          <a:p>
            <a:r>
              <a:rPr lang="en-US" dirty="0" err="1"/>
              <a:t>Misc</a:t>
            </a:r>
            <a:r>
              <a:rPr lang="en-US" dirty="0"/>
              <a:t> Installs</a:t>
            </a:r>
          </a:p>
        </p:txBody>
      </p:sp>
      <p:sp>
        <p:nvSpPr>
          <p:cNvPr id="5" name="Slide Number Placeholder 4">
            <a:extLst>
              <a:ext uri="{FF2B5EF4-FFF2-40B4-BE49-F238E27FC236}">
                <a16:creationId xmlns:a16="http://schemas.microsoft.com/office/drawing/2014/main" id="{5A58B7C3-3026-4227-A499-50B4221FA07B}"/>
              </a:ext>
            </a:extLst>
          </p:cNvPr>
          <p:cNvSpPr>
            <a:spLocks noGrp="1"/>
          </p:cNvSpPr>
          <p:nvPr>
            <p:ph type="sldNum" sz="quarter" idx="4"/>
          </p:nvPr>
        </p:nvSpPr>
        <p:spPr/>
        <p:txBody>
          <a:bodyPr/>
          <a:lstStyle/>
          <a:p>
            <a:fld id="{40A085A0-3A3D-6540-B0AC-0588E66301FB}" type="slidenum">
              <a:rPr lang="en-US" smtClean="0"/>
              <a:pPr/>
              <a:t>20</a:t>
            </a:fld>
            <a:endParaRPr lang="en-US" dirty="0"/>
          </a:p>
        </p:txBody>
      </p:sp>
    </p:spTree>
    <p:extLst>
      <p:ext uri="{BB962C8B-B14F-4D97-AF65-F5344CB8AC3E}">
        <p14:creationId xmlns:p14="http://schemas.microsoft.com/office/powerpoint/2010/main" val="3917245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11CF579E-3DF3-4E5D-86B7-F177F9172EBC}"/>
              </a:ext>
            </a:extLst>
          </p:cNvPr>
          <p:cNvSpPr>
            <a:spLocks noGrp="1"/>
          </p:cNvSpPr>
          <p:nvPr>
            <p:ph sz="half" idx="1"/>
          </p:nvPr>
        </p:nvSpPr>
        <p:spPr/>
        <p:txBody>
          <a:bodyPr/>
          <a:lstStyle/>
          <a:p>
            <a:pPr marL="285750" indent="-285750">
              <a:buFont typeface="Wingdings" panose="05000000000000000000" pitchFamily="2" charset="2"/>
              <a:buChar char="ü"/>
            </a:pPr>
            <a:r>
              <a:rPr lang="en-US" dirty="0"/>
              <a:t>Do Ellucian Paperwork</a:t>
            </a:r>
          </a:p>
          <a:p>
            <a:pPr marL="285750" indent="-285750">
              <a:buFont typeface="Wingdings" panose="05000000000000000000" pitchFamily="2" charset="2"/>
              <a:buChar char="ü"/>
            </a:pPr>
            <a:r>
              <a:rPr lang="en-US" dirty="0"/>
              <a:t>Install Web API</a:t>
            </a:r>
          </a:p>
          <a:p>
            <a:pPr marL="285750" indent="-285750">
              <a:buFont typeface="Wingdings" panose="05000000000000000000" pitchFamily="2" charset="2"/>
              <a:buChar char="ü"/>
            </a:pPr>
            <a:r>
              <a:rPr lang="en-US" dirty="0"/>
              <a:t>Install SOAP Services</a:t>
            </a:r>
          </a:p>
          <a:p>
            <a:pPr marL="285750" indent="-285750">
              <a:buFont typeface="Wingdings" panose="05000000000000000000" pitchFamily="2" charset="2"/>
              <a:buChar char="ü"/>
            </a:pPr>
            <a:r>
              <a:rPr lang="en-US" dirty="0"/>
              <a:t>Install Service Bus</a:t>
            </a:r>
          </a:p>
          <a:p>
            <a:pPr marL="285750" indent="-285750">
              <a:buFont typeface="Wingdings" panose="05000000000000000000" pitchFamily="2" charset="2"/>
              <a:buChar char="ü"/>
            </a:pPr>
            <a:r>
              <a:rPr lang="en-US" dirty="0"/>
              <a:t>Provision Service Bus</a:t>
            </a:r>
          </a:p>
          <a:p>
            <a:pPr marL="285750" indent="-285750">
              <a:buFont typeface="Wingdings" panose="05000000000000000000" pitchFamily="2" charset="2"/>
              <a:buChar char="ü"/>
            </a:pPr>
            <a:r>
              <a:rPr lang="en-US" dirty="0"/>
              <a:t>Install PowerCampus Client</a:t>
            </a:r>
          </a:p>
          <a:p>
            <a:pPr marL="285750" indent="-285750">
              <a:buFont typeface="Wingdings" panose="05000000000000000000" pitchFamily="2" charset="2"/>
              <a:buChar char="ü"/>
            </a:pPr>
            <a:r>
              <a:rPr lang="en-US" dirty="0"/>
              <a:t>Install </a:t>
            </a:r>
            <a:r>
              <a:rPr lang="en-US" dirty="0" err="1"/>
              <a:t>GhostScript</a:t>
            </a:r>
            <a:endParaRPr lang="en-US" dirty="0"/>
          </a:p>
          <a:p>
            <a:pPr marL="285750" indent="-285750">
              <a:buFont typeface="Wingdings" panose="05000000000000000000" pitchFamily="2" charset="2"/>
              <a:buChar char="ü"/>
            </a:pPr>
            <a:r>
              <a:rPr lang="en-US" dirty="0"/>
              <a:t>Install PostScript “Printer”</a:t>
            </a:r>
          </a:p>
          <a:p>
            <a:pPr marL="285750" indent="-285750">
              <a:buFont typeface="Wingdings" panose="05000000000000000000" pitchFamily="2" charset="2"/>
              <a:buChar char="ü"/>
            </a:pPr>
            <a:r>
              <a:rPr lang="en-US" dirty="0"/>
              <a:t>Generate SFTP Key</a:t>
            </a:r>
          </a:p>
        </p:txBody>
      </p:sp>
      <p:sp>
        <p:nvSpPr>
          <p:cNvPr id="12" name="Content Placeholder 11">
            <a:extLst>
              <a:ext uri="{FF2B5EF4-FFF2-40B4-BE49-F238E27FC236}">
                <a16:creationId xmlns:a16="http://schemas.microsoft.com/office/drawing/2014/main" id="{447282EE-59FB-4E4C-9267-A1293683CC50}"/>
              </a:ext>
            </a:extLst>
          </p:cNvPr>
          <p:cNvSpPr>
            <a:spLocks noGrp="1"/>
          </p:cNvSpPr>
          <p:nvPr>
            <p:ph sz="half" idx="2"/>
          </p:nvPr>
        </p:nvSpPr>
        <p:spPr/>
        <p:txBody>
          <a:bodyPr/>
          <a:lstStyle/>
          <a:p>
            <a:pPr>
              <a:buNone/>
            </a:pPr>
            <a:r>
              <a:rPr lang="en-US" dirty="0"/>
              <a:t>Configure Service Bus</a:t>
            </a:r>
          </a:p>
          <a:p>
            <a:pPr>
              <a:buNone/>
            </a:pPr>
            <a:r>
              <a:rPr lang="en-US" dirty="0"/>
              <a:t>Configure Ellucian Cloud</a:t>
            </a:r>
          </a:p>
          <a:p>
            <a:pPr>
              <a:buNone/>
            </a:pPr>
            <a:r>
              <a:rPr lang="en-US" dirty="0"/>
              <a:t>Pass TestConfiguration.ps1</a:t>
            </a:r>
          </a:p>
          <a:p>
            <a:pPr>
              <a:buNone/>
            </a:pPr>
            <a:r>
              <a:rPr lang="en-US" dirty="0"/>
              <a:t>Do NSC Paperwork</a:t>
            </a:r>
          </a:p>
          <a:p>
            <a:pPr>
              <a:buNone/>
            </a:pPr>
            <a:r>
              <a:rPr lang="en-US" dirty="0"/>
              <a:t>Customize NSC Student Site</a:t>
            </a:r>
          </a:p>
          <a:p>
            <a:pPr>
              <a:buNone/>
            </a:pPr>
            <a:r>
              <a:rPr lang="en-US" dirty="0"/>
              <a:t>Customize NSC Stops Emails</a:t>
            </a:r>
          </a:p>
          <a:p>
            <a:pPr>
              <a:buNone/>
            </a:pPr>
            <a:r>
              <a:rPr lang="en-US" dirty="0"/>
              <a:t>Customize Transcript Template</a:t>
            </a:r>
          </a:p>
          <a:p>
            <a:pPr>
              <a:buNone/>
            </a:pPr>
            <a:r>
              <a:rPr lang="en-US" dirty="0"/>
              <a:t>Pass NSC Testing Matrix</a:t>
            </a:r>
          </a:p>
        </p:txBody>
      </p:sp>
      <p:sp>
        <p:nvSpPr>
          <p:cNvPr id="10" name="Title 9">
            <a:extLst>
              <a:ext uri="{FF2B5EF4-FFF2-40B4-BE49-F238E27FC236}">
                <a16:creationId xmlns:a16="http://schemas.microsoft.com/office/drawing/2014/main" id="{7003BFA0-3A20-42E1-A242-611367D89170}"/>
              </a:ext>
            </a:extLst>
          </p:cNvPr>
          <p:cNvSpPr>
            <a:spLocks noGrp="1"/>
          </p:cNvSpPr>
          <p:nvPr>
            <p:ph type="title"/>
          </p:nvPr>
        </p:nvSpPr>
        <p:spPr/>
        <p:txBody>
          <a:bodyPr/>
          <a:lstStyle/>
          <a:p>
            <a:r>
              <a:rPr lang="en-US" dirty="0"/>
              <a:t>Implementation Steps</a:t>
            </a:r>
          </a:p>
        </p:txBody>
      </p:sp>
    </p:spTree>
    <p:extLst>
      <p:ext uri="{BB962C8B-B14F-4D97-AF65-F5344CB8AC3E}">
        <p14:creationId xmlns:p14="http://schemas.microsoft.com/office/powerpoint/2010/main" val="2803205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7BF7B1B-3538-4A99-AA93-251AEB2F7005}"/>
              </a:ext>
            </a:extLst>
          </p:cNvPr>
          <p:cNvSpPr>
            <a:spLocks noGrp="1"/>
          </p:cNvSpPr>
          <p:nvPr>
            <p:ph idx="1"/>
          </p:nvPr>
        </p:nvSpPr>
        <p:spPr/>
        <p:txBody>
          <a:bodyPr/>
          <a:lstStyle/>
          <a:p>
            <a:pPr marL="285750" indent="-285750">
              <a:buFont typeface="Arial" panose="020B0604020202020204" pitchFamily="34" charset="0"/>
              <a:buChar char="•"/>
            </a:pPr>
            <a:r>
              <a:rPr lang="en-US" dirty="0"/>
              <a:t>Ellucian [Test] Cloud credentials. Use the service account, not your own!</a:t>
            </a:r>
          </a:p>
          <a:p>
            <a:pPr marL="285750" indent="-285750">
              <a:buFont typeface="Arial" panose="020B0604020202020204" pitchFamily="34" charset="0"/>
              <a:buChar char="•"/>
            </a:pPr>
            <a:r>
              <a:rPr lang="en-US" dirty="0"/>
              <a:t>SOAP Services URL</a:t>
            </a:r>
          </a:p>
          <a:p>
            <a:pPr marL="285750" indent="-285750">
              <a:buFont typeface="Arial" panose="020B0604020202020204" pitchFamily="34" charset="0"/>
              <a:buChar char="•"/>
            </a:pPr>
            <a:r>
              <a:rPr lang="en-US" dirty="0"/>
              <a:t>SOAP Services Credentials</a:t>
            </a:r>
          </a:p>
          <a:p>
            <a:pPr marL="285750" indent="-285750">
              <a:buFont typeface="Arial" panose="020B0604020202020204" pitchFamily="34" charset="0"/>
              <a:buChar char="•"/>
            </a:pPr>
            <a:r>
              <a:rPr lang="en-US" dirty="0"/>
              <a:t>Web API URL</a:t>
            </a:r>
          </a:p>
          <a:p>
            <a:pPr marL="285750" indent="-285750">
              <a:buFont typeface="Arial" panose="020B0604020202020204" pitchFamily="34" charset="0"/>
              <a:buChar char="•"/>
            </a:pPr>
            <a:r>
              <a:rPr lang="en-US" dirty="0"/>
              <a:t>Web API Credentials</a:t>
            </a:r>
          </a:p>
          <a:p>
            <a:pPr marL="285750" indent="-285750">
              <a:buFont typeface="Arial" panose="020B0604020202020204" pitchFamily="34" charset="0"/>
              <a:buChar char="•"/>
            </a:pPr>
            <a:r>
              <a:rPr lang="en-US" dirty="0"/>
              <a:t>NSC FTP Credentials (incl. your key files)</a:t>
            </a:r>
          </a:p>
        </p:txBody>
      </p:sp>
      <p:sp>
        <p:nvSpPr>
          <p:cNvPr id="5" name="Title 4">
            <a:extLst>
              <a:ext uri="{FF2B5EF4-FFF2-40B4-BE49-F238E27FC236}">
                <a16:creationId xmlns:a16="http://schemas.microsoft.com/office/drawing/2014/main" id="{A083D690-17A0-4E69-B8B5-630C2379143A}"/>
              </a:ext>
            </a:extLst>
          </p:cNvPr>
          <p:cNvSpPr>
            <a:spLocks noGrp="1"/>
          </p:cNvSpPr>
          <p:nvPr>
            <p:ph type="title"/>
          </p:nvPr>
        </p:nvSpPr>
        <p:spPr/>
        <p:txBody>
          <a:bodyPr/>
          <a:lstStyle/>
          <a:p>
            <a:r>
              <a:rPr lang="en-US" dirty="0"/>
              <a:t>Configure Service Bus: You Will Need</a:t>
            </a:r>
          </a:p>
        </p:txBody>
      </p:sp>
      <p:sp>
        <p:nvSpPr>
          <p:cNvPr id="3" name="Slide Number Placeholder 2">
            <a:extLst>
              <a:ext uri="{FF2B5EF4-FFF2-40B4-BE49-F238E27FC236}">
                <a16:creationId xmlns:a16="http://schemas.microsoft.com/office/drawing/2014/main" id="{4FD9D62C-C7CE-4069-9DE2-2B7648BBB3B4}"/>
              </a:ext>
            </a:extLst>
          </p:cNvPr>
          <p:cNvSpPr>
            <a:spLocks noGrp="1"/>
          </p:cNvSpPr>
          <p:nvPr>
            <p:ph type="sldNum" sz="quarter" idx="4"/>
          </p:nvPr>
        </p:nvSpPr>
        <p:spPr/>
        <p:txBody>
          <a:bodyPr/>
          <a:lstStyle/>
          <a:p>
            <a:fld id="{40A085A0-3A3D-6540-B0AC-0588E66301FB}" type="slidenum">
              <a:rPr lang="en-US" smtClean="0"/>
              <a:pPr/>
              <a:t>22</a:t>
            </a:fld>
            <a:endParaRPr lang="en-US" dirty="0"/>
          </a:p>
        </p:txBody>
      </p:sp>
    </p:spTree>
    <p:extLst>
      <p:ext uri="{BB962C8B-B14F-4D97-AF65-F5344CB8AC3E}">
        <p14:creationId xmlns:p14="http://schemas.microsoft.com/office/powerpoint/2010/main" val="1184002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BD8641-BB54-4A98-B996-7449A3C1A0D0}"/>
              </a:ext>
            </a:extLst>
          </p:cNvPr>
          <p:cNvSpPr>
            <a:spLocks noGrp="1"/>
          </p:cNvSpPr>
          <p:nvPr>
            <p:ph idx="1"/>
          </p:nvPr>
        </p:nvSpPr>
        <p:spPr/>
        <p:txBody>
          <a:bodyPr/>
          <a:lstStyle/>
          <a:p>
            <a:pPr marL="285750" indent="-285750">
              <a:buFont typeface="Arial" panose="020B0604020202020204" pitchFamily="34" charset="0"/>
              <a:buChar char="•"/>
            </a:pPr>
            <a:r>
              <a:rPr lang="en-US" dirty="0"/>
              <a:t>If you set up a service user to run the Service Bus Windows services, it user must have had at least one interactive logon to the machine. Otherwise, transcriptprinter.exe will output nothing!</a:t>
            </a:r>
          </a:p>
          <a:p>
            <a:pPr marL="285750" indent="-285750">
              <a:buFont typeface="Arial" panose="020B0604020202020204" pitchFamily="34" charset="0"/>
              <a:buChar char="•"/>
            </a:pPr>
            <a:r>
              <a:rPr lang="en-US" dirty="0"/>
              <a:t>The user doesn't have to be a domain admin, but it will need permissions to basically everything referenced in the config file.</a:t>
            </a:r>
          </a:p>
          <a:p>
            <a:pPr marL="285750" indent="-285750">
              <a:buFont typeface="Arial" panose="020B0604020202020204" pitchFamily="34" charset="0"/>
              <a:buChar char="•"/>
            </a:pPr>
            <a:r>
              <a:rPr lang="en-US" dirty="0"/>
              <a:t>The user doesn't have to be the same account as </a:t>
            </a:r>
            <a:r>
              <a:rPr lang="en-US" dirty="0" err="1"/>
              <a:t>ElectronicTranscriptUserName</a:t>
            </a:r>
            <a:r>
              <a:rPr lang="en-US" dirty="0"/>
              <a:t>.</a:t>
            </a:r>
          </a:p>
        </p:txBody>
      </p:sp>
      <p:sp>
        <p:nvSpPr>
          <p:cNvPr id="3" name="Title 2">
            <a:extLst>
              <a:ext uri="{FF2B5EF4-FFF2-40B4-BE49-F238E27FC236}">
                <a16:creationId xmlns:a16="http://schemas.microsoft.com/office/drawing/2014/main" id="{3C8EBECD-DBBA-436F-85E4-203A01B800A5}"/>
              </a:ext>
            </a:extLst>
          </p:cNvPr>
          <p:cNvSpPr>
            <a:spLocks noGrp="1"/>
          </p:cNvSpPr>
          <p:nvPr>
            <p:ph type="title"/>
          </p:nvPr>
        </p:nvSpPr>
        <p:spPr/>
        <p:txBody>
          <a:bodyPr/>
          <a:lstStyle/>
          <a:p>
            <a:r>
              <a:rPr lang="en-US" dirty="0"/>
              <a:t>Configure Service Bus: Notes on User Accounts</a:t>
            </a:r>
          </a:p>
        </p:txBody>
      </p:sp>
      <p:sp>
        <p:nvSpPr>
          <p:cNvPr id="4" name="Slide Number Placeholder 3">
            <a:extLst>
              <a:ext uri="{FF2B5EF4-FFF2-40B4-BE49-F238E27FC236}">
                <a16:creationId xmlns:a16="http://schemas.microsoft.com/office/drawing/2014/main" id="{C05F73DA-DA84-4A50-A745-7DF3C7451062}"/>
              </a:ext>
            </a:extLst>
          </p:cNvPr>
          <p:cNvSpPr>
            <a:spLocks noGrp="1"/>
          </p:cNvSpPr>
          <p:nvPr>
            <p:ph type="sldNum" sz="quarter" idx="4"/>
          </p:nvPr>
        </p:nvSpPr>
        <p:spPr/>
        <p:txBody>
          <a:bodyPr/>
          <a:lstStyle/>
          <a:p>
            <a:fld id="{40A085A0-3A3D-6540-B0AC-0588E66301FB}" type="slidenum">
              <a:rPr lang="en-US" smtClean="0"/>
              <a:pPr/>
              <a:t>23</a:t>
            </a:fld>
            <a:endParaRPr lang="en-US" dirty="0"/>
          </a:p>
        </p:txBody>
      </p:sp>
    </p:spTree>
    <p:extLst>
      <p:ext uri="{BB962C8B-B14F-4D97-AF65-F5344CB8AC3E}">
        <p14:creationId xmlns:p14="http://schemas.microsoft.com/office/powerpoint/2010/main" val="556290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C8CBF5-F213-4AD9-84D4-B454DE378B49}"/>
              </a:ext>
            </a:extLst>
          </p:cNvPr>
          <p:cNvSpPr>
            <a:spLocks noGrp="1"/>
          </p:cNvSpPr>
          <p:nvPr>
            <p:ph idx="1"/>
          </p:nvPr>
        </p:nvSpPr>
        <p:spPr/>
        <p:txBody>
          <a:bodyPr/>
          <a:lstStyle/>
          <a:p>
            <a:pPr marL="285750" indent="-285750">
              <a:buFont typeface="Arial" panose="020B0604020202020204" pitchFamily="34" charset="0"/>
              <a:buChar char="•"/>
            </a:pPr>
            <a:r>
              <a:rPr lang="en-US" dirty="0"/>
              <a:t>Don’t mess with the XML formatting or comments.</a:t>
            </a:r>
          </a:p>
          <a:p>
            <a:pPr marL="285750" indent="-285750">
              <a:buFont typeface="Arial" panose="020B0604020202020204" pitchFamily="34" charset="0"/>
              <a:buChar char="•"/>
            </a:pPr>
            <a:r>
              <a:rPr lang="en-US" dirty="0" err="1"/>
              <a:t>CloudCertificateLocation</a:t>
            </a:r>
            <a:r>
              <a:rPr lang="en-US" dirty="0"/>
              <a:t> should be left blank.</a:t>
            </a:r>
          </a:p>
          <a:p>
            <a:pPr marL="285750" indent="-285750">
              <a:buFont typeface="Arial" panose="020B0604020202020204" pitchFamily="34" charset="0"/>
              <a:buChar char="•"/>
            </a:pPr>
            <a:r>
              <a:rPr lang="en-US" dirty="0" err="1"/>
              <a:t>LanguageCode</a:t>
            </a:r>
            <a:r>
              <a:rPr lang="en-US" dirty="0"/>
              <a:t> is a code value: EN for English.</a:t>
            </a:r>
          </a:p>
          <a:p>
            <a:pPr marL="285750" indent="-285750">
              <a:buFont typeface="Arial" panose="020B0604020202020204" pitchFamily="34" charset="0"/>
              <a:buChar char="•"/>
            </a:pPr>
            <a:r>
              <a:rPr lang="en-US" dirty="0"/>
              <a:t>Don’t touch </a:t>
            </a:r>
            <a:r>
              <a:rPr lang="en-US" dirty="0" err="1"/>
              <a:t>FtpPassword</a:t>
            </a:r>
            <a:r>
              <a:rPr lang="en-US" dirty="0"/>
              <a:t>. Even an extra </a:t>
            </a:r>
            <a:r>
              <a:rPr lang="en-US" dirty="0" err="1"/>
              <a:t>linebreak</a:t>
            </a:r>
            <a:r>
              <a:rPr lang="en-US" dirty="0"/>
              <a:t> or non-printing character can cause an error.</a:t>
            </a:r>
          </a:p>
        </p:txBody>
      </p:sp>
      <p:sp>
        <p:nvSpPr>
          <p:cNvPr id="3" name="Title 2">
            <a:extLst>
              <a:ext uri="{FF2B5EF4-FFF2-40B4-BE49-F238E27FC236}">
                <a16:creationId xmlns:a16="http://schemas.microsoft.com/office/drawing/2014/main" id="{D1CFEB0F-5F09-4B11-B6F5-30EBE6E22442}"/>
              </a:ext>
            </a:extLst>
          </p:cNvPr>
          <p:cNvSpPr>
            <a:spLocks noGrp="1"/>
          </p:cNvSpPr>
          <p:nvPr>
            <p:ph type="title"/>
          </p:nvPr>
        </p:nvSpPr>
        <p:spPr/>
        <p:txBody>
          <a:bodyPr/>
          <a:lstStyle/>
          <a:p>
            <a:r>
              <a:rPr lang="en-US" dirty="0"/>
              <a:t>Configure Service Bus: </a:t>
            </a:r>
            <a:r>
              <a:rPr lang="en-US" dirty="0" err="1"/>
              <a:t>ElectronicTranscript.config</a:t>
            </a:r>
            <a:endParaRPr lang="en-US" dirty="0"/>
          </a:p>
        </p:txBody>
      </p:sp>
      <p:sp>
        <p:nvSpPr>
          <p:cNvPr id="4" name="Slide Number Placeholder 3">
            <a:extLst>
              <a:ext uri="{FF2B5EF4-FFF2-40B4-BE49-F238E27FC236}">
                <a16:creationId xmlns:a16="http://schemas.microsoft.com/office/drawing/2014/main" id="{27E7450D-7F58-4D30-AE58-F2BA86E06533}"/>
              </a:ext>
            </a:extLst>
          </p:cNvPr>
          <p:cNvSpPr>
            <a:spLocks noGrp="1"/>
          </p:cNvSpPr>
          <p:nvPr>
            <p:ph type="sldNum" sz="quarter" idx="4"/>
          </p:nvPr>
        </p:nvSpPr>
        <p:spPr/>
        <p:txBody>
          <a:bodyPr/>
          <a:lstStyle/>
          <a:p>
            <a:fld id="{40A085A0-3A3D-6540-B0AC-0588E66301FB}" type="slidenum">
              <a:rPr lang="en-US" smtClean="0"/>
              <a:pPr/>
              <a:t>24</a:t>
            </a:fld>
            <a:endParaRPr lang="en-US" dirty="0"/>
          </a:p>
        </p:txBody>
      </p:sp>
    </p:spTree>
    <p:extLst>
      <p:ext uri="{BB962C8B-B14F-4D97-AF65-F5344CB8AC3E}">
        <p14:creationId xmlns:p14="http://schemas.microsoft.com/office/powerpoint/2010/main" val="3518429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ECEA9A-6FFC-4407-8494-DF65F1094B1D}"/>
              </a:ext>
            </a:extLst>
          </p:cNvPr>
          <p:cNvSpPr>
            <a:spLocks noGrp="1"/>
          </p:cNvSpPr>
          <p:nvPr>
            <p:ph idx="1"/>
          </p:nvPr>
        </p:nvSpPr>
        <p:spPr/>
        <p:txBody>
          <a:bodyPr/>
          <a:lstStyle/>
          <a:p>
            <a:pPr marL="285750" indent="-285750">
              <a:buFont typeface="Arial" panose="020B0604020202020204" pitchFamily="34" charset="0"/>
              <a:buChar char="•"/>
            </a:pPr>
            <a:r>
              <a:rPr lang="en-US" dirty="0" err="1"/>
              <a:t>FtpPrivateKeyLocation</a:t>
            </a:r>
            <a:r>
              <a:rPr lang="en-US" dirty="0"/>
              <a:t> is a file name, not a folder name.</a:t>
            </a:r>
          </a:p>
          <a:p>
            <a:pPr marL="285750" indent="-285750">
              <a:buFont typeface="Arial" panose="020B0604020202020204" pitchFamily="34" charset="0"/>
              <a:buChar char="•"/>
            </a:pPr>
            <a:r>
              <a:rPr lang="en-US" dirty="0" err="1"/>
              <a:t>FtpPrivateKeyPassPhrase</a:t>
            </a:r>
            <a:r>
              <a:rPr lang="en-US" dirty="0"/>
              <a:t> is a string.</a:t>
            </a:r>
          </a:p>
          <a:p>
            <a:pPr marL="285750" indent="-285750">
              <a:buFont typeface="Arial" panose="020B0604020202020204" pitchFamily="34" charset="0"/>
              <a:buChar char="•"/>
            </a:pPr>
            <a:r>
              <a:rPr lang="en-US" dirty="0" err="1"/>
              <a:t>PDFLocationForTranscript</a:t>
            </a:r>
            <a:r>
              <a:rPr lang="en-US" dirty="0"/>
              <a:t> must be populated even if you don't use </a:t>
            </a:r>
            <a:r>
              <a:rPr lang="en-US" dirty="0" err="1"/>
              <a:t>TranscriptOutputTypeAsPDF</a:t>
            </a:r>
            <a:r>
              <a:rPr lang="en-US" dirty="0"/>
              <a:t> and/or </a:t>
            </a:r>
            <a:r>
              <a:rPr lang="en-US" dirty="0" err="1"/>
              <a:t>PrintTranscriptOutputToPrinter</a:t>
            </a:r>
            <a:r>
              <a:rPr lang="en-US" dirty="0"/>
              <a:t>.</a:t>
            </a:r>
          </a:p>
          <a:p>
            <a:pPr marL="628650" lvl="1" indent="-285750">
              <a:buFont typeface="Arial" panose="020B0604020202020204" pitchFamily="34" charset="0"/>
              <a:buChar char="•"/>
            </a:pPr>
            <a:r>
              <a:rPr lang="en-US" dirty="0"/>
              <a:t>It’s just a working directory. Make sure it not shared with the world.</a:t>
            </a:r>
          </a:p>
        </p:txBody>
      </p:sp>
      <p:sp>
        <p:nvSpPr>
          <p:cNvPr id="3" name="Title 2">
            <a:extLst>
              <a:ext uri="{FF2B5EF4-FFF2-40B4-BE49-F238E27FC236}">
                <a16:creationId xmlns:a16="http://schemas.microsoft.com/office/drawing/2014/main" id="{B0B5949C-08FF-41CC-81C1-F2D7FA905875}"/>
              </a:ext>
            </a:extLst>
          </p:cNvPr>
          <p:cNvSpPr>
            <a:spLocks noGrp="1"/>
          </p:cNvSpPr>
          <p:nvPr>
            <p:ph type="title"/>
          </p:nvPr>
        </p:nvSpPr>
        <p:spPr/>
        <p:txBody>
          <a:bodyPr/>
          <a:lstStyle/>
          <a:p>
            <a:r>
              <a:rPr lang="en-US" dirty="0"/>
              <a:t>Configure Service Bus: </a:t>
            </a:r>
            <a:r>
              <a:rPr lang="en-US" dirty="0" err="1"/>
              <a:t>ElectronicTranscript.config</a:t>
            </a:r>
            <a:endParaRPr lang="en-US" dirty="0"/>
          </a:p>
        </p:txBody>
      </p:sp>
      <p:sp>
        <p:nvSpPr>
          <p:cNvPr id="4" name="Slide Number Placeholder 3">
            <a:extLst>
              <a:ext uri="{FF2B5EF4-FFF2-40B4-BE49-F238E27FC236}">
                <a16:creationId xmlns:a16="http://schemas.microsoft.com/office/drawing/2014/main" id="{4A5321E8-A737-4168-97EA-0654F84D2972}"/>
              </a:ext>
            </a:extLst>
          </p:cNvPr>
          <p:cNvSpPr>
            <a:spLocks noGrp="1"/>
          </p:cNvSpPr>
          <p:nvPr>
            <p:ph type="sldNum" sz="quarter" idx="4"/>
          </p:nvPr>
        </p:nvSpPr>
        <p:spPr/>
        <p:txBody>
          <a:bodyPr/>
          <a:lstStyle/>
          <a:p>
            <a:fld id="{40A085A0-3A3D-6540-B0AC-0588E66301FB}" type="slidenum">
              <a:rPr lang="en-US" smtClean="0"/>
              <a:pPr/>
              <a:t>25</a:t>
            </a:fld>
            <a:endParaRPr lang="en-US" dirty="0"/>
          </a:p>
        </p:txBody>
      </p:sp>
    </p:spTree>
    <p:extLst>
      <p:ext uri="{BB962C8B-B14F-4D97-AF65-F5344CB8AC3E}">
        <p14:creationId xmlns:p14="http://schemas.microsoft.com/office/powerpoint/2010/main" val="2230798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11CF579E-3DF3-4E5D-86B7-F177F9172EBC}"/>
              </a:ext>
            </a:extLst>
          </p:cNvPr>
          <p:cNvSpPr>
            <a:spLocks noGrp="1"/>
          </p:cNvSpPr>
          <p:nvPr>
            <p:ph sz="half" idx="1"/>
          </p:nvPr>
        </p:nvSpPr>
        <p:spPr/>
        <p:txBody>
          <a:bodyPr/>
          <a:lstStyle/>
          <a:p>
            <a:pPr marL="285750" indent="-285750">
              <a:buFont typeface="Wingdings" panose="05000000000000000000" pitchFamily="2" charset="2"/>
              <a:buChar char="ü"/>
            </a:pPr>
            <a:r>
              <a:rPr lang="en-US" dirty="0"/>
              <a:t>Do Ellucian Paperwork</a:t>
            </a:r>
          </a:p>
          <a:p>
            <a:pPr marL="285750" indent="-285750">
              <a:buFont typeface="Wingdings" panose="05000000000000000000" pitchFamily="2" charset="2"/>
              <a:buChar char="ü"/>
            </a:pPr>
            <a:r>
              <a:rPr lang="en-US" dirty="0"/>
              <a:t>Install Web API</a:t>
            </a:r>
          </a:p>
          <a:p>
            <a:pPr marL="285750" indent="-285750">
              <a:buFont typeface="Wingdings" panose="05000000000000000000" pitchFamily="2" charset="2"/>
              <a:buChar char="ü"/>
            </a:pPr>
            <a:r>
              <a:rPr lang="en-US" dirty="0"/>
              <a:t>Install SOAP Services</a:t>
            </a:r>
          </a:p>
          <a:p>
            <a:pPr marL="285750" indent="-285750">
              <a:buFont typeface="Wingdings" panose="05000000000000000000" pitchFamily="2" charset="2"/>
              <a:buChar char="ü"/>
            </a:pPr>
            <a:r>
              <a:rPr lang="en-US" dirty="0"/>
              <a:t>Install Service Bus</a:t>
            </a:r>
          </a:p>
          <a:p>
            <a:pPr marL="285750" indent="-285750">
              <a:buFont typeface="Wingdings" panose="05000000000000000000" pitchFamily="2" charset="2"/>
              <a:buChar char="ü"/>
            </a:pPr>
            <a:r>
              <a:rPr lang="en-US" dirty="0"/>
              <a:t>Provision Service Bus</a:t>
            </a:r>
          </a:p>
          <a:p>
            <a:pPr marL="285750" indent="-285750">
              <a:buFont typeface="Wingdings" panose="05000000000000000000" pitchFamily="2" charset="2"/>
              <a:buChar char="ü"/>
            </a:pPr>
            <a:r>
              <a:rPr lang="en-US" dirty="0"/>
              <a:t>Install PowerCampus Client</a:t>
            </a:r>
          </a:p>
          <a:p>
            <a:pPr marL="285750" indent="-285750">
              <a:buFont typeface="Wingdings" panose="05000000000000000000" pitchFamily="2" charset="2"/>
              <a:buChar char="ü"/>
            </a:pPr>
            <a:r>
              <a:rPr lang="en-US" dirty="0"/>
              <a:t>Install </a:t>
            </a:r>
            <a:r>
              <a:rPr lang="en-US" dirty="0" err="1"/>
              <a:t>GhostScript</a:t>
            </a:r>
            <a:endParaRPr lang="en-US" dirty="0"/>
          </a:p>
          <a:p>
            <a:pPr marL="285750" indent="-285750">
              <a:buFont typeface="Wingdings" panose="05000000000000000000" pitchFamily="2" charset="2"/>
              <a:buChar char="ü"/>
            </a:pPr>
            <a:r>
              <a:rPr lang="en-US" dirty="0"/>
              <a:t>Install PostScript “Printer”</a:t>
            </a:r>
          </a:p>
          <a:p>
            <a:pPr marL="285750" indent="-285750">
              <a:buFont typeface="Wingdings" panose="05000000000000000000" pitchFamily="2" charset="2"/>
              <a:buChar char="ü"/>
            </a:pPr>
            <a:r>
              <a:rPr lang="en-US" dirty="0"/>
              <a:t>Generate SFTP Key</a:t>
            </a:r>
          </a:p>
        </p:txBody>
      </p:sp>
      <p:sp>
        <p:nvSpPr>
          <p:cNvPr id="12" name="Content Placeholder 11">
            <a:extLst>
              <a:ext uri="{FF2B5EF4-FFF2-40B4-BE49-F238E27FC236}">
                <a16:creationId xmlns:a16="http://schemas.microsoft.com/office/drawing/2014/main" id="{447282EE-59FB-4E4C-9267-A1293683CC50}"/>
              </a:ext>
            </a:extLst>
          </p:cNvPr>
          <p:cNvSpPr>
            <a:spLocks noGrp="1"/>
          </p:cNvSpPr>
          <p:nvPr>
            <p:ph sz="half" idx="2"/>
          </p:nvPr>
        </p:nvSpPr>
        <p:spPr/>
        <p:txBody>
          <a:bodyPr/>
          <a:lstStyle/>
          <a:p>
            <a:pPr marL="285750" indent="-285750">
              <a:buFont typeface="Wingdings" panose="05000000000000000000" pitchFamily="2" charset="2"/>
              <a:buChar char="ü"/>
            </a:pPr>
            <a:r>
              <a:rPr lang="en-US" dirty="0"/>
              <a:t>Configure Service Bus</a:t>
            </a:r>
          </a:p>
          <a:p>
            <a:pPr>
              <a:buNone/>
            </a:pPr>
            <a:r>
              <a:rPr lang="en-US" dirty="0"/>
              <a:t>Configure Ellucian Cloud</a:t>
            </a:r>
          </a:p>
          <a:p>
            <a:pPr>
              <a:buNone/>
            </a:pPr>
            <a:r>
              <a:rPr lang="en-US" dirty="0"/>
              <a:t>Pass TestConfiguration.ps1</a:t>
            </a:r>
          </a:p>
          <a:p>
            <a:pPr>
              <a:buNone/>
            </a:pPr>
            <a:r>
              <a:rPr lang="en-US" dirty="0"/>
              <a:t>Do NSC Paperwork</a:t>
            </a:r>
          </a:p>
          <a:p>
            <a:pPr>
              <a:buNone/>
            </a:pPr>
            <a:r>
              <a:rPr lang="en-US" dirty="0"/>
              <a:t>Customize NSC Student Site</a:t>
            </a:r>
          </a:p>
          <a:p>
            <a:pPr>
              <a:buNone/>
            </a:pPr>
            <a:r>
              <a:rPr lang="en-US" dirty="0"/>
              <a:t>Customize NSC Stops Emails</a:t>
            </a:r>
          </a:p>
          <a:p>
            <a:pPr>
              <a:buNone/>
            </a:pPr>
            <a:r>
              <a:rPr lang="en-US" dirty="0"/>
              <a:t>Customize Transcript Template</a:t>
            </a:r>
          </a:p>
          <a:p>
            <a:pPr>
              <a:buNone/>
            </a:pPr>
            <a:r>
              <a:rPr lang="en-US" dirty="0"/>
              <a:t>Pass NSC Testing Matrix</a:t>
            </a:r>
          </a:p>
        </p:txBody>
      </p:sp>
      <p:sp>
        <p:nvSpPr>
          <p:cNvPr id="10" name="Title 9">
            <a:extLst>
              <a:ext uri="{FF2B5EF4-FFF2-40B4-BE49-F238E27FC236}">
                <a16:creationId xmlns:a16="http://schemas.microsoft.com/office/drawing/2014/main" id="{7003BFA0-3A20-42E1-A242-611367D89170}"/>
              </a:ext>
            </a:extLst>
          </p:cNvPr>
          <p:cNvSpPr>
            <a:spLocks noGrp="1"/>
          </p:cNvSpPr>
          <p:nvPr>
            <p:ph type="title"/>
          </p:nvPr>
        </p:nvSpPr>
        <p:spPr/>
        <p:txBody>
          <a:bodyPr/>
          <a:lstStyle/>
          <a:p>
            <a:r>
              <a:rPr lang="en-US" dirty="0"/>
              <a:t>Implementation Steps</a:t>
            </a:r>
          </a:p>
        </p:txBody>
      </p:sp>
    </p:spTree>
    <p:extLst>
      <p:ext uri="{BB962C8B-B14F-4D97-AF65-F5344CB8AC3E}">
        <p14:creationId xmlns:p14="http://schemas.microsoft.com/office/powerpoint/2010/main" val="3319306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72F0ED5-5CE7-45ED-BC6D-B5D3829DB5EB}"/>
              </a:ext>
            </a:extLst>
          </p:cNvPr>
          <p:cNvSpPr>
            <a:spLocks noGrp="1"/>
          </p:cNvSpPr>
          <p:nvPr>
            <p:ph sz="half" idx="1"/>
          </p:nvPr>
        </p:nvSpPr>
        <p:spPr/>
        <p:txBody>
          <a:bodyPr/>
          <a:lstStyle/>
          <a:p>
            <a:pPr>
              <a:buNone/>
            </a:pPr>
            <a:r>
              <a:rPr lang="en-US" dirty="0"/>
              <a:t>Web API URL and Auth</a:t>
            </a:r>
          </a:p>
          <a:p>
            <a:pPr>
              <a:buNone/>
            </a:pPr>
            <a:endParaRPr lang="en-US" dirty="0"/>
          </a:p>
        </p:txBody>
      </p:sp>
      <p:sp>
        <p:nvSpPr>
          <p:cNvPr id="6" name="Content Placeholder 5">
            <a:extLst>
              <a:ext uri="{FF2B5EF4-FFF2-40B4-BE49-F238E27FC236}">
                <a16:creationId xmlns:a16="http://schemas.microsoft.com/office/drawing/2014/main" id="{ED8877F5-CF30-4FDD-AB23-D717EB2059D5}"/>
              </a:ext>
            </a:extLst>
          </p:cNvPr>
          <p:cNvSpPr>
            <a:spLocks noGrp="1"/>
          </p:cNvSpPr>
          <p:nvPr>
            <p:ph sz="half" idx="2"/>
          </p:nvPr>
        </p:nvSpPr>
        <p:spPr/>
        <p:txBody>
          <a:bodyPr/>
          <a:lstStyle/>
          <a:p>
            <a:pPr>
              <a:buNone/>
            </a:pPr>
            <a:r>
              <a:rPr lang="en-US" dirty="0"/>
              <a:t>Must Pass Diagnostic</a:t>
            </a:r>
          </a:p>
        </p:txBody>
      </p:sp>
      <p:sp>
        <p:nvSpPr>
          <p:cNvPr id="4" name="Title 3">
            <a:extLst>
              <a:ext uri="{FF2B5EF4-FFF2-40B4-BE49-F238E27FC236}">
                <a16:creationId xmlns:a16="http://schemas.microsoft.com/office/drawing/2014/main" id="{C5ABE01E-1FFE-49D0-9F0F-DDC9D603BDD9}"/>
              </a:ext>
            </a:extLst>
          </p:cNvPr>
          <p:cNvSpPr>
            <a:spLocks noGrp="1"/>
          </p:cNvSpPr>
          <p:nvPr>
            <p:ph type="title"/>
          </p:nvPr>
        </p:nvSpPr>
        <p:spPr/>
        <p:txBody>
          <a:bodyPr>
            <a:normAutofit/>
          </a:bodyPr>
          <a:lstStyle/>
          <a:p>
            <a:r>
              <a:rPr lang="en-US" dirty="0"/>
              <a:t>Configure Ellucian Cloud</a:t>
            </a:r>
          </a:p>
        </p:txBody>
      </p:sp>
      <p:sp>
        <p:nvSpPr>
          <p:cNvPr id="3" name="Slide Number Placeholder 2">
            <a:extLst>
              <a:ext uri="{FF2B5EF4-FFF2-40B4-BE49-F238E27FC236}">
                <a16:creationId xmlns:a16="http://schemas.microsoft.com/office/drawing/2014/main" id="{FCB1D264-E980-44A1-85D5-B61BA52EE4ED}"/>
              </a:ext>
            </a:extLst>
          </p:cNvPr>
          <p:cNvSpPr>
            <a:spLocks noGrp="1"/>
          </p:cNvSpPr>
          <p:nvPr>
            <p:ph type="sldNum" sz="quarter" idx="4"/>
          </p:nvPr>
        </p:nvSpPr>
        <p:spPr/>
        <p:txBody>
          <a:bodyPr/>
          <a:lstStyle/>
          <a:p>
            <a:fld id="{40A085A0-3A3D-6540-B0AC-0588E66301FB}" type="slidenum">
              <a:rPr lang="en-US" smtClean="0"/>
              <a:pPr/>
              <a:t>27</a:t>
            </a:fld>
            <a:endParaRPr lang="en-US" dirty="0"/>
          </a:p>
        </p:txBody>
      </p:sp>
      <p:pic>
        <p:nvPicPr>
          <p:cNvPr id="10" name="Content Placeholder 6">
            <a:extLst>
              <a:ext uri="{FF2B5EF4-FFF2-40B4-BE49-F238E27FC236}">
                <a16:creationId xmlns:a16="http://schemas.microsoft.com/office/drawing/2014/main" id="{347F5649-6407-4FBB-AE15-5F0A4944946B}"/>
              </a:ext>
            </a:extLst>
          </p:cNvPr>
          <p:cNvPicPr>
            <a:picLocks noChangeAspect="1"/>
          </p:cNvPicPr>
          <p:nvPr/>
        </p:nvPicPr>
        <p:blipFill>
          <a:blip r:embed="rId3"/>
          <a:stretch>
            <a:fillRect/>
          </a:stretch>
        </p:blipFill>
        <p:spPr>
          <a:xfrm>
            <a:off x="692131" y="1544218"/>
            <a:ext cx="3530638" cy="2965521"/>
          </a:xfrm>
          <a:prstGeom prst="rect">
            <a:avLst/>
          </a:prstGeom>
        </p:spPr>
      </p:pic>
      <p:pic>
        <p:nvPicPr>
          <p:cNvPr id="11" name="Content Placeholder 10">
            <a:extLst>
              <a:ext uri="{FF2B5EF4-FFF2-40B4-BE49-F238E27FC236}">
                <a16:creationId xmlns:a16="http://schemas.microsoft.com/office/drawing/2014/main" id="{3E632D08-80F9-42F4-AB24-67FBB1C901DD}"/>
              </a:ext>
            </a:extLst>
          </p:cNvPr>
          <p:cNvPicPr>
            <a:picLocks noChangeAspect="1"/>
          </p:cNvPicPr>
          <p:nvPr/>
        </p:nvPicPr>
        <p:blipFill rotWithShape="1">
          <a:blip r:embed="rId4"/>
          <a:srcRect b="11656"/>
          <a:stretch/>
        </p:blipFill>
        <p:spPr>
          <a:xfrm>
            <a:off x="4922857" y="1526352"/>
            <a:ext cx="3529012" cy="2983387"/>
          </a:xfrm>
          <a:prstGeom prst="rect">
            <a:avLst/>
          </a:prstGeom>
        </p:spPr>
      </p:pic>
    </p:spTree>
    <p:extLst>
      <p:ext uri="{BB962C8B-B14F-4D97-AF65-F5344CB8AC3E}">
        <p14:creationId xmlns:p14="http://schemas.microsoft.com/office/powerpoint/2010/main" val="750376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11CF579E-3DF3-4E5D-86B7-F177F9172EBC}"/>
              </a:ext>
            </a:extLst>
          </p:cNvPr>
          <p:cNvSpPr>
            <a:spLocks noGrp="1"/>
          </p:cNvSpPr>
          <p:nvPr>
            <p:ph sz="half" idx="1"/>
          </p:nvPr>
        </p:nvSpPr>
        <p:spPr/>
        <p:txBody>
          <a:bodyPr/>
          <a:lstStyle/>
          <a:p>
            <a:pPr marL="285750" indent="-285750">
              <a:buFont typeface="Wingdings" panose="05000000000000000000" pitchFamily="2" charset="2"/>
              <a:buChar char="ü"/>
            </a:pPr>
            <a:r>
              <a:rPr lang="en-US" dirty="0"/>
              <a:t>Do Ellucian Paperwork</a:t>
            </a:r>
          </a:p>
          <a:p>
            <a:pPr marL="285750" indent="-285750">
              <a:buFont typeface="Wingdings" panose="05000000000000000000" pitchFamily="2" charset="2"/>
              <a:buChar char="ü"/>
            </a:pPr>
            <a:r>
              <a:rPr lang="en-US" dirty="0"/>
              <a:t>Install Web API</a:t>
            </a:r>
          </a:p>
          <a:p>
            <a:pPr marL="285750" indent="-285750">
              <a:buFont typeface="Wingdings" panose="05000000000000000000" pitchFamily="2" charset="2"/>
              <a:buChar char="ü"/>
            </a:pPr>
            <a:r>
              <a:rPr lang="en-US" dirty="0"/>
              <a:t>Install SOAP Services</a:t>
            </a:r>
          </a:p>
          <a:p>
            <a:pPr marL="285750" indent="-285750">
              <a:buFont typeface="Wingdings" panose="05000000000000000000" pitchFamily="2" charset="2"/>
              <a:buChar char="ü"/>
            </a:pPr>
            <a:r>
              <a:rPr lang="en-US" dirty="0"/>
              <a:t>Install Service Bus</a:t>
            </a:r>
          </a:p>
          <a:p>
            <a:pPr marL="285750" indent="-285750">
              <a:buFont typeface="Wingdings" panose="05000000000000000000" pitchFamily="2" charset="2"/>
              <a:buChar char="ü"/>
            </a:pPr>
            <a:r>
              <a:rPr lang="en-US" dirty="0"/>
              <a:t>Provision Service Bus</a:t>
            </a:r>
          </a:p>
          <a:p>
            <a:pPr marL="285750" indent="-285750">
              <a:buFont typeface="Wingdings" panose="05000000000000000000" pitchFamily="2" charset="2"/>
              <a:buChar char="ü"/>
            </a:pPr>
            <a:r>
              <a:rPr lang="en-US" dirty="0"/>
              <a:t>Install PowerCampus Client</a:t>
            </a:r>
          </a:p>
          <a:p>
            <a:pPr marL="285750" indent="-285750">
              <a:buFont typeface="Wingdings" panose="05000000000000000000" pitchFamily="2" charset="2"/>
              <a:buChar char="ü"/>
            </a:pPr>
            <a:r>
              <a:rPr lang="en-US" dirty="0"/>
              <a:t>Install </a:t>
            </a:r>
            <a:r>
              <a:rPr lang="en-US" dirty="0" err="1"/>
              <a:t>GhostScript</a:t>
            </a:r>
            <a:endParaRPr lang="en-US" dirty="0"/>
          </a:p>
          <a:p>
            <a:pPr marL="285750" indent="-285750">
              <a:buFont typeface="Wingdings" panose="05000000000000000000" pitchFamily="2" charset="2"/>
              <a:buChar char="ü"/>
            </a:pPr>
            <a:r>
              <a:rPr lang="en-US" dirty="0"/>
              <a:t>Install PostScript “Printer”</a:t>
            </a:r>
          </a:p>
          <a:p>
            <a:pPr marL="285750" indent="-285750">
              <a:buFont typeface="Wingdings" panose="05000000000000000000" pitchFamily="2" charset="2"/>
              <a:buChar char="ü"/>
            </a:pPr>
            <a:r>
              <a:rPr lang="en-US" dirty="0"/>
              <a:t>Generate SFTP Key</a:t>
            </a:r>
          </a:p>
        </p:txBody>
      </p:sp>
      <p:sp>
        <p:nvSpPr>
          <p:cNvPr id="12" name="Content Placeholder 11">
            <a:extLst>
              <a:ext uri="{FF2B5EF4-FFF2-40B4-BE49-F238E27FC236}">
                <a16:creationId xmlns:a16="http://schemas.microsoft.com/office/drawing/2014/main" id="{447282EE-59FB-4E4C-9267-A1293683CC50}"/>
              </a:ext>
            </a:extLst>
          </p:cNvPr>
          <p:cNvSpPr>
            <a:spLocks noGrp="1"/>
          </p:cNvSpPr>
          <p:nvPr>
            <p:ph sz="half" idx="2"/>
          </p:nvPr>
        </p:nvSpPr>
        <p:spPr/>
        <p:txBody>
          <a:bodyPr/>
          <a:lstStyle/>
          <a:p>
            <a:pPr marL="285750" indent="-285750">
              <a:buFont typeface="Wingdings" panose="05000000000000000000" pitchFamily="2" charset="2"/>
              <a:buChar char="ü"/>
            </a:pPr>
            <a:r>
              <a:rPr lang="en-US" dirty="0"/>
              <a:t>Configure Service Bus</a:t>
            </a:r>
          </a:p>
          <a:p>
            <a:pPr marL="285750" indent="-285750">
              <a:buFont typeface="Wingdings" panose="05000000000000000000" pitchFamily="2" charset="2"/>
              <a:buChar char="ü"/>
            </a:pPr>
            <a:r>
              <a:rPr lang="en-US" dirty="0"/>
              <a:t>Configure Ellucian Cloud</a:t>
            </a:r>
          </a:p>
          <a:p>
            <a:pPr>
              <a:buNone/>
            </a:pPr>
            <a:r>
              <a:rPr lang="en-US" dirty="0"/>
              <a:t>Pass TestConfiguration.ps1</a:t>
            </a:r>
          </a:p>
          <a:p>
            <a:pPr>
              <a:buNone/>
            </a:pPr>
            <a:r>
              <a:rPr lang="en-US" dirty="0"/>
              <a:t>Do NSC Paperwork</a:t>
            </a:r>
          </a:p>
          <a:p>
            <a:pPr>
              <a:buNone/>
            </a:pPr>
            <a:r>
              <a:rPr lang="en-US" dirty="0"/>
              <a:t>Customize NSC Student Site</a:t>
            </a:r>
          </a:p>
          <a:p>
            <a:pPr>
              <a:buNone/>
            </a:pPr>
            <a:r>
              <a:rPr lang="en-US" dirty="0"/>
              <a:t>Customize NSC Stops Emails</a:t>
            </a:r>
          </a:p>
          <a:p>
            <a:pPr>
              <a:buNone/>
            </a:pPr>
            <a:r>
              <a:rPr lang="en-US" dirty="0"/>
              <a:t>Customize Transcript Template</a:t>
            </a:r>
          </a:p>
          <a:p>
            <a:pPr>
              <a:buNone/>
            </a:pPr>
            <a:r>
              <a:rPr lang="en-US" dirty="0"/>
              <a:t>Pass NSC Testing Matrix</a:t>
            </a:r>
          </a:p>
        </p:txBody>
      </p:sp>
      <p:sp>
        <p:nvSpPr>
          <p:cNvPr id="10" name="Title 9">
            <a:extLst>
              <a:ext uri="{FF2B5EF4-FFF2-40B4-BE49-F238E27FC236}">
                <a16:creationId xmlns:a16="http://schemas.microsoft.com/office/drawing/2014/main" id="{7003BFA0-3A20-42E1-A242-611367D89170}"/>
              </a:ext>
            </a:extLst>
          </p:cNvPr>
          <p:cNvSpPr>
            <a:spLocks noGrp="1"/>
          </p:cNvSpPr>
          <p:nvPr>
            <p:ph type="title"/>
          </p:nvPr>
        </p:nvSpPr>
        <p:spPr/>
        <p:txBody>
          <a:bodyPr/>
          <a:lstStyle/>
          <a:p>
            <a:r>
              <a:rPr lang="en-US" dirty="0"/>
              <a:t>Implementation Steps</a:t>
            </a:r>
          </a:p>
        </p:txBody>
      </p:sp>
    </p:spTree>
    <p:extLst>
      <p:ext uri="{BB962C8B-B14F-4D97-AF65-F5344CB8AC3E}">
        <p14:creationId xmlns:p14="http://schemas.microsoft.com/office/powerpoint/2010/main" val="1166423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00C7F8-A59C-4B54-9B20-3814B84CD4AF}"/>
              </a:ext>
            </a:extLst>
          </p:cNvPr>
          <p:cNvSpPr>
            <a:spLocks noGrp="1"/>
          </p:cNvSpPr>
          <p:nvPr>
            <p:ph type="title"/>
          </p:nvPr>
        </p:nvSpPr>
        <p:spPr/>
        <p:txBody>
          <a:bodyPr>
            <a:normAutofit/>
          </a:bodyPr>
          <a:lstStyle/>
          <a:p>
            <a:r>
              <a:rPr lang="en-US" dirty="0"/>
              <a:t>Pass TestConfiguration.ps1</a:t>
            </a:r>
          </a:p>
        </p:txBody>
      </p:sp>
      <p:sp>
        <p:nvSpPr>
          <p:cNvPr id="4" name="Slide Number Placeholder 3">
            <a:extLst>
              <a:ext uri="{FF2B5EF4-FFF2-40B4-BE49-F238E27FC236}">
                <a16:creationId xmlns:a16="http://schemas.microsoft.com/office/drawing/2014/main" id="{A78C93F1-80EF-42A0-8D35-C677ADFBF8D0}"/>
              </a:ext>
            </a:extLst>
          </p:cNvPr>
          <p:cNvSpPr>
            <a:spLocks noGrp="1"/>
          </p:cNvSpPr>
          <p:nvPr>
            <p:ph type="sldNum" sz="quarter" idx="4"/>
          </p:nvPr>
        </p:nvSpPr>
        <p:spPr/>
        <p:txBody>
          <a:bodyPr/>
          <a:lstStyle/>
          <a:p>
            <a:fld id="{40A085A0-3A3D-6540-B0AC-0588E66301FB}" type="slidenum">
              <a:rPr lang="en-US" smtClean="0"/>
              <a:pPr/>
              <a:t>29</a:t>
            </a:fld>
            <a:endParaRPr lang="en-US" dirty="0"/>
          </a:p>
        </p:txBody>
      </p:sp>
      <p:pic>
        <p:nvPicPr>
          <p:cNvPr id="5" name="Picture 4">
            <a:extLst>
              <a:ext uri="{FF2B5EF4-FFF2-40B4-BE49-F238E27FC236}">
                <a16:creationId xmlns:a16="http://schemas.microsoft.com/office/drawing/2014/main" id="{10A64497-93FD-40E2-BF3C-0A6915B88BD9}"/>
              </a:ext>
            </a:extLst>
          </p:cNvPr>
          <p:cNvPicPr>
            <a:picLocks noChangeAspect="1"/>
          </p:cNvPicPr>
          <p:nvPr/>
        </p:nvPicPr>
        <p:blipFill>
          <a:blip r:embed="rId3"/>
          <a:stretch>
            <a:fillRect/>
          </a:stretch>
        </p:blipFill>
        <p:spPr>
          <a:xfrm>
            <a:off x="181119" y="1167023"/>
            <a:ext cx="8780907" cy="1245108"/>
          </a:xfrm>
          <a:prstGeom prst="rect">
            <a:avLst/>
          </a:prstGeom>
        </p:spPr>
      </p:pic>
      <p:pic>
        <p:nvPicPr>
          <p:cNvPr id="6" name="Picture 5">
            <a:extLst>
              <a:ext uri="{FF2B5EF4-FFF2-40B4-BE49-F238E27FC236}">
                <a16:creationId xmlns:a16="http://schemas.microsoft.com/office/drawing/2014/main" id="{3E8557B6-2E51-4E0D-AE17-2DBD83A2D793}"/>
              </a:ext>
            </a:extLst>
          </p:cNvPr>
          <p:cNvPicPr>
            <a:picLocks noChangeAspect="1"/>
          </p:cNvPicPr>
          <p:nvPr/>
        </p:nvPicPr>
        <p:blipFill rotWithShape="1">
          <a:blip r:embed="rId4"/>
          <a:srcRect t="2623" b="-1"/>
          <a:stretch/>
        </p:blipFill>
        <p:spPr>
          <a:xfrm>
            <a:off x="181974" y="2731369"/>
            <a:ext cx="8780052" cy="1394293"/>
          </a:xfrm>
          <a:prstGeom prst="rect">
            <a:avLst/>
          </a:prstGeom>
        </p:spPr>
      </p:pic>
    </p:spTree>
    <p:extLst>
      <p:ext uri="{BB962C8B-B14F-4D97-AF65-F5344CB8AC3E}">
        <p14:creationId xmlns:p14="http://schemas.microsoft.com/office/powerpoint/2010/main" val="553058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marL="342900" indent="-342900">
              <a:spcBef>
                <a:spcPts val="2000"/>
              </a:spcBef>
              <a:buFont typeface="Arial"/>
              <a:buChar char="•"/>
            </a:pPr>
            <a:r>
              <a:rPr lang="en-US" dirty="0"/>
              <a:t>Technical workings are very complex.</a:t>
            </a:r>
          </a:p>
          <a:p>
            <a:pPr marL="342900" indent="-342900">
              <a:spcBef>
                <a:spcPts val="2000"/>
              </a:spcBef>
              <a:buFont typeface="Arial"/>
              <a:buChar char="•"/>
            </a:pPr>
            <a:r>
              <a:rPr lang="en-US" dirty="0"/>
              <a:t>Implementation has traditionally been daunting.</a:t>
            </a:r>
          </a:p>
          <a:p>
            <a:pPr marL="342900" indent="-342900">
              <a:spcBef>
                <a:spcPts val="2000"/>
              </a:spcBef>
              <a:buFont typeface="Arial"/>
              <a:buChar char="•"/>
            </a:pPr>
            <a:r>
              <a:rPr lang="en-US" dirty="0"/>
              <a:t>Goal: Attendees can implement </a:t>
            </a:r>
            <a:r>
              <a:rPr lang="en-US" dirty="0" err="1"/>
              <a:t>eTranscripts</a:t>
            </a:r>
            <a:r>
              <a:rPr lang="en-US" dirty="0"/>
              <a:t> via NSC without an Action Line screen share session.</a:t>
            </a:r>
          </a:p>
        </p:txBody>
      </p:sp>
      <p:sp>
        <p:nvSpPr>
          <p:cNvPr id="2" name="Title 1"/>
          <p:cNvSpPr>
            <a:spLocks noGrp="1"/>
          </p:cNvSpPr>
          <p:nvPr>
            <p:ph type="title"/>
          </p:nvPr>
        </p:nvSpPr>
        <p:spPr/>
        <p:txBody>
          <a:bodyPr/>
          <a:lstStyle/>
          <a:p>
            <a:r>
              <a:rPr lang="en-US" dirty="0"/>
              <a:t>Introduction</a:t>
            </a:r>
          </a:p>
        </p:txBody>
      </p:sp>
      <p:sp>
        <p:nvSpPr>
          <p:cNvPr id="3" name="Slide Number Placeholder 2"/>
          <p:cNvSpPr>
            <a:spLocks noGrp="1"/>
          </p:cNvSpPr>
          <p:nvPr>
            <p:ph type="sldNum" sz="quarter" idx="4"/>
          </p:nvPr>
        </p:nvSpPr>
        <p:spPr>
          <a:xfrm>
            <a:off x="8237857" y="4629501"/>
            <a:ext cx="490424" cy="273844"/>
          </a:xfrm>
        </p:spPr>
        <p:txBody>
          <a:bodyPr/>
          <a:lstStyle/>
          <a:p>
            <a:fld id="{40A085A0-3A3D-6540-B0AC-0588E66301FB}" type="slidenum">
              <a:rPr lang="en-US" smtClean="0"/>
              <a:pPr/>
              <a:t>3</a:t>
            </a:fld>
            <a:endParaRPr lang="en-US" dirty="0"/>
          </a:p>
        </p:txBody>
      </p:sp>
    </p:spTree>
    <p:extLst>
      <p:ext uri="{BB962C8B-B14F-4D97-AF65-F5344CB8AC3E}">
        <p14:creationId xmlns:p14="http://schemas.microsoft.com/office/powerpoint/2010/main" val="2170369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11CF579E-3DF3-4E5D-86B7-F177F9172EBC}"/>
              </a:ext>
            </a:extLst>
          </p:cNvPr>
          <p:cNvSpPr>
            <a:spLocks noGrp="1"/>
          </p:cNvSpPr>
          <p:nvPr>
            <p:ph sz="half" idx="1"/>
          </p:nvPr>
        </p:nvSpPr>
        <p:spPr/>
        <p:txBody>
          <a:bodyPr/>
          <a:lstStyle/>
          <a:p>
            <a:pPr marL="285750" indent="-285750">
              <a:buFont typeface="Wingdings" panose="05000000000000000000" pitchFamily="2" charset="2"/>
              <a:buChar char="ü"/>
            </a:pPr>
            <a:r>
              <a:rPr lang="en-US" dirty="0"/>
              <a:t>Do Ellucian Paperwork</a:t>
            </a:r>
          </a:p>
          <a:p>
            <a:pPr marL="285750" indent="-285750">
              <a:buFont typeface="Wingdings" panose="05000000000000000000" pitchFamily="2" charset="2"/>
              <a:buChar char="ü"/>
            </a:pPr>
            <a:r>
              <a:rPr lang="en-US" dirty="0"/>
              <a:t>Install Web API</a:t>
            </a:r>
          </a:p>
          <a:p>
            <a:pPr marL="285750" indent="-285750">
              <a:buFont typeface="Wingdings" panose="05000000000000000000" pitchFamily="2" charset="2"/>
              <a:buChar char="ü"/>
            </a:pPr>
            <a:r>
              <a:rPr lang="en-US" dirty="0"/>
              <a:t>Install SOAP Services</a:t>
            </a:r>
          </a:p>
          <a:p>
            <a:pPr marL="285750" indent="-285750">
              <a:buFont typeface="Wingdings" panose="05000000000000000000" pitchFamily="2" charset="2"/>
              <a:buChar char="ü"/>
            </a:pPr>
            <a:r>
              <a:rPr lang="en-US" dirty="0"/>
              <a:t>Install Service Bus</a:t>
            </a:r>
          </a:p>
          <a:p>
            <a:pPr marL="285750" indent="-285750">
              <a:buFont typeface="Wingdings" panose="05000000000000000000" pitchFamily="2" charset="2"/>
              <a:buChar char="ü"/>
            </a:pPr>
            <a:r>
              <a:rPr lang="en-US" dirty="0"/>
              <a:t>Provision Service Bus</a:t>
            </a:r>
          </a:p>
          <a:p>
            <a:pPr marL="285750" indent="-285750">
              <a:buFont typeface="Wingdings" panose="05000000000000000000" pitchFamily="2" charset="2"/>
              <a:buChar char="ü"/>
            </a:pPr>
            <a:r>
              <a:rPr lang="en-US" dirty="0"/>
              <a:t>Install PowerCampus Client</a:t>
            </a:r>
          </a:p>
          <a:p>
            <a:pPr marL="285750" indent="-285750">
              <a:buFont typeface="Wingdings" panose="05000000000000000000" pitchFamily="2" charset="2"/>
              <a:buChar char="ü"/>
            </a:pPr>
            <a:r>
              <a:rPr lang="en-US" dirty="0"/>
              <a:t>Install </a:t>
            </a:r>
            <a:r>
              <a:rPr lang="en-US" dirty="0" err="1"/>
              <a:t>GhostScript</a:t>
            </a:r>
            <a:endParaRPr lang="en-US" dirty="0"/>
          </a:p>
          <a:p>
            <a:pPr marL="285750" indent="-285750">
              <a:buFont typeface="Wingdings" panose="05000000000000000000" pitchFamily="2" charset="2"/>
              <a:buChar char="ü"/>
            </a:pPr>
            <a:r>
              <a:rPr lang="en-US" dirty="0"/>
              <a:t>Install PostScript “Printer”</a:t>
            </a:r>
          </a:p>
          <a:p>
            <a:pPr marL="285750" indent="-285750">
              <a:buFont typeface="Wingdings" panose="05000000000000000000" pitchFamily="2" charset="2"/>
              <a:buChar char="ü"/>
            </a:pPr>
            <a:r>
              <a:rPr lang="en-US" dirty="0"/>
              <a:t>Generate SFTP Key</a:t>
            </a:r>
          </a:p>
        </p:txBody>
      </p:sp>
      <p:sp>
        <p:nvSpPr>
          <p:cNvPr id="12" name="Content Placeholder 11">
            <a:extLst>
              <a:ext uri="{FF2B5EF4-FFF2-40B4-BE49-F238E27FC236}">
                <a16:creationId xmlns:a16="http://schemas.microsoft.com/office/drawing/2014/main" id="{447282EE-59FB-4E4C-9267-A1293683CC50}"/>
              </a:ext>
            </a:extLst>
          </p:cNvPr>
          <p:cNvSpPr>
            <a:spLocks noGrp="1"/>
          </p:cNvSpPr>
          <p:nvPr>
            <p:ph sz="half" idx="2"/>
          </p:nvPr>
        </p:nvSpPr>
        <p:spPr/>
        <p:txBody>
          <a:bodyPr/>
          <a:lstStyle/>
          <a:p>
            <a:pPr marL="285750" indent="-285750">
              <a:buFont typeface="Wingdings" panose="05000000000000000000" pitchFamily="2" charset="2"/>
              <a:buChar char="ü"/>
            </a:pPr>
            <a:r>
              <a:rPr lang="en-US" dirty="0"/>
              <a:t>Configure Service Bus</a:t>
            </a:r>
          </a:p>
          <a:p>
            <a:pPr marL="285750" indent="-285750">
              <a:buFont typeface="Wingdings" panose="05000000000000000000" pitchFamily="2" charset="2"/>
              <a:buChar char="ü"/>
            </a:pPr>
            <a:r>
              <a:rPr lang="en-US" dirty="0"/>
              <a:t>Configure Ellucian Cloud</a:t>
            </a:r>
          </a:p>
          <a:p>
            <a:pPr marL="285750" indent="-285750">
              <a:buFont typeface="Wingdings" panose="05000000000000000000" pitchFamily="2" charset="2"/>
              <a:buChar char="ü"/>
            </a:pPr>
            <a:r>
              <a:rPr lang="en-US" dirty="0"/>
              <a:t>Pass TestConfiguration.ps1</a:t>
            </a:r>
          </a:p>
          <a:p>
            <a:pPr>
              <a:buNone/>
            </a:pPr>
            <a:r>
              <a:rPr lang="en-US" dirty="0"/>
              <a:t>Do NSC Paperwork</a:t>
            </a:r>
          </a:p>
          <a:p>
            <a:pPr>
              <a:buNone/>
            </a:pPr>
            <a:r>
              <a:rPr lang="en-US" dirty="0"/>
              <a:t>Customize NSC Student Site</a:t>
            </a:r>
          </a:p>
          <a:p>
            <a:pPr>
              <a:buNone/>
            </a:pPr>
            <a:r>
              <a:rPr lang="en-US" dirty="0"/>
              <a:t>Customize NSC Stops Emails</a:t>
            </a:r>
          </a:p>
          <a:p>
            <a:pPr>
              <a:buNone/>
            </a:pPr>
            <a:r>
              <a:rPr lang="en-US" dirty="0"/>
              <a:t>Customize Transcript Template</a:t>
            </a:r>
          </a:p>
          <a:p>
            <a:pPr>
              <a:buNone/>
            </a:pPr>
            <a:r>
              <a:rPr lang="en-US" dirty="0"/>
              <a:t>Pass NSC Testing Matrix</a:t>
            </a:r>
          </a:p>
        </p:txBody>
      </p:sp>
      <p:sp>
        <p:nvSpPr>
          <p:cNvPr id="10" name="Title 9">
            <a:extLst>
              <a:ext uri="{FF2B5EF4-FFF2-40B4-BE49-F238E27FC236}">
                <a16:creationId xmlns:a16="http://schemas.microsoft.com/office/drawing/2014/main" id="{7003BFA0-3A20-42E1-A242-611367D89170}"/>
              </a:ext>
            </a:extLst>
          </p:cNvPr>
          <p:cNvSpPr>
            <a:spLocks noGrp="1"/>
          </p:cNvSpPr>
          <p:nvPr>
            <p:ph type="title"/>
          </p:nvPr>
        </p:nvSpPr>
        <p:spPr/>
        <p:txBody>
          <a:bodyPr/>
          <a:lstStyle/>
          <a:p>
            <a:r>
              <a:rPr lang="en-US" dirty="0"/>
              <a:t>Implementation Steps</a:t>
            </a:r>
          </a:p>
        </p:txBody>
      </p:sp>
    </p:spTree>
    <p:extLst>
      <p:ext uri="{BB962C8B-B14F-4D97-AF65-F5344CB8AC3E}">
        <p14:creationId xmlns:p14="http://schemas.microsoft.com/office/powerpoint/2010/main" val="2776149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0F562FB-36E0-46BC-BEBD-6E8D3D15A355}"/>
              </a:ext>
            </a:extLst>
          </p:cNvPr>
          <p:cNvSpPr>
            <a:spLocks noGrp="1"/>
          </p:cNvSpPr>
          <p:nvPr>
            <p:ph idx="1"/>
          </p:nvPr>
        </p:nvSpPr>
        <p:spPr/>
        <p:txBody>
          <a:bodyPr/>
          <a:lstStyle/>
          <a:p>
            <a:pPr marL="285750" indent="-285750">
              <a:buFont typeface="Arial" panose="020B0604020202020204" pitchFamily="34" charset="0"/>
              <a:buChar char="•"/>
            </a:pPr>
            <a:r>
              <a:rPr lang="en-US" dirty="0"/>
              <a:t>IT shouldn’t do all of this! Do tasks in parallel.</a:t>
            </a:r>
          </a:p>
          <a:p>
            <a:pPr marL="285750" indent="-285750">
              <a:buFont typeface="Arial" panose="020B0604020202020204" pitchFamily="34" charset="0"/>
              <a:buChar char="•"/>
            </a:pPr>
            <a:r>
              <a:rPr lang="en-US" dirty="0"/>
              <a:t>Utilize Basecamp. Don’t moan cause you love email.</a:t>
            </a:r>
          </a:p>
          <a:p>
            <a:pPr marL="285750" indent="-285750">
              <a:buFont typeface="Arial" panose="020B0604020202020204" pitchFamily="34" charset="0"/>
              <a:buChar char="•"/>
            </a:pPr>
            <a:r>
              <a:rPr lang="en-US" dirty="0"/>
              <a:t>Send contracts and paperwork to executives.</a:t>
            </a:r>
          </a:p>
          <a:p>
            <a:pPr marL="285750" indent="-285750">
              <a:buFont typeface="Arial" panose="020B0604020202020204" pitchFamily="34" charset="0"/>
              <a:buChar char="•"/>
            </a:pPr>
            <a:r>
              <a:rPr lang="en-US" dirty="0"/>
              <a:t>Send the logo and PDF layout tasks to Marketing/Creative Services.</a:t>
            </a:r>
          </a:p>
          <a:p>
            <a:pPr marL="285750" indent="-285750">
              <a:buFont typeface="Arial" panose="020B0604020202020204" pitchFamily="34" charset="0"/>
              <a:buChar char="•"/>
            </a:pPr>
            <a:r>
              <a:rPr lang="en-US" dirty="0"/>
              <a:t>Send the site text and email stops tasks to registrar and bursar.</a:t>
            </a:r>
          </a:p>
          <a:p>
            <a:pPr marL="285750" indent="-285750">
              <a:buFont typeface="Arial" panose="020B0604020202020204" pitchFamily="34" charset="0"/>
              <a:buChar char="•"/>
            </a:pPr>
            <a:r>
              <a:rPr lang="en-US" dirty="0"/>
              <a:t>Get lots of people to work on the testing matrix.</a:t>
            </a:r>
          </a:p>
        </p:txBody>
      </p:sp>
      <p:sp>
        <p:nvSpPr>
          <p:cNvPr id="5" name="Title 4">
            <a:extLst>
              <a:ext uri="{FF2B5EF4-FFF2-40B4-BE49-F238E27FC236}">
                <a16:creationId xmlns:a16="http://schemas.microsoft.com/office/drawing/2014/main" id="{1B37C945-18CB-4A69-A079-1B57835740ED}"/>
              </a:ext>
            </a:extLst>
          </p:cNvPr>
          <p:cNvSpPr>
            <a:spLocks noGrp="1"/>
          </p:cNvSpPr>
          <p:nvPr>
            <p:ph type="title"/>
          </p:nvPr>
        </p:nvSpPr>
        <p:spPr/>
        <p:txBody>
          <a:bodyPr/>
          <a:lstStyle/>
          <a:p>
            <a:r>
              <a:rPr lang="en-US" dirty="0"/>
              <a:t>Working with NSC</a:t>
            </a:r>
          </a:p>
        </p:txBody>
      </p:sp>
      <p:sp>
        <p:nvSpPr>
          <p:cNvPr id="3" name="Slide Number Placeholder 2">
            <a:extLst>
              <a:ext uri="{FF2B5EF4-FFF2-40B4-BE49-F238E27FC236}">
                <a16:creationId xmlns:a16="http://schemas.microsoft.com/office/drawing/2014/main" id="{8E284DA0-B7B9-4DEC-ADDA-5D1E962E54B3}"/>
              </a:ext>
            </a:extLst>
          </p:cNvPr>
          <p:cNvSpPr>
            <a:spLocks noGrp="1"/>
          </p:cNvSpPr>
          <p:nvPr>
            <p:ph type="sldNum" sz="quarter" idx="4"/>
          </p:nvPr>
        </p:nvSpPr>
        <p:spPr/>
        <p:txBody>
          <a:bodyPr/>
          <a:lstStyle/>
          <a:p>
            <a:fld id="{40A085A0-3A3D-6540-B0AC-0588E66301FB}" type="slidenum">
              <a:rPr lang="en-US" smtClean="0"/>
              <a:pPr/>
              <a:t>31</a:t>
            </a:fld>
            <a:endParaRPr lang="en-US" dirty="0"/>
          </a:p>
        </p:txBody>
      </p:sp>
    </p:spTree>
    <p:extLst>
      <p:ext uri="{BB962C8B-B14F-4D97-AF65-F5344CB8AC3E}">
        <p14:creationId xmlns:p14="http://schemas.microsoft.com/office/powerpoint/2010/main" val="3674352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11CF579E-3DF3-4E5D-86B7-F177F9172EBC}"/>
              </a:ext>
            </a:extLst>
          </p:cNvPr>
          <p:cNvSpPr>
            <a:spLocks noGrp="1"/>
          </p:cNvSpPr>
          <p:nvPr>
            <p:ph sz="half" idx="1"/>
          </p:nvPr>
        </p:nvSpPr>
        <p:spPr/>
        <p:txBody>
          <a:bodyPr/>
          <a:lstStyle/>
          <a:p>
            <a:pPr marL="285750" indent="-285750">
              <a:buFont typeface="Wingdings" panose="05000000000000000000" pitchFamily="2" charset="2"/>
              <a:buChar char="ü"/>
            </a:pPr>
            <a:r>
              <a:rPr lang="en-US" dirty="0"/>
              <a:t>Do Ellucian Paperwork</a:t>
            </a:r>
          </a:p>
          <a:p>
            <a:pPr marL="285750" indent="-285750">
              <a:buFont typeface="Wingdings" panose="05000000000000000000" pitchFamily="2" charset="2"/>
              <a:buChar char="ü"/>
            </a:pPr>
            <a:r>
              <a:rPr lang="en-US" dirty="0"/>
              <a:t>Install Web API</a:t>
            </a:r>
          </a:p>
          <a:p>
            <a:pPr marL="285750" indent="-285750">
              <a:buFont typeface="Wingdings" panose="05000000000000000000" pitchFamily="2" charset="2"/>
              <a:buChar char="ü"/>
            </a:pPr>
            <a:r>
              <a:rPr lang="en-US" dirty="0"/>
              <a:t>Install SOAP Services</a:t>
            </a:r>
          </a:p>
          <a:p>
            <a:pPr marL="285750" indent="-285750">
              <a:buFont typeface="Wingdings" panose="05000000000000000000" pitchFamily="2" charset="2"/>
              <a:buChar char="ü"/>
            </a:pPr>
            <a:r>
              <a:rPr lang="en-US" dirty="0"/>
              <a:t>Install Service Bus</a:t>
            </a:r>
          </a:p>
          <a:p>
            <a:pPr marL="285750" indent="-285750">
              <a:buFont typeface="Wingdings" panose="05000000000000000000" pitchFamily="2" charset="2"/>
              <a:buChar char="ü"/>
            </a:pPr>
            <a:r>
              <a:rPr lang="en-US" dirty="0"/>
              <a:t>Provision Service Bus</a:t>
            </a:r>
          </a:p>
          <a:p>
            <a:pPr marL="285750" indent="-285750">
              <a:buFont typeface="Wingdings" panose="05000000000000000000" pitchFamily="2" charset="2"/>
              <a:buChar char="ü"/>
            </a:pPr>
            <a:r>
              <a:rPr lang="en-US" dirty="0"/>
              <a:t>Install PowerCampus Client</a:t>
            </a:r>
          </a:p>
          <a:p>
            <a:pPr marL="285750" indent="-285750">
              <a:buFont typeface="Wingdings" panose="05000000000000000000" pitchFamily="2" charset="2"/>
              <a:buChar char="ü"/>
            </a:pPr>
            <a:r>
              <a:rPr lang="en-US" dirty="0"/>
              <a:t>Install </a:t>
            </a:r>
            <a:r>
              <a:rPr lang="en-US" dirty="0" err="1"/>
              <a:t>GhostScript</a:t>
            </a:r>
            <a:endParaRPr lang="en-US" dirty="0"/>
          </a:p>
          <a:p>
            <a:pPr marL="285750" indent="-285750">
              <a:buFont typeface="Wingdings" panose="05000000000000000000" pitchFamily="2" charset="2"/>
              <a:buChar char="ü"/>
            </a:pPr>
            <a:r>
              <a:rPr lang="en-US" dirty="0"/>
              <a:t>Install PostScript “Printer”</a:t>
            </a:r>
          </a:p>
          <a:p>
            <a:pPr marL="285750" indent="-285750">
              <a:buFont typeface="Wingdings" panose="05000000000000000000" pitchFamily="2" charset="2"/>
              <a:buChar char="ü"/>
            </a:pPr>
            <a:r>
              <a:rPr lang="en-US" dirty="0"/>
              <a:t>Generate SFTP Key</a:t>
            </a:r>
          </a:p>
        </p:txBody>
      </p:sp>
      <p:sp>
        <p:nvSpPr>
          <p:cNvPr id="12" name="Content Placeholder 11">
            <a:extLst>
              <a:ext uri="{FF2B5EF4-FFF2-40B4-BE49-F238E27FC236}">
                <a16:creationId xmlns:a16="http://schemas.microsoft.com/office/drawing/2014/main" id="{447282EE-59FB-4E4C-9267-A1293683CC50}"/>
              </a:ext>
            </a:extLst>
          </p:cNvPr>
          <p:cNvSpPr>
            <a:spLocks noGrp="1"/>
          </p:cNvSpPr>
          <p:nvPr>
            <p:ph sz="half" idx="2"/>
          </p:nvPr>
        </p:nvSpPr>
        <p:spPr/>
        <p:txBody>
          <a:bodyPr/>
          <a:lstStyle/>
          <a:p>
            <a:pPr marL="285750" indent="-285750">
              <a:buFont typeface="Wingdings" panose="05000000000000000000" pitchFamily="2" charset="2"/>
              <a:buChar char="ü"/>
            </a:pPr>
            <a:r>
              <a:rPr lang="en-US" dirty="0"/>
              <a:t>Configure Service Bus</a:t>
            </a:r>
          </a:p>
          <a:p>
            <a:pPr marL="285750" indent="-285750">
              <a:buFont typeface="Wingdings" panose="05000000000000000000" pitchFamily="2" charset="2"/>
              <a:buChar char="ü"/>
            </a:pPr>
            <a:r>
              <a:rPr lang="en-US" dirty="0"/>
              <a:t>Configure Ellucian Cloud</a:t>
            </a:r>
          </a:p>
          <a:p>
            <a:pPr marL="285750" indent="-285750">
              <a:buFont typeface="Wingdings" panose="05000000000000000000" pitchFamily="2" charset="2"/>
              <a:buChar char="ü"/>
            </a:pPr>
            <a:r>
              <a:rPr lang="en-US" dirty="0"/>
              <a:t>Pass TestConfiguration.ps1</a:t>
            </a:r>
          </a:p>
          <a:p>
            <a:pPr marL="285750" indent="-285750">
              <a:buFont typeface="Wingdings" panose="05000000000000000000" pitchFamily="2" charset="2"/>
              <a:buChar char="ü"/>
            </a:pPr>
            <a:r>
              <a:rPr lang="en-US" dirty="0"/>
              <a:t>Do NSC Paperwork</a:t>
            </a:r>
          </a:p>
          <a:p>
            <a:pPr marL="285750" indent="-285750">
              <a:buFont typeface="Wingdings" panose="05000000000000000000" pitchFamily="2" charset="2"/>
              <a:buChar char="ü"/>
            </a:pPr>
            <a:r>
              <a:rPr lang="en-US" dirty="0"/>
              <a:t>Customize NSC Student Site</a:t>
            </a:r>
          </a:p>
          <a:p>
            <a:pPr marL="285750" indent="-285750">
              <a:buFont typeface="Wingdings" panose="05000000000000000000" pitchFamily="2" charset="2"/>
              <a:buChar char="ü"/>
            </a:pPr>
            <a:r>
              <a:rPr lang="en-US" dirty="0"/>
              <a:t>Customize NSC Stops Emails</a:t>
            </a:r>
          </a:p>
          <a:p>
            <a:pPr marL="285750" indent="-285750">
              <a:buFont typeface="Wingdings" panose="05000000000000000000" pitchFamily="2" charset="2"/>
              <a:buChar char="ü"/>
            </a:pPr>
            <a:r>
              <a:rPr lang="en-US" dirty="0"/>
              <a:t>Customize Transcript Template</a:t>
            </a:r>
          </a:p>
          <a:p>
            <a:pPr marL="285750" indent="-285750">
              <a:buFont typeface="Wingdings" panose="05000000000000000000" pitchFamily="2" charset="2"/>
              <a:buChar char="ü"/>
            </a:pPr>
            <a:r>
              <a:rPr lang="en-US" dirty="0"/>
              <a:t>Pass NSC Testing Matrix</a:t>
            </a:r>
          </a:p>
        </p:txBody>
      </p:sp>
      <p:sp>
        <p:nvSpPr>
          <p:cNvPr id="10" name="Title 9">
            <a:extLst>
              <a:ext uri="{FF2B5EF4-FFF2-40B4-BE49-F238E27FC236}">
                <a16:creationId xmlns:a16="http://schemas.microsoft.com/office/drawing/2014/main" id="{7003BFA0-3A20-42E1-A242-611367D89170}"/>
              </a:ext>
            </a:extLst>
          </p:cNvPr>
          <p:cNvSpPr>
            <a:spLocks noGrp="1"/>
          </p:cNvSpPr>
          <p:nvPr>
            <p:ph type="title"/>
          </p:nvPr>
        </p:nvSpPr>
        <p:spPr/>
        <p:txBody>
          <a:bodyPr/>
          <a:lstStyle/>
          <a:p>
            <a:r>
              <a:rPr lang="en-US" dirty="0"/>
              <a:t>Implementation Steps</a:t>
            </a:r>
          </a:p>
        </p:txBody>
      </p:sp>
    </p:spTree>
    <p:extLst>
      <p:ext uri="{BB962C8B-B14F-4D97-AF65-F5344CB8AC3E}">
        <p14:creationId xmlns:p14="http://schemas.microsoft.com/office/powerpoint/2010/main" val="2499199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129DB-18D1-43F4-B7C2-57849F7F92C3}"/>
              </a:ext>
            </a:extLst>
          </p:cNvPr>
          <p:cNvSpPr>
            <a:spLocks noGrp="1"/>
          </p:cNvSpPr>
          <p:nvPr>
            <p:ph type="ctrTitle"/>
          </p:nvPr>
        </p:nvSpPr>
        <p:spPr/>
        <p:txBody>
          <a:bodyPr/>
          <a:lstStyle/>
          <a:p>
            <a:r>
              <a:rPr lang="en-US" dirty="0"/>
              <a:t>Troubleshooting</a:t>
            </a:r>
          </a:p>
        </p:txBody>
      </p:sp>
      <p:sp>
        <p:nvSpPr>
          <p:cNvPr id="3" name="Subtitle 2">
            <a:extLst>
              <a:ext uri="{FF2B5EF4-FFF2-40B4-BE49-F238E27FC236}">
                <a16:creationId xmlns:a16="http://schemas.microsoft.com/office/drawing/2014/main" id="{3595D644-6E3C-404C-BDF7-486496BF61D7}"/>
              </a:ext>
            </a:extLst>
          </p:cNvPr>
          <p:cNvSpPr>
            <a:spLocks noGrp="1"/>
          </p:cNvSpPr>
          <p:nvPr>
            <p:ph type="subTitle" idx="1"/>
          </p:nvPr>
        </p:nvSpPr>
        <p:spPr/>
        <p:txBody>
          <a:bodyPr/>
          <a:lstStyle/>
          <a:p>
            <a:r>
              <a:rPr lang="en-US" dirty="0" err="1"/>
              <a:t>compmgmt.msc</a:t>
            </a:r>
            <a:endParaRPr lang="en-US" dirty="0"/>
          </a:p>
        </p:txBody>
      </p:sp>
    </p:spTree>
    <p:extLst>
      <p:ext uri="{BB962C8B-B14F-4D97-AF65-F5344CB8AC3E}">
        <p14:creationId xmlns:p14="http://schemas.microsoft.com/office/powerpoint/2010/main" val="523234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29B6A4-5518-42F2-9C83-E2EA57410F36}"/>
              </a:ext>
            </a:extLst>
          </p:cNvPr>
          <p:cNvSpPr>
            <a:spLocks noGrp="1"/>
          </p:cNvSpPr>
          <p:nvPr>
            <p:ph type="sldNum" sz="quarter" idx="4294967295"/>
          </p:nvPr>
        </p:nvSpPr>
        <p:spPr>
          <a:xfrm>
            <a:off x="8740775" y="4629150"/>
            <a:ext cx="403225" cy="274638"/>
          </a:xfrm>
        </p:spPr>
        <p:txBody>
          <a:bodyPr/>
          <a:lstStyle/>
          <a:p>
            <a:fld id="{9411512B-85FD-4112-903F-BFF1BE935164}" type="slidenum">
              <a:rPr lang="en-US" smtClean="0"/>
              <a:t>34</a:t>
            </a:fld>
            <a:endParaRPr lang="en-US"/>
          </a:p>
        </p:txBody>
      </p:sp>
      <p:pic>
        <p:nvPicPr>
          <p:cNvPr id="5" name="Picture Placeholder 4">
            <a:extLst>
              <a:ext uri="{FF2B5EF4-FFF2-40B4-BE49-F238E27FC236}">
                <a16:creationId xmlns:a16="http://schemas.microsoft.com/office/drawing/2014/main" id="{6B8EE276-35B9-485A-A74A-F331353EA5A9}"/>
              </a:ext>
            </a:extLst>
          </p:cNvPr>
          <p:cNvPicPr>
            <a:picLocks noGrp="1" noChangeAspect="1"/>
          </p:cNvPicPr>
          <p:nvPr>
            <p:ph type="pic" sz="quarter" idx="10"/>
          </p:nvPr>
        </p:nvPicPr>
        <p:blipFill rotWithShape="1">
          <a:blip r:embed="rId3"/>
          <a:srcRect t="-90" b="-90"/>
          <a:stretch/>
        </p:blipFill>
        <p:spPr>
          <a:xfrm>
            <a:off x="0" y="0"/>
            <a:ext cx="8959706" cy="5143500"/>
          </a:xfrm>
          <a:prstGeom prst="rect">
            <a:avLst/>
          </a:prstGeom>
        </p:spPr>
      </p:pic>
    </p:spTree>
    <p:extLst>
      <p:ext uri="{BB962C8B-B14F-4D97-AF65-F5344CB8AC3E}">
        <p14:creationId xmlns:p14="http://schemas.microsoft.com/office/powerpoint/2010/main" val="32819391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88E8A-6623-47A4-A067-135E1E8C6DF8}"/>
              </a:ext>
            </a:extLst>
          </p:cNvPr>
          <p:cNvSpPr>
            <a:spLocks noGrp="1"/>
          </p:cNvSpPr>
          <p:nvPr>
            <p:ph type="title"/>
          </p:nvPr>
        </p:nvSpPr>
        <p:spPr/>
        <p:txBody>
          <a:bodyPr/>
          <a:lstStyle/>
          <a:p>
            <a:r>
              <a:rPr lang="en-US" dirty="0"/>
              <a:t>Recommend: Increase Event Log Size</a:t>
            </a:r>
          </a:p>
        </p:txBody>
      </p:sp>
      <p:sp>
        <p:nvSpPr>
          <p:cNvPr id="3" name="Slide Number Placeholder 2">
            <a:extLst>
              <a:ext uri="{FF2B5EF4-FFF2-40B4-BE49-F238E27FC236}">
                <a16:creationId xmlns:a16="http://schemas.microsoft.com/office/drawing/2014/main" id="{58918ACC-FA58-458D-A4A4-9756295AB958}"/>
              </a:ext>
            </a:extLst>
          </p:cNvPr>
          <p:cNvSpPr>
            <a:spLocks noGrp="1"/>
          </p:cNvSpPr>
          <p:nvPr>
            <p:ph type="sldNum" sz="quarter" idx="10"/>
          </p:nvPr>
        </p:nvSpPr>
        <p:spPr/>
        <p:txBody>
          <a:bodyPr/>
          <a:lstStyle/>
          <a:p>
            <a:fld id="{40A085A0-3A3D-6540-B0AC-0588E66301FB}" type="slidenum">
              <a:rPr lang="en-US" smtClean="0"/>
              <a:pPr/>
              <a:t>35</a:t>
            </a:fld>
            <a:endParaRPr lang="en-US" dirty="0"/>
          </a:p>
        </p:txBody>
      </p:sp>
      <p:pic>
        <p:nvPicPr>
          <p:cNvPr id="5" name="Content Placeholder 6">
            <a:extLst>
              <a:ext uri="{FF2B5EF4-FFF2-40B4-BE49-F238E27FC236}">
                <a16:creationId xmlns:a16="http://schemas.microsoft.com/office/drawing/2014/main" id="{535752D7-DEE5-4D83-89D5-7FE11CD0674D}"/>
              </a:ext>
            </a:extLst>
          </p:cNvPr>
          <p:cNvPicPr>
            <a:picLocks noGrp="1" noChangeAspect="1"/>
          </p:cNvPicPr>
          <p:nvPr>
            <p:ph idx="1"/>
          </p:nvPr>
        </p:nvPicPr>
        <p:blipFill>
          <a:blip r:embed="rId3"/>
          <a:stretch>
            <a:fillRect/>
          </a:stretch>
        </p:blipFill>
        <p:spPr>
          <a:xfrm>
            <a:off x="3870004" y="438150"/>
            <a:ext cx="4520255" cy="4019550"/>
          </a:xfrm>
          <a:prstGeom prst="rect">
            <a:avLst/>
          </a:prstGeom>
        </p:spPr>
      </p:pic>
    </p:spTree>
    <p:extLst>
      <p:ext uri="{BB962C8B-B14F-4D97-AF65-F5344CB8AC3E}">
        <p14:creationId xmlns:p14="http://schemas.microsoft.com/office/powerpoint/2010/main" val="544346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35B491-9D13-432C-B728-1A2D873D1A58}"/>
              </a:ext>
            </a:extLst>
          </p:cNvPr>
          <p:cNvSpPr>
            <a:spLocks noGrp="1"/>
          </p:cNvSpPr>
          <p:nvPr>
            <p:ph type="title"/>
          </p:nvPr>
        </p:nvSpPr>
        <p:spPr/>
        <p:txBody>
          <a:bodyPr/>
          <a:lstStyle/>
          <a:p>
            <a:r>
              <a:rPr lang="en-US" dirty="0"/>
              <a:t>Adding Time Column</a:t>
            </a:r>
          </a:p>
        </p:txBody>
      </p:sp>
      <p:pic>
        <p:nvPicPr>
          <p:cNvPr id="6" name="Content Placeholder 6">
            <a:extLst>
              <a:ext uri="{FF2B5EF4-FFF2-40B4-BE49-F238E27FC236}">
                <a16:creationId xmlns:a16="http://schemas.microsoft.com/office/drawing/2014/main" id="{F02E8240-C309-456B-87F5-0D12B158AD58}"/>
              </a:ext>
            </a:extLst>
          </p:cNvPr>
          <p:cNvPicPr>
            <a:picLocks noGrp="1" noChangeAspect="1"/>
          </p:cNvPicPr>
          <p:nvPr>
            <p:ph idx="1"/>
          </p:nvPr>
        </p:nvPicPr>
        <p:blipFill>
          <a:blip r:embed="rId3"/>
          <a:stretch>
            <a:fillRect/>
          </a:stretch>
        </p:blipFill>
        <p:spPr>
          <a:xfrm>
            <a:off x="715841" y="875947"/>
            <a:ext cx="7712317" cy="3633836"/>
          </a:xfrm>
          <a:prstGeom prst="rect">
            <a:avLst/>
          </a:prstGeom>
        </p:spPr>
      </p:pic>
    </p:spTree>
    <p:extLst>
      <p:ext uri="{BB962C8B-B14F-4D97-AF65-F5344CB8AC3E}">
        <p14:creationId xmlns:p14="http://schemas.microsoft.com/office/powerpoint/2010/main" val="117896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67181-2C12-40CA-BCA3-93B587FA40FA}"/>
              </a:ext>
            </a:extLst>
          </p:cNvPr>
          <p:cNvSpPr>
            <a:spLocks noGrp="1"/>
          </p:cNvSpPr>
          <p:nvPr>
            <p:ph type="title"/>
          </p:nvPr>
        </p:nvSpPr>
        <p:spPr/>
        <p:txBody>
          <a:bodyPr/>
          <a:lstStyle/>
          <a:p>
            <a:r>
              <a:rPr lang="en-US" dirty="0"/>
              <a:t>Message Body</a:t>
            </a:r>
          </a:p>
        </p:txBody>
      </p:sp>
      <p:sp>
        <p:nvSpPr>
          <p:cNvPr id="3" name="Slide Number Placeholder 2">
            <a:extLst>
              <a:ext uri="{FF2B5EF4-FFF2-40B4-BE49-F238E27FC236}">
                <a16:creationId xmlns:a16="http://schemas.microsoft.com/office/drawing/2014/main" id="{CF856EC7-B900-4271-AE15-0EA4F5A52312}"/>
              </a:ext>
            </a:extLst>
          </p:cNvPr>
          <p:cNvSpPr>
            <a:spLocks noGrp="1"/>
          </p:cNvSpPr>
          <p:nvPr>
            <p:ph type="sldNum" sz="quarter" idx="10"/>
          </p:nvPr>
        </p:nvSpPr>
        <p:spPr/>
        <p:txBody>
          <a:bodyPr/>
          <a:lstStyle/>
          <a:p>
            <a:fld id="{40A085A0-3A3D-6540-B0AC-0588E66301FB}" type="slidenum">
              <a:rPr lang="en-US" smtClean="0"/>
              <a:pPr/>
              <a:t>37</a:t>
            </a:fld>
            <a:endParaRPr lang="en-US" dirty="0"/>
          </a:p>
        </p:txBody>
      </p:sp>
      <p:pic>
        <p:nvPicPr>
          <p:cNvPr id="7" name="Content Placeholder 9">
            <a:extLst>
              <a:ext uri="{FF2B5EF4-FFF2-40B4-BE49-F238E27FC236}">
                <a16:creationId xmlns:a16="http://schemas.microsoft.com/office/drawing/2014/main" id="{1F4A5107-6F47-4BCE-BA3E-3F7D51C20D1E}"/>
              </a:ext>
            </a:extLst>
          </p:cNvPr>
          <p:cNvPicPr>
            <a:picLocks noGrp="1" noChangeAspect="1"/>
          </p:cNvPicPr>
          <p:nvPr>
            <p:ph idx="1"/>
          </p:nvPr>
        </p:nvPicPr>
        <p:blipFill>
          <a:blip r:embed="rId3"/>
          <a:stretch>
            <a:fillRect/>
          </a:stretch>
        </p:blipFill>
        <p:spPr>
          <a:xfrm>
            <a:off x="4326630" y="438150"/>
            <a:ext cx="3607002" cy="4019550"/>
          </a:xfrm>
          <a:prstGeom prst="rect">
            <a:avLst/>
          </a:prstGeom>
        </p:spPr>
      </p:pic>
      <p:sp>
        <p:nvSpPr>
          <p:cNvPr id="9" name="TextBox 8">
            <a:extLst>
              <a:ext uri="{FF2B5EF4-FFF2-40B4-BE49-F238E27FC236}">
                <a16:creationId xmlns:a16="http://schemas.microsoft.com/office/drawing/2014/main" id="{1D03B093-2BAC-4C19-B997-35A4AAB9CAFB}"/>
              </a:ext>
            </a:extLst>
          </p:cNvPr>
          <p:cNvSpPr txBox="1"/>
          <p:nvPr/>
        </p:nvSpPr>
        <p:spPr>
          <a:xfrm>
            <a:off x="457200" y="1206393"/>
            <a:ext cx="3254188" cy="2339102"/>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dirty="0"/>
              <a:t>Mere existence of the message means order was created/modified.</a:t>
            </a:r>
          </a:p>
          <a:p>
            <a:pPr marL="285750" indent="-285750">
              <a:spcBef>
                <a:spcPts val="1200"/>
              </a:spcBef>
              <a:buFont typeface="Arial" panose="020B0604020202020204" pitchFamily="34" charset="0"/>
              <a:buChar char="•"/>
            </a:pPr>
            <a:r>
              <a:rPr lang="en-US" dirty="0"/>
              <a:t>Contains institution ID and request tracking ID.</a:t>
            </a:r>
          </a:p>
          <a:p>
            <a:pPr marL="285750" indent="-285750">
              <a:spcBef>
                <a:spcPts val="1200"/>
              </a:spcBef>
              <a:buFont typeface="Arial" panose="020B0604020202020204" pitchFamily="34" charset="0"/>
              <a:buChar char="•"/>
            </a:pPr>
            <a:r>
              <a:rPr lang="en-US" dirty="0"/>
              <a:t>Copy/paste tracking ID into PowerCampus.</a:t>
            </a:r>
          </a:p>
        </p:txBody>
      </p:sp>
    </p:spTree>
    <p:extLst>
      <p:ext uri="{BB962C8B-B14F-4D97-AF65-F5344CB8AC3E}">
        <p14:creationId xmlns:p14="http://schemas.microsoft.com/office/powerpoint/2010/main" val="2408710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ED8E-AADD-4A18-ABFD-FB7AA74030A9}"/>
              </a:ext>
            </a:extLst>
          </p:cNvPr>
          <p:cNvSpPr>
            <a:spLocks noGrp="1"/>
          </p:cNvSpPr>
          <p:nvPr>
            <p:ph type="title"/>
          </p:nvPr>
        </p:nvSpPr>
        <p:spPr/>
        <p:txBody>
          <a:bodyPr>
            <a:normAutofit/>
          </a:bodyPr>
          <a:lstStyle/>
          <a:p>
            <a:r>
              <a:rPr lang="en-US" sz="2400" dirty="0"/>
              <a:t>Retry a Message from the Error Queue</a:t>
            </a:r>
            <a:endParaRPr lang="en-US" dirty="0"/>
          </a:p>
        </p:txBody>
      </p:sp>
      <p:sp>
        <p:nvSpPr>
          <p:cNvPr id="3" name="Slide Number Placeholder 2">
            <a:extLst>
              <a:ext uri="{FF2B5EF4-FFF2-40B4-BE49-F238E27FC236}">
                <a16:creationId xmlns:a16="http://schemas.microsoft.com/office/drawing/2014/main" id="{8254DD50-1942-4DEA-A145-5DD0617DCD3E}"/>
              </a:ext>
            </a:extLst>
          </p:cNvPr>
          <p:cNvSpPr>
            <a:spLocks noGrp="1"/>
          </p:cNvSpPr>
          <p:nvPr>
            <p:ph type="sldNum" sz="quarter" idx="10"/>
          </p:nvPr>
        </p:nvSpPr>
        <p:spPr/>
        <p:txBody>
          <a:bodyPr/>
          <a:lstStyle/>
          <a:p>
            <a:fld id="{40A085A0-3A3D-6540-B0AC-0588E66301FB}" type="slidenum">
              <a:rPr lang="en-US" smtClean="0"/>
              <a:pPr/>
              <a:t>38</a:t>
            </a:fld>
            <a:endParaRPr lang="en-US" dirty="0"/>
          </a:p>
        </p:txBody>
      </p:sp>
      <p:pic>
        <p:nvPicPr>
          <p:cNvPr id="7" name="Picture Placeholder 33">
            <a:extLst>
              <a:ext uri="{FF2B5EF4-FFF2-40B4-BE49-F238E27FC236}">
                <a16:creationId xmlns:a16="http://schemas.microsoft.com/office/drawing/2014/main" id="{63BBB772-8932-4C3D-B4AF-28E61A6E56C4}"/>
              </a:ext>
            </a:extLst>
          </p:cNvPr>
          <p:cNvPicPr>
            <a:picLocks noGrp="1" noChangeAspect="1"/>
          </p:cNvPicPr>
          <p:nvPr>
            <p:ph idx="1"/>
          </p:nvPr>
        </p:nvPicPr>
        <p:blipFill rotWithShape="1">
          <a:blip r:embed="rId3"/>
          <a:srcRect l="-495" r="-247"/>
          <a:stretch/>
        </p:blipFill>
        <p:spPr>
          <a:xfrm>
            <a:off x="3573463" y="1162137"/>
            <a:ext cx="5113337" cy="2571575"/>
          </a:xfrm>
          <a:prstGeom prst="rect">
            <a:avLst/>
          </a:prstGeom>
        </p:spPr>
      </p:pic>
    </p:spTree>
    <p:extLst>
      <p:ext uri="{BB962C8B-B14F-4D97-AF65-F5344CB8AC3E}">
        <p14:creationId xmlns:p14="http://schemas.microsoft.com/office/powerpoint/2010/main" val="1093664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a:extLst>
              <a:ext uri="{FF2B5EF4-FFF2-40B4-BE49-F238E27FC236}">
                <a16:creationId xmlns:a16="http://schemas.microsoft.com/office/drawing/2014/main" id="{6E656D75-CE55-4F3F-8766-0C35934055D8}"/>
              </a:ext>
            </a:extLst>
          </p:cNvPr>
          <p:cNvPicPr>
            <a:picLocks noGrp="1" noChangeAspect="1"/>
          </p:cNvPicPr>
          <p:nvPr>
            <p:ph type="pic" sz="quarter" idx="10"/>
          </p:nvPr>
        </p:nvPicPr>
        <p:blipFill rotWithShape="1">
          <a:blip r:embed="rId3"/>
          <a:srcRect l="-1039" r="-1039"/>
          <a:stretch/>
        </p:blipFill>
        <p:spPr>
          <a:xfrm>
            <a:off x="0" y="0"/>
            <a:ext cx="9144000" cy="5143500"/>
          </a:xfrm>
          <a:prstGeom prst="rect">
            <a:avLst/>
          </a:prstGeom>
        </p:spPr>
      </p:pic>
    </p:spTree>
    <p:extLst>
      <p:ext uri="{BB962C8B-B14F-4D97-AF65-F5344CB8AC3E}">
        <p14:creationId xmlns:p14="http://schemas.microsoft.com/office/powerpoint/2010/main" val="2482472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342900" indent="-342900">
              <a:spcBef>
                <a:spcPts val="2000"/>
              </a:spcBef>
              <a:buFont typeface="Arial"/>
              <a:buChar char="•"/>
            </a:pPr>
            <a:r>
              <a:rPr lang="en-US" dirty="0"/>
              <a:t>Overview implementation timeline.</a:t>
            </a:r>
          </a:p>
          <a:p>
            <a:pPr marL="342900" indent="-342900">
              <a:spcBef>
                <a:spcPts val="2000"/>
              </a:spcBef>
              <a:buFont typeface="Arial"/>
              <a:buChar char="•"/>
            </a:pPr>
            <a:r>
              <a:rPr lang="en-US" dirty="0"/>
              <a:t>Understand how your PowerCampus, Ellucian, and NSC communicate.</a:t>
            </a:r>
          </a:p>
          <a:p>
            <a:pPr marL="342900" indent="-342900">
              <a:spcBef>
                <a:spcPts val="2000"/>
              </a:spcBef>
              <a:buFont typeface="Arial"/>
              <a:buChar char="•"/>
            </a:pPr>
            <a:r>
              <a:rPr lang="en-US" dirty="0"/>
              <a:t>Avoid common pitfalls.</a:t>
            </a:r>
          </a:p>
          <a:p>
            <a:pPr marL="342900" indent="-342900">
              <a:spcBef>
                <a:spcPts val="2000"/>
              </a:spcBef>
              <a:buFont typeface="Arial"/>
              <a:buChar char="•"/>
            </a:pPr>
            <a:r>
              <a:rPr lang="en-US" dirty="0"/>
              <a:t>Equip for troubleshooting.</a:t>
            </a:r>
          </a:p>
        </p:txBody>
      </p:sp>
      <p:sp>
        <p:nvSpPr>
          <p:cNvPr id="2" name="Title 1"/>
          <p:cNvSpPr>
            <a:spLocks noGrp="1"/>
          </p:cNvSpPr>
          <p:nvPr>
            <p:ph type="title"/>
          </p:nvPr>
        </p:nvSpPr>
        <p:spPr/>
        <p:txBody>
          <a:bodyPr/>
          <a:lstStyle/>
          <a:p>
            <a:r>
              <a:rPr lang="en-US" dirty="0"/>
              <a:t>Goals</a:t>
            </a:r>
          </a:p>
        </p:txBody>
      </p:sp>
      <p:sp>
        <p:nvSpPr>
          <p:cNvPr id="4" name="Slide Number Placeholder 3"/>
          <p:cNvSpPr>
            <a:spLocks noGrp="1"/>
          </p:cNvSpPr>
          <p:nvPr>
            <p:ph type="sldNum" sz="quarter" idx="4"/>
          </p:nvPr>
        </p:nvSpPr>
        <p:spPr/>
        <p:txBody>
          <a:bodyPr/>
          <a:lstStyle/>
          <a:p>
            <a:fld id="{40A085A0-3A3D-6540-B0AC-0588E66301FB}" type="slidenum">
              <a:rPr lang="en-US" smtClean="0"/>
              <a:pPr/>
              <a:t>4</a:t>
            </a:fld>
            <a:endParaRPr lang="en-US" dirty="0"/>
          </a:p>
        </p:txBody>
      </p:sp>
    </p:spTree>
    <p:extLst>
      <p:ext uri="{BB962C8B-B14F-4D97-AF65-F5344CB8AC3E}">
        <p14:creationId xmlns:p14="http://schemas.microsoft.com/office/powerpoint/2010/main" val="37981892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DF036B-308F-423D-8D8A-F89407D28C82}"/>
              </a:ext>
            </a:extLst>
          </p:cNvPr>
          <p:cNvSpPr>
            <a:spLocks noGrp="1"/>
          </p:cNvSpPr>
          <p:nvPr>
            <p:ph idx="1"/>
          </p:nvPr>
        </p:nvSpPr>
        <p:spPr/>
        <p:txBody>
          <a:bodyPr/>
          <a:lstStyle/>
          <a:p>
            <a:pPr marL="285750" indent="-285750">
              <a:buFont typeface="Arial" panose="020B0604020202020204" pitchFamily="34" charset="0"/>
              <a:buChar char="•"/>
            </a:pPr>
            <a:r>
              <a:rPr lang="en-US" dirty="0"/>
              <a:t>AFAIK, it’s always safe to retry a message.</a:t>
            </a:r>
          </a:p>
          <a:p>
            <a:pPr marL="285750" indent="-285750">
              <a:buFont typeface="Arial" panose="020B0604020202020204" pitchFamily="34" charset="0"/>
              <a:buChar char="•"/>
            </a:pPr>
            <a:r>
              <a:rPr lang="en-US" dirty="0"/>
              <a:t>Some MSMQ messages will never resolve because the order was fulfilled and updated by the external polling from the Ellucian Cloud.</a:t>
            </a:r>
          </a:p>
          <a:p>
            <a:pPr marL="285750" indent="-285750">
              <a:buFont typeface="Arial" panose="020B0604020202020204" pitchFamily="34" charset="0"/>
              <a:buChar char="•"/>
            </a:pPr>
            <a:r>
              <a:rPr lang="en-US" dirty="0"/>
              <a:t>When confident that all error messages are dead…</a:t>
            </a:r>
          </a:p>
          <a:p>
            <a:pPr marL="628650" lvl="1" indent="-285750">
              <a:buFont typeface="Arial" panose="020B0604020202020204" pitchFamily="34" charset="0"/>
              <a:buChar char="•"/>
            </a:pPr>
            <a:r>
              <a:rPr lang="en-US" dirty="0"/>
              <a:t>Right click &gt; All Tasks &gt; Purge</a:t>
            </a:r>
          </a:p>
          <a:p>
            <a:pPr marL="285750" indent="-28575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FB31A350-AF67-403E-9104-DF5769898F9F}"/>
              </a:ext>
            </a:extLst>
          </p:cNvPr>
          <p:cNvSpPr>
            <a:spLocks noGrp="1"/>
          </p:cNvSpPr>
          <p:nvPr>
            <p:ph type="title"/>
          </p:nvPr>
        </p:nvSpPr>
        <p:spPr/>
        <p:txBody>
          <a:bodyPr/>
          <a:lstStyle/>
          <a:p>
            <a:r>
              <a:rPr lang="en-US" dirty="0"/>
              <a:t>Clearing the Error Queue</a:t>
            </a:r>
          </a:p>
        </p:txBody>
      </p:sp>
      <p:sp>
        <p:nvSpPr>
          <p:cNvPr id="4" name="Slide Number Placeholder 3">
            <a:extLst>
              <a:ext uri="{FF2B5EF4-FFF2-40B4-BE49-F238E27FC236}">
                <a16:creationId xmlns:a16="http://schemas.microsoft.com/office/drawing/2014/main" id="{E44D40C5-BB42-4BA1-8EB8-AD01A64F553F}"/>
              </a:ext>
            </a:extLst>
          </p:cNvPr>
          <p:cNvSpPr>
            <a:spLocks noGrp="1"/>
          </p:cNvSpPr>
          <p:nvPr>
            <p:ph type="sldNum" sz="quarter" idx="4"/>
          </p:nvPr>
        </p:nvSpPr>
        <p:spPr/>
        <p:txBody>
          <a:bodyPr/>
          <a:lstStyle/>
          <a:p>
            <a:fld id="{40A085A0-3A3D-6540-B0AC-0588E66301FB}" type="slidenum">
              <a:rPr lang="en-US" smtClean="0"/>
              <a:pPr/>
              <a:t>40</a:t>
            </a:fld>
            <a:endParaRPr lang="en-US" dirty="0"/>
          </a:p>
        </p:txBody>
      </p:sp>
    </p:spTree>
    <p:extLst>
      <p:ext uri="{BB962C8B-B14F-4D97-AF65-F5344CB8AC3E}">
        <p14:creationId xmlns:p14="http://schemas.microsoft.com/office/powerpoint/2010/main" val="1769888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C946D-5598-49AD-8732-934E1B557D53}"/>
              </a:ext>
            </a:extLst>
          </p:cNvPr>
          <p:cNvSpPr>
            <a:spLocks noGrp="1"/>
          </p:cNvSpPr>
          <p:nvPr>
            <p:ph type="title"/>
          </p:nvPr>
        </p:nvSpPr>
        <p:spPr/>
        <p:txBody>
          <a:bodyPr/>
          <a:lstStyle/>
          <a:p>
            <a:r>
              <a:rPr lang="en-US" dirty="0"/>
              <a:t>Custom Log Output</a:t>
            </a:r>
          </a:p>
        </p:txBody>
      </p:sp>
      <p:sp>
        <p:nvSpPr>
          <p:cNvPr id="3" name="Slide Number Placeholder 2">
            <a:extLst>
              <a:ext uri="{FF2B5EF4-FFF2-40B4-BE49-F238E27FC236}">
                <a16:creationId xmlns:a16="http://schemas.microsoft.com/office/drawing/2014/main" id="{1D019D34-DF19-4494-914F-F146B5B36507}"/>
              </a:ext>
            </a:extLst>
          </p:cNvPr>
          <p:cNvSpPr>
            <a:spLocks noGrp="1"/>
          </p:cNvSpPr>
          <p:nvPr>
            <p:ph type="sldNum" sz="quarter" idx="4"/>
          </p:nvPr>
        </p:nvSpPr>
        <p:spPr/>
        <p:txBody>
          <a:bodyPr/>
          <a:lstStyle/>
          <a:p>
            <a:fld id="{40A085A0-3A3D-6540-B0AC-0588E66301FB}" type="slidenum">
              <a:rPr lang="en-US" smtClean="0"/>
              <a:pPr/>
              <a:t>41</a:t>
            </a:fld>
            <a:endParaRPr lang="en-US" dirty="0"/>
          </a:p>
        </p:txBody>
      </p:sp>
      <p:pic>
        <p:nvPicPr>
          <p:cNvPr id="4" name="Picture 3">
            <a:extLst>
              <a:ext uri="{FF2B5EF4-FFF2-40B4-BE49-F238E27FC236}">
                <a16:creationId xmlns:a16="http://schemas.microsoft.com/office/drawing/2014/main" id="{1C2C156F-A5AD-41D0-9B8F-E493CC4AF581}"/>
              </a:ext>
            </a:extLst>
          </p:cNvPr>
          <p:cNvPicPr>
            <a:picLocks noChangeAspect="1"/>
          </p:cNvPicPr>
          <p:nvPr/>
        </p:nvPicPr>
        <p:blipFill>
          <a:blip r:embed="rId3"/>
          <a:stretch>
            <a:fillRect/>
          </a:stretch>
        </p:blipFill>
        <p:spPr>
          <a:xfrm>
            <a:off x="457199" y="1924004"/>
            <a:ext cx="8229601" cy="1124652"/>
          </a:xfrm>
          <a:prstGeom prst="rect">
            <a:avLst/>
          </a:prstGeom>
        </p:spPr>
      </p:pic>
    </p:spTree>
    <p:extLst>
      <p:ext uri="{BB962C8B-B14F-4D97-AF65-F5344CB8AC3E}">
        <p14:creationId xmlns:p14="http://schemas.microsoft.com/office/powerpoint/2010/main" val="2193225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0F7BB-74BA-4126-8011-3241C53AB151}"/>
              </a:ext>
            </a:extLst>
          </p:cNvPr>
          <p:cNvSpPr>
            <a:spLocks noGrp="1"/>
          </p:cNvSpPr>
          <p:nvPr>
            <p:ph type="ctrTitle"/>
          </p:nvPr>
        </p:nvSpPr>
        <p:spPr>
          <a:xfrm>
            <a:off x="549187" y="317383"/>
            <a:ext cx="8079636" cy="1209136"/>
          </a:xfrm>
        </p:spPr>
        <p:txBody>
          <a:bodyPr/>
          <a:lstStyle/>
          <a:p>
            <a:r>
              <a:rPr lang="en-US" dirty="0"/>
              <a:t>The Land of Unsupported Things</a:t>
            </a:r>
          </a:p>
        </p:txBody>
      </p:sp>
      <p:sp>
        <p:nvSpPr>
          <p:cNvPr id="3" name="Subtitle 2">
            <a:extLst>
              <a:ext uri="{FF2B5EF4-FFF2-40B4-BE49-F238E27FC236}">
                <a16:creationId xmlns:a16="http://schemas.microsoft.com/office/drawing/2014/main" id="{0E332EF2-37A0-4980-A1FD-E96EA988709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765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F3661E6-4A8A-44B6-94AA-102E70F2AB17}"/>
              </a:ext>
            </a:extLst>
          </p:cNvPr>
          <p:cNvPicPr>
            <a:picLocks noGrp="1" noChangeAspect="1"/>
          </p:cNvPicPr>
          <p:nvPr>
            <p:ph idx="1"/>
          </p:nvPr>
        </p:nvPicPr>
        <p:blipFill>
          <a:blip r:embed="rId3"/>
          <a:stretch>
            <a:fillRect/>
          </a:stretch>
        </p:blipFill>
        <p:spPr>
          <a:xfrm>
            <a:off x="3319706" y="1200150"/>
            <a:ext cx="2504588" cy="3257550"/>
          </a:xfrm>
        </p:spPr>
      </p:pic>
      <p:sp>
        <p:nvSpPr>
          <p:cNvPr id="3" name="Title 2">
            <a:extLst>
              <a:ext uri="{FF2B5EF4-FFF2-40B4-BE49-F238E27FC236}">
                <a16:creationId xmlns:a16="http://schemas.microsoft.com/office/drawing/2014/main" id="{BAA17954-039F-4A05-8027-6B74A373A6F4}"/>
              </a:ext>
            </a:extLst>
          </p:cNvPr>
          <p:cNvSpPr>
            <a:spLocks noGrp="1"/>
          </p:cNvSpPr>
          <p:nvPr>
            <p:ph type="title"/>
          </p:nvPr>
        </p:nvSpPr>
        <p:spPr/>
        <p:txBody>
          <a:bodyPr/>
          <a:lstStyle/>
          <a:p>
            <a:r>
              <a:rPr lang="en-US" dirty="0"/>
              <a:t>Weird Vertical Lines?</a:t>
            </a:r>
          </a:p>
        </p:txBody>
      </p:sp>
      <p:sp>
        <p:nvSpPr>
          <p:cNvPr id="4" name="Slide Number Placeholder 3">
            <a:extLst>
              <a:ext uri="{FF2B5EF4-FFF2-40B4-BE49-F238E27FC236}">
                <a16:creationId xmlns:a16="http://schemas.microsoft.com/office/drawing/2014/main" id="{D75C6D07-2EAD-46B5-A52E-CDBCEF373DA7}"/>
              </a:ext>
            </a:extLst>
          </p:cNvPr>
          <p:cNvSpPr>
            <a:spLocks noGrp="1"/>
          </p:cNvSpPr>
          <p:nvPr>
            <p:ph type="sldNum" sz="quarter" idx="4"/>
          </p:nvPr>
        </p:nvSpPr>
        <p:spPr/>
        <p:txBody>
          <a:bodyPr/>
          <a:lstStyle/>
          <a:p>
            <a:fld id="{40A085A0-3A3D-6540-B0AC-0588E66301FB}" type="slidenum">
              <a:rPr lang="en-US" smtClean="0"/>
              <a:pPr/>
              <a:t>43</a:t>
            </a:fld>
            <a:endParaRPr lang="en-US" dirty="0"/>
          </a:p>
        </p:txBody>
      </p:sp>
      <p:cxnSp>
        <p:nvCxnSpPr>
          <p:cNvPr id="10" name="Straight Arrow Connector 9">
            <a:extLst>
              <a:ext uri="{FF2B5EF4-FFF2-40B4-BE49-F238E27FC236}">
                <a16:creationId xmlns:a16="http://schemas.microsoft.com/office/drawing/2014/main" id="{D25F608B-7C06-4F25-8782-63290AFD704F}"/>
              </a:ext>
            </a:extLst>
          </p:cNvPr>
          <p:cNvCxnSpPr>
            <a:cxnSpLocks/>
          </p:cNvCxnSpPr>
          <p:nvPr/>
        </p:nvCxnSpPr>
        <p:spPr>
          <a:xfrm>
            <a:off x="4111021" y="3702942"/>
            <a:ext cx="400523" cy="3929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EABC70CB-A30B-4E3C-B396-2434AF6F16CB}"/>
              </a:ext>
            </a:extLst>
          </p:cNvPr>
          <p:cNvCxnSpPr>
            <a:cxnSpLocks/>
          </p:cNvCxnSpPr>
          <p:nvPr/>
        </p:nvCxnSpPr>
        <p:spPr>
          <a:xfrm flipV="1">
            <a:off x="2977468" y="4095907"/>
            <a:ext cx="521434" cy="2191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789FCE8-F912-4466-B2D0-69223A920D7A}"/>
              </a:ext>
            </a:extLst>
          </p:cNvPr>
          <p:cNvCxnSpPr>
            <a:cxnSpLocks/>
          </p:cNvCxnSpPr>
          <p:nvPr/>
        </p:nvCxnSpPr>
        <p:spPr>
          <a:xfrm flipH="1" flipV="1">
            <a:off x="5652655" y="4095907"/>
            <a:ext cx="498764" cy="2191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96626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341287-A897-40D9-B672-18F0C9445BAA}"/>
              </a:ext>
            </a:extLst>
          </p:cNvPr>
          <p:cNvSpPr>
            <a:spLocks noGrp="1"/>
          </p:cNvSpPr>
          <p:nvPr>
            <p:ph idx="1"/>
          </p:nvPr>
        </p:nvSpPr>
        <p:spPr/>
        <p:txBody>
          <a:bodyPr/>
          <a:lstStyle/>
          <a:p>
            <a:pPr marL="285750" indent="-285750">
              <a:buFont typeface="Arial" panose="020B0604020202020204" pitchFamily="34" charset="0"/>
              <a:buChar char="•"/>
            </a:pPr>
            <a:r>
              <a:rPr lang="en-US" dirty="0"/>
              <a:t>transcriptprinter.exe outputs PostScript, which is human-readable code.</a:t>
            </a:r>
          </a:p>
          <a:p>
            <a:pPr marL="285750" indent="-285750">
              <a:buFont typeface="Arial" panose="020B0604020202020204" pitchFamily="34" charset="0"/>
              <a:buChar char="•"/>
            </a:pPr>
            <a:r>
              <a:rPr lang="en-US" dirty="0"/>
              <a:t>TranscriptGenerating.ps1 then runs the PS through </a:t>
            </a:r>
            <a:r>
              <a:rPr lang="en-US" dirty="0" err="1"/>
              <a:t>GhostScript</a:t>
            </a:r>
            <a:r>
              <a:rPr lang="en-US" dirty="0"/>
              <a:t> to produce a PDF, which is not human-readable.</a:t>
            </a:r>
          </a:p>
          <a:p>
            <a:pPr marL="285750" indent="-285750">
              <a:buFont typeface="Arial" panose="020B0604020202020204" pitchFamily="34" charset="0"/>
              <a:buChar char="•"/>
            </a:pPr>
            <a:r>
              <a:rPr lang="en-US" dirty="0"/>
              <a:t>Extra PowerShell code can be added that uses regex backreferences to remove the vertical lines from the PostScript.</a:t>
            </a:r>
          </a:p>
          <a:p>
            <a:pPr marL="285750" indent="-285750">
              <a:buFont typeface="Arial" panose="020B0604020202020204" pitchFamily="34" charset="0"/>
              <a:buChar char="•"/>
            </a:pPr>
            <a:r>
              <a:rPr lang="en-US" dirty="0"/>
              <a:t>Attempt at your own risk!</a:t>
            </a:r>
          </a:p>
        </p:txBody>
      </p:sp>
      <p:sp>
        <p:nvSpPr>
          <p:cNvPr id="3" name="Title 2">
            <a:extLst>
              <a:ext uri="{FF2B5EF4-FFF2-40B4-BE49-F238E27FC236}">
                <a16:creationId xmlns:a16="http://schemas.microsoft.com/office/drawing/2014/main" id="{5ECA5ED7-1CAA-415A-9896-2F7D6B31FFA4}"/>
              </a:ext>
            </a:extLst>
          </p:cNvPr>
          <p:cNvSpPr>
            <a:spLocks noGrp="1"/>
          </p:cNvSpPr>
          <p:nvPr>
            <p:ph type="title"/>
          </p:nvPr>
        </p:nvSpPr>
        <p:spPr/>
        <p:txBody>
          <a:bodyPr/>
          <a:lstStyle/>
          <a:p>
            <a:r>
              <a:rPr lang="en-US" dirty="0"/>
              <a:t>Weird Vertical Lines?</a:t>
            </a:r>
          </a:p>
        </p:txBody>
      </p:sp>
      <p:sp>
        <p:nvSpPr>
          <p:cNvPr id="4" name="Slide Number Placeholder 3">
            <a:extLst>
              <a:ext uri="{FF2B5EF4-FFF2-40B4-BE49-F238E27FC236}">
                <a16:creationId xmlns:a16="http://schemas.microsoft.com/office/drawing/2014/main" id="{DF5FE6D6-1148-4F56-B4A1-6A8E920A5D63}"/>
              </a:ext>
            </a:extLst>
          </p:cNvPr>
          <p:cNvSpPr>
            <a:spLocks noGrp="1"/>
          </p:cNvSpPr>
          <p:nvPr>
            <p:ph type="sldNum" sz="quarter" idx="4"/>
          </p:nvPr>
        </p:nvSpPr>
        <p:spPr/>
        <p:txBody>
          <a:bodyPr/>
          <a:lstStyle/>
          <a:p>
            <a:fld id="{40A085A0-3A3D-6540-B0AC-0588E66301FB}" type="slidenum">
              <a:rPr lang="en-US" smtClean="0"/>
              <a:pPr/>
              <a:t>44</a:t>
            </a:fld>
            <a:endParaRPr lang="en-US" dirty="0"/>
          </a:p>
        </p:txBody>
      </p:sp>
    </p:spTree>
    <p:extLst>
      <p:ext uri="{BB962C8B-B14F-4D97-AF65-F5344CB8AC3E}">
        <p14:creationId xmlns:p14="http://schemas.microsoft.com/office/powerpoint/2010/main" val="8950889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1EA96A-8040-4F60-8BAA-ED6582FF71F2}"/>
              </a:ext>
            </a:extLst>
          </p:cNvPr>
          <p:cNvSpPr>
            <a:spLocks noGrp="1"/>
          </p:cNvSpPr>
          <p:nvPr>
            <p:ph idx="1"/>
          </p:nvPr>
        </p:nvSpPr>
        <p:spPr/>
        <p:txBody>
          <a:bodyPr/>
          <a:lstStyle/>
          <a:p>
            <a:pPr marL="285750" indent="-285750">
              <a:buFont typeface="Arial" panose="020B0604020202020204" pitchFamily="34" charset="0"/>
              <a:buChar char="•"/>
            </a:pPr>
            <a:r>
              <a:rPr lang="en-US" dirty="0"/>
              <a:t>Don’t want to keep track of yet another service account for the Windows service?</a:t>
            </a:r>
          </a:p>
          <a:p>
            <a:pPr marL="285750" indent="-285750">
              <a:buFont typeface="Arial" panose="020B0604020202020204" pitchFamily="34" charset="0"/>
              <a:buChar char="•"/>
            </a:pPr>
            <a:r>
              <a:rPr lang="en-US" dirty="0"/>
              <a:t>Two modifications will allow </a:t>
            </a:r>
          </a:p>
          <a:p>
            <a:pPr marL="628650" lvl="1" indent="-285750">
              <a:buFont typeface="Arial" panose="020B0604020202020204" pitchFamily="34" charset="0"/>
              <a:buChar char="•"/>
            </a:pPr>
            <a:r>
              <a:rPr lang="en-US" dirty="0"/>
              <a:t>Registry key allowing transcriptprinter.exe to find the PS printer. (Normally  created by an interactive logon.)</a:t>
            </a:r>
          </a:p>
          <a:p>
            <a:pPr marL="628650" lvl="1" indent="-285750">
              <a:buFont typeface="Arial" panose="020B0604020202020204" pitchFamily="34" charset="0"/>
              <a:buChar char="•"/>
            </a:pPr>
            <a:r>
              <a:rPr lang="en-US" dirty="0"/>
              <a:t>Altering a parameter passing method in TranscriptGenerating.ps1 to use an array instead of a concatenated string.</a:t>
            </a:r>
          </a:p>
        </p:txBody>
      </p:sp>
      <p:sp>
        <p:nvSpPr>
          <p:cNvPr id="3" name="Title 2">
            <a:extLst>
              <a:ext uri="{FF2B5EF4-FFF2-40B4-BE49-F238E27FC236}">
                <a16:creationId xmlns:a16="http://schemas.microsoft.com/office/drawing/2014/main" id="{58BDEA8A-3DEB-4FA3-B7DE-F1F23110F817}"/>
              </a:ext>
            </a:extLst>
          </p:cNvPr>
          <p:cNvSpPr>
            <a:spLocks noGrp="1"/>
          </p:cNvSpPr>
          <p:nvPr>
            <p:ph type="title"/>
          </p:nvPr>
        </p:nvSpPr>
        <p:spPr/>
        <p:txBody>
          <a:bodyPr/>
          <a:lstStyle/>
          <a:p>
            <a:r>
              <a:rPr lang="en-US" dirty="0"/>
              <a:t>Running PowerShell Subscriber as Local System</a:t>
            </a:r>
          </a:p>
        </p:txBody>
      </p:sp>
      <p:sp>
        <p:nvSpPr>
          <p:cNvPr id="4" name="Slide Number Placeholder 3">
            <a:extLst>
              <a:ext uri="{FF2B5EF4-FFF2-40B4-BE49-F238E27FC236}">
                <a16:creationId xmlns:a16="http://schemas.microsoft.com/office/drawing/2014/main" id="{D3CA500C-737F-45F1-A172-97151A163D9F}"/>
              </a:ext>
            </a:extLst>
          </p:cNvPr>
          <p:cNvSpPr>
            <a:spLocks noGrp="1"/>
          </p:cNvSpPr>
          <p:nvPr>
            <p:ph type="sldNum" sz="quarter" idx="4"/>
          </p:nvPr>
        </p:nvSpPr>
        <p:spPr/>
        <p:txBody>
          <a:bodyPr/>
          <a:lstStyle/>
          <a:p>
            <a:fld id="{40A085A0-3A3D-6540-B0AC-0588E66301FB}" type="slidenum">
              <a:rPr lang="en-US" smtClean="0"/>
              <a:pPr/>
              <a:t>45</a:t>
            </a:fld>
            <a:endParaRPr lang="en-US" dirty="0"/>
          </a:p>
        </p:txBody>
      </p:sp>
    </p:spTree>
    <p:extLst>
      <p:ext uri="{BB962C8B-B14F-4D97-AF65-F5344CB8AC3E}">
        <p14:creationId xmlns:p14="http://schemas.microsoft.com/office/powerpoint/2010/main" val="41901274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285750" lvl="0" indent="-285750">
              <a:buFont typeface="Arial"/>
              <a:buChar char="•"/>
            </a:pPr>
            <a:r>
              <a:rPr lang="en-US" dirty="0"/>
              <a:t>Follow the Service Bus instructions very carefully.</a:t>
            </a:r>
          </a:p>
          <a:p>
            <a:pPr marL="285750" lvl="0" indent="-285750">
              <a:buFont typeface="Arial"/>
              <a:buChar char="•"/>
            </a:pPr>
            <a:r>
              <a:rPr lang="en-US" dirty="0"/>
              <a:t>Make sure you successfully pass all the diagnostic tools.</a:t>
            </a:r>
          </a:p>
          <a:p>
            <a:pPr marL="285750" indent="-285750">
              <a:buFont typeface="Arial"/>
              <a:buChar char="•"/>
            </a:pPr>
            <a:r>
              <a:rPr lang="en-US" dirty="0"/>
              <a:t>Get familiar with the troubleshooting tools.</a:t>
            </a:r>
          </a:p>
          <a:p>
            <a:pPr marL="285750" indent="-285750">
              <a:buFont typeface="Arial"/>
              <a:buChar char="•"/>
            </a:pPr>
            <a:r>
              <a:rPr lang="en-US" dirty="0"/>
              <a:t>Utilize the testing matrix.</a:t>
            </a:r>
          </a:p>
        </p:txBody>
      </p:sp>
      <p:sp>
        <p:nvSpPr>
          <p:cNvPr id="2" name="Title 1"/>
          <p:cNvSpPr>
            <a:spLocks noGrp="1"/>
          </p:cNvSpPr>
          <p:nvPr>
            <p:ph type="title"/>
          </p:nvPr>
        </p:nvSpPr>
        <p:spPr/>
        <p:txBody>
          <a:bodyPr/>
          <a:lstStyle/>
          <a:p>
            <a:r>
              <a:rPr lang="en-US" dirty="0"/>
              <a:t>Summary</a:t>
            </a:r>
          </a:p>
        </p:txBody>
      </p:sp>
      <p:sp>
        <p:nvSpPr>
          <p:cNvPr id="4" name="Slide Number Placeholder 3"/>
          <p:cNvSpPr>
            <a:spLocks noGrp="1"/>
          </p:cNvSpPr>
          <p:nvPr>
            <p:ph type="sldNum" sz="quarter" idx="4"/>
          </p:nvPr>
        </p:nvSpPr>
        <p:spPr>
          <a:xfrm>
            <a:off x="8237857" y="4629501"/>
            <a:ext cx="490424" cy="273844"/>
          </a:xfrm>
        </p:spPr>
        <p:txBody>
          <a:bodyPr/>
          <a:lstStyle/>
          <a:p>
            <a:fld id="{40A085A0-3A3D-6540-B0AC-0588E66301FB}" type="slidenum">
              <a:rPr lang="en-US" smtClean="0"/>
              <a:pPr/>
              <a:t>46</a:t>
            </a:fld>
            <a:endParaRPr lang="en-US" dirty="0"/>
          </a:p>
        </p:txBody>
      </p:sp>
    </p:spTree>
    <p:extLst>
      <p:ext uri="{BB962C8B-B14F-4D97-AF65-F5344CB8AC3E}">
        <p14:creationId xmlns:p14="http://schemas.microsoft.com/office/powerpoint/2010/main" val="1126366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Questions</a:t>
            </a:r>
          </a:p>
        </p:txBody>
      </p:sp>
      <p:sp>
        <p:nvSpPr>
          <p:cNvPr id="4" name="Subtitle 3"/>
          <p:cNvSpPr>
            <a:spLocks noGrp="1"/>
          </p:cNvSpPr>
          <p:nvPr>
            <p:ph type="subTitle" idx="1"/>
          </p:nvPr>
        </p:nvSpPr>
        <p:spPr/>
        <p:txBody>
          <a:bodyPr/>
          <a:lstStyle/>
          <a:p>
            <a:endParaRPr lang="en-US" dirty="0">
              <a:solidFill>
                <a:schemeClr val="tx2"/>
              </a:solidFill>
            </a:endParaRPr>
          </a:p>
        </p:txBody>
      </p:sp>
      <p:sp>
        <p:nvSpPr>
          <p:cNvPr id="9" name="Subtitle 7"/>
          <p:cNvSpPr txBox="1">
            <a:spLocks/>
          </p:cNvSpPr>
          <p:nvPr/>
        </p:nvSpPr>
        <p:spPr>
          <a:xfrm>
            <a:off x="4724400" y="2075580"/>
            <a:ext cx="4082704" cy="526302"/>
          </a:xfrm>
          <a:prstGeom prst="rect">
            <a:avLst/>
          </a:prstGeom>
        </p:spPr>
        <p:txBody>
          <a:bodyPr vert="horz" lIns="0" tIns="0" rIns="0" bIns="0" rtlCol="0">
            <a:noAutofit/>
          </a:bodyPr>
          <a:lstStyle/>
          <a:p>
            <a:pPr lvl="0">
              <a:spcAft>
                <a:spcPts val="1200"/>
              </a:spcAft>
            </a:pPr>
            <a:endParaRPr kumimoji="0" lang="en-US" sz="1600" i="0" u="none" strike="noStrike" kern="1200" cap="none" spc="0" normalizeH="0" baseline="0" noProof="0" dirty="0">
              <a:ln>
                <a:noFill/>
              </a:ln>
              <a:solidFill>
                <a:schemeClr val="bg1"/>
              </a:solidFill>
              <a:effectLst/>
              <a:uLnTx/>
              <a:uFillTx/>
              <a:latin typeface="Arial"/>
              <a:ea typeface="+mn-ea"/>
              <a:cs typeface="Arial"/>
            </a:endParaRPr>
          </a:p>
        </p:txBody>
      </p:sp>
      <p:sp>
        <p:nvSpPr>
          <p:cNvPr id="5" name="Rectangle 4">
            <a:extLst>
              <a:ext uri="{FF2B5EF4-FFF2-40B4-BE49-F238E27FC236}">
                <a16:creationId xmlns:a16="http://schemas.microsoft.com/office/drawing/2014/main" id="{17FDC9F7-0F0B-B640-BB0E-F1850BA4573B}"/>
              </a:ext>
            </a:extLst>
          </p:cNvPr>
          <p:cNvSpPr/>
          <p:nvPr/>
        </p:nvSpPr>
        <p:spPr>
          <a:xfrm>
            <a:off x="6927762" y="4617606"/>
            <a:ext cx="1654964" cy="525894"/>
          </a:xfrm>
          <a:prstGeom prst="rect">
            <a:avLst/>
          </a:prstGeom>
          <a:solidFill>
            <a:srgbClr val="8A2099"/>
          </a:solidFill>
          <a:ln>
            <a:noFill/>
          </a:ln>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r>
              <a:rPr lang="en-US" sz="1000" dirty="0">
                <a:solidFill>
                  <a:schemeClr val="bg1"/>
                </a:solidFill>
              </a:rPr>
              <a:t>SESSION ID: EL256216</a:t>
            </a:r>
          </a:p>
        </p:txBody>
      </p:sp>
    </p:spTree>
    <p:extLst>
      <p:ext uri="{BB962C8B-B14F-4D97-AF65-F5344CB8AC3E}">
        <p14:creationId xmlns:p14="http://schemas.microsoft.com/office/powerpoint/2010/main" val="1154176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620322" y="1588727"/>
            <a:ext cx="8050860" cy="620014"/>
          </a:xfrm>
          <a:prstGeom prst="rect">
            <a:avLst/>
          </a:prstGeom>
        </p:spPr>
        <p:txBody>
          <a:bodyPr vert="horz" lIns="0" tIns="0" rIns="0" bIns="0" rtlCol="0" anchor="t">
            <a:noAutofit/>
          </a:bodyPr>
          <a:lstStyle>
            <a:lvl1pPr algn="l" defTabSz="457200" rtl="0" eaLnBrk="1" latinLnBrk="0" hangingPunct="1">
              <a:lnSpc>
                <a:spcPct val="100000"/>
              </a:lnSpc>
              <a:spcBef>
                <a:spcPct val="0"/>
              </a:spcBef>
              <a:buNone/>
              <a:defRPr sz="4000" b="0" kern="1200">
                <a:solidFill>
                  <a:schemeClr val="bg1"/>
                </a:solidFill>
                <a:latin typeface="Arial"/>
                <a:ea typeface="+mj-ea"/>
                <a:cs typeface="Arial"/>
              </a:defRPr>
            </a:lvl1pPr>
          </a:lstStyle>
          <a:p>
            <a:r>
              <a:rPr lang="en-US" sz="5200" dirty="0"/>
              <a:t>Thank you.</a:t>
            </a:r>
          </a:p>
        </p:txBody>
      </p:sp>
      <p:sp>
        <p:nvSpPr>
          <p:cNvPr id="10" name="Title 1"/>
          <p:cNvSpPr txBox="1">
            <a:spLocks/>
          </p:cNvSpPr>
          <p:nvPr/>
        </p:nvSpPr>
        <p:spPr>
          <a:xfrm>
            <a:off x="620323" y="2406924"/>
            <a:ext cx="4973201" cy="1292863"/>
          </a:xfrm>
          <a:prstGeom prst="rect">
            <a:avLst/>
          </a:prstGeom>
        </p:spPr>
        <p:txBody>
          <a:bodyPr vert="horz" lIns="0" tIns="0" rIns="0" bIns="0" rtlCol="0" anchor="t">
            <a:noAutofit/>
          </a:bodyPr>
          <a:lstStyle>
            <a:lvl1pPr algn="l" defTabSz="457200" rtl="0" eaLnBrk="1" latinLnBrk="0" hangingPunct="1">
              <a:lnSpc>
                <a:spcPct val="100000"/>
              </a:lnSpc>
              <a:spcBef>
                <a:spcPct val="0"/>
              </a:spcBef>
              <a:buNone/>
              <a:defRPr sz="4000" b="0" kern="1200">
                <a:solidFill>
                  <a:schemeClr val="bg1"/>
                </a:solidFill>
                <a:latin typeface="Arial"/>
                <a:ea typeface="+mj-ea"/>
                <a:cs typeface="Arial"/>
              </a:defRPr>
            </a:lvl1pPr>
          </a:lstStyle>
          <a:p>
            <a:pPr>
              <a:spcBef>
                <a:spcPts val="3000"/>
              </a:spcBef>
            </a:pPr>
            <a:r>
              <a:rPr lang="en-US" sz="2800" dirty="0"/>
              <a:t>We want to hear from you.</a:t>
            </a:r>
            <a:endParaRPr lang="en-US" sz="2800" dirty="0">
              <a:solidFill>
                <a:schemeClr val="accent6"/>
              </a:solidFill>
            </a:endParaRPr>
          </a:p>
        </p:txBody>
      </p:sp>
      <p:sp>
        <p:nvSpPr>
          <p:cNvPr id="11" name="TextBox 10"/>
          <p:cNvSpPr txBox="1"/>
          <p:nvPr/>
        </p:nvSpPr>
        <p:spPr>
          <a:xfrm>
            <a:off x="620322" y="3712762"/>
            <a:ext cx="5801684" cy="904844"/>
          </a:xfrm>
          <a:prstGeom prst="rect">
            <a:avLst/>
          </a:prstGeom>
          <a:noFill/>
        </p:spPr>
        <p:txBody>
          <a:bodyPr wrap="square" lIns="0" tIns="0" rIns="0" bIns="0" rtlCol="0" anchor="t">
            <a:normAutofit/>
          </a:bodyPr>
          <a:lstStyle/>
          <a:p>
            <a:pPr algn="l"/>
            <a:r>
              <a:rPr lang="en-US" sz="2000" b="1" dirty="0">
                <a:solidFill>
                  <a:schemeClr val="bg1"/>
                </a:solidFill>
              </a:rPr>
              <a:t>WYATT BEST</a:t>
            </a:r>
            <a:endParaRPr lang="en-US" sz="2000" dirty="0">
              <a:solidFill>
                <a:schemeClr val="bg1"/>
              </a:solidFill>
            </a:endParaRPr>
          </a:p>
          <a:p>
            <a:pPr algn="l"/>
            <a:r>
              <a:rPr lang="en-US" sz="2000" dirty="0">
                <a:solidFill>
                  <a:schemeClr val="bg1"/>
                </a:solidFill>
              </a:rPr>
              <a:t>wyatt@nycda.edu</a:t>
            </a:r>
          </a:p>
        </p:txBody>
      </p:sp>
      <p:sp>
        <p:nvSpPr>
          <p:cNvPr id="12" name="Rectangle 11"/>
          <p:cNvSpPr/>
          <p:nvPr/>
        </p:nvSpPr>
        <p:spPr>
          <a:xfrm>
            <a:off x="6927762" y="4617606"/>
            <a:ext cx="1654964" cy="525894"/>
          </a:xfrm>
          <a:prstGeom prst="rect">
            <a:avLst/>
          </a:prstGeom>
          <a:solidFill>
            <a:srgbClr val="8A2099"/>
          </a:solidFill>
          <a:ln>
            <a:noFill/>
          </a:ln>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r>
              <a:rPr lang="en-US" sz="1000" dirty="0">
                <a:solidFill>
                  <a:schemeClr val="bg1"/>
                </a:solidFill>
              </a:rPr>
              <a:t>SESSION ID: EL256216</a:t>
            </a:r>
          </a:p>
        </p:txBody>
      </p:sp>
    </p:spTree>
    <p:extLst>
      <p:ext uri="{BB962C8B-B14F-4D97-AF65-F5344CB8AC3E}">
        <p14:creationId xmlns:p14="http://schemas.microsoft.com/office/powerpoint/2010/main" val="2887458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Slide Number Placeholder 2"/>
          <p:cNvSpPr>
            <a:spLocks noGrp="1"/>
          </p:cNvSpPr>
          <p:nvPr>
            <p:ph type="sldNum" sz="quarter" idx="4"/>
          </p:nvPr>
        </p:nvSpPr>
        <p:spPr>
          <a:xfrm>
            <a:off x="8237857" y="4629501"/>
            <a:ext cx="490424" cy="273844"/>
          </a:xfrm>
        </p:spPr>
        <p:txBody>
          <a:bodyPr/>
          <a:lstStyle/>
          <a:p>
            <a:fld id="{40A085A0-3A3D-6540-B0AC-0588E66301FB}" type="slidenum">
              <a:rPr lang="en-US" smtClean="0"/>
              <a:pPr/>
              <a:t>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08585126"/>
              </p:ext>
            </p:extLst>
          </p:nvPr>
        </p:nvGraphicFramePr>
        <p:xfrm>
          <a:off x="457202" y="1228910"/>
          <a:ext cx="8229599" cy="2867455"/>
        </p:xfrm>
        <a:graphic>
          <a:graphicData uri="http://schemas.openxmlformats.org/drawingml/2006/table">
            <a:tbl>
              <a:tblPr firstRow="1" bandRow="1">
                <a:tableStyleId>{5C22544A-7EE6-4342-B048-85BDC9FD1C3A}</a:tableStyleId>
              </a:tblPr>
              <a:tblGrid>
                <a:gridCol w="568131">
                  <a:extLst>
                    <a:ext uri="{9D8B030D-6E8A-4147-A177-3AD203B41FA5}">
                      <a16:colId xmlns:a16="http://schemas.microsoft.com/office/drawing/2014/main" val="20000"/>
                    </a:ext>
                  </a:extLst>
                </a:gridCol>
                <a:gridCol w="7661468">
                  <a:extLst>
                    <a:ext uri="{9D8B030D-6E8A-4147-A177-3AD203B41FA5}">
                      <a16:colId xmlns:a16="http://schemas.microsoft.com/office/drawing/2014/main" val="20001"/>
                    </a:ext>
                  </a:extLst>
                </a:gridCol>
              </a:tblGrid>
              <a:tr h="573491">
                <a:tc>
                  <a:txBody>
                    <a:bodyPr/>
                    <a:lstStyle/>
                    <a:p>
                      <a:r>
                        <a:rPr lang="en-US" sz="2300" b="1" kern="1200" dirty="0">
                          <a:solidFill>
                            <a:schemeClr val="accent2"/>
                          </a:solidFill>
                          <a:latin typeface="Arial"/>
                          <a:ea typeface="+mn-ea"/>
                          <a:cs typeface="Arial"/>
                        </a:rPr>
                        <a:t>1</a:t>
                      </a:r>
                    </a:p>
                  </a:txBody>
                  <a:tcPr anchor="b">
                    <a:lnL w="12700" cmpd="sng">
                      <a:noFill/>
                    </a:lnL>
                    <a:lnR w="12700" cmpd="sng">
                      <a:noFill/>
                    </a:lnR>
                    <a:lnT w="12700" cmpd="sng">
                      <a:noFill/>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500" b="0" kern="1200" dirty="0">
                          <a:solidFill>
                            <a:srgbClr val="414042"/>
                          </a:solidFill>
                          <a:latin typeface="Arial"/>
                          <a:ea typeface="+mn-ea"/>
                          <a:cs typeface="Arial"/>
                        </a:rPr>
                        <a:t>Sample Timeline</a:t>
                      </a:r>
                    </a:p>
                  </a:txBody>
                  <a:tcPr marB="73152" anchor="b">
                    <a:lnL w="12700" cmpd="sng">
                      <a:noFill/>
                    </a:lnL>
                    <a:lnR w="12700" cmpd="sng">
                      <a:noFill/>
                    </a:lnR>
                    <a:lnT w="12700" cmpd="sng">
                      <a:noFill/>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73491">
                <a:tc>
                  <a:txBody>
                    <a:bodyPr/>
                    <a:lstStyle/>
                    <a:p>
                      <a:r>
                        <a:rPr lang="en-US" sz="2300" b="1" kern="1200" dirty="0">
                          <a:solidFill>
                            <a:schemeClr val="accent2"/>
                          </a:solidFill>
                          <a:latin typeface="Arial"/>
                          <a:ea typeface="+mn-ea"/>
                          <a:cs typeface="Arial"/>
                        </a:rPr>
                        <a:t>2</a:t>
                      </a:r>
                    </a:p>
                  </a:txBody>
                  <a:tcPr anchor="b">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500" b="0" kern="1200" dirty="0">
                          <a:solidFill>
                            <a:srgbClr val="414042"/>
                          </a:solidFill>
                          <a:latin typeface="Arial"/>
                          <a:ea typeface="+mn-ea"/>
                          <a:cs typeface="Arial"/>
                        </a:rPr>
                        <a:t>Architecture</a:t>
                      </a:r>
                    </a:p>
                  </a:txBody>
                  <a:tcPr marB="73152" anchor="b">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73491">
                <a:tc>
                  <a:txBody>
                    <a:bodyPr/>
                    <a:lstStyle/>
                    <a:p>
                      <a:r>
                        <a:rPr lang="en-US" sz="2300" b="1" kern="1200" dirty="0">
                          <a:solidFill>
                            <a:schemeClr val="accent2"/>
                          </a:solidFill>
                          <a:latin typeface="Arial"/>
                          <a:ea typeface="+mn-ea"/>
                          <a:cs typeface="Arial"/>
                        </a:rPr>
                        <a:t>3</a:t>
                      </a:r>
                    </a:p>
                  </a:txBody>
                  <a:tcPr anchor="b">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500" b="0" kern="1200" dirty="0">
                          <a:solidFill>
                            <a:srgbClr val="414042"/>
                          </a:solidFill>
                          <a:latin typeface="Arial"/>
                          <a:ea typeface="+mn-ea"/>
                          <a:cs typeface="Arial"/>
                        </a:rPr>
                        <a:t>Implementation Steps</a:t>
                      </a:r>
                    </a:p>
                  </a:txBody>
                  <a:tcPr marB="73152" anchor="b">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73491">
                <a:tc>
                  <a:txBody>
                    <a:bodyPr/>
                    <a:lstStyle/>
                    <a:p>
                      <a:r>
                        <a:rPr lang="en-US" sz="2300" b="1" kern="1200" dirty="0">
                          <a:solidFill>
                            <a:schemeClr val="accent2"/>
                          </a:solidFill>
                          <a:latin typeface="Arial"/>
                          <a:ea typeface="+mn-ea"/>
                          <a:cs typeface="Arial"/>
                        </a:rPr>
                        <a:t>4</a:t>
                      </a:r>
                    </a:p>
                  </a:txBody>
                  <a:tcPr anchor="b">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500" b="0" kern="1200" dirty="0">
                          <a:solidFill>
                            <a:srgbClr val="414042"/>
                          </a:solidFill>
                          <a:latin typeface="Arial"/>
                          <a:ea typeface="+mn-ea"/>
                          <a:cs typeface="Arial"/>
                        </a:rPr>
                        <a:t>Troubleshooting</a:t>
                      </a:r>
                    </a:p>
                  </a:txBody>
                  <a:tcPr marB="73152" anchor="b">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7349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300" b="1" kern="1200" dirty="0">
                          <a:solidFill>
                            <a:schemeClr val="accent2"/>
                          </a:solidFill>
                          <a:latin typeface="Arial"/>
                          <a:ea typeface="+mn-ea"/>
                          <a:cs typeface="Arial"/>
                        </a:rPr>
                        <a:t>5</a:t>
                      </a:r>
                    </a:p>
                  </a:txBody>
                  <a:tcPr anchor="b">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500" b="0" kern="1200" dirty="0">
                          <a:solidFill>
                            <a:srgbClr val="414042"/>
                          </a:solidFill>
                          <a:latin typeface="Arial"/>
                          <a:ea typeface="+mn-ea"/>
                          <a:cs typeface="Arial"/>
                        </a:rPr>
                        <a:t>The Land of Unsupported Things</a:t>
                      </a:r>
                    </a:p>
                  </a:txBody>
                  <a:tcPr marB="73152" anchor="b">
                    <a:lnL w="12700" cmpd="sng">
                      <a:noFill/>
                    </a:lnL>
                    <a:lnR w="12700" cmpd="sng">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86555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b"/>
          <a:lstStyle/>
          <a:p>
            <a:r>
              <a:rPr lang="en-US" sz="4400" dirty="0"/>
              <a:t>Sample Timeline</a:t>
            </a:r>
          </a:p>
        </p:txBody>
      </p:sp>
      <p:sp>
        <p:nvSpPr>
          <p:cNvPr id="6" name="Subtitle 5"/>
          <p:cNvSpPr>
            <a:spLocks noGrp="1"/>
          </p:cNvSpPr>
          <p:nvPr>
            <p:ph type="subTitle" idx="1"/>
          </p:nvPr>
        </p:nvSpPr>
        <p:spPr/>
        <p:txBody>
          <a:bodyPr>
            <a:normAutofit/>
          </a:bodyPr>
          <a:lstStyle/>
          <a:p>
            <a:r>
              <a:rPr lang="en-US" dirty="0">
                <a:latin typeface="Arial" charset="0"/>
              </a:rPr>
              <a:t>Implemented late 2017 on PowerCampus 8.8.1</a:t>
            </a:r>
          </a:p>
          <a:p>
            <a:endParaRPr lang="en-US" dirty="0"/>
          </a:p>
        </p:txBody>
      </p:sp>
    </p:spTree>
    <p:extLst>
      <p:ext uri="{BB962C8B-B14F-4D97-AF65-F5344CB8AC3E}">
        <p14:creationId xmlns:p14="http://schemas.microsoft.com/office/powerpoint/2010/main" val="1425121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990248C-E115-4F09-B8FB-2BAAC7667E82}"/>
              </a:ext>
            </a:extLst>
          </p:cNvPr>
          <p:cNvSpPr>
            <a:spLocks noGrp="1"/>
          </p:cNvSpPr>
          <p:nvPr>
            <p:ph idx="1"/>
          </p:nvPr>
        </p:nvSpPr>
        <p:spPr/>
        <p:txBody>
          <a:bodyPr/>
          <a:lstStyle/>
          <a:p>
            <a:pPr marL="285750" indent="-285750">
              <a:buFont typeface="Arial" panose="020B0604020202020204" pitchFamily="34" charset="0"/>
              <a:buChar char="•"/>
            </a:pPr>
            <a:r>
              <a:rPr lang="en-US" dirty="0"/>
              <a:t>Sept 27: Ellucian Cloud Enablement Processed</a:t>
            </a:r>
          </a:p>
          <a:p>
            <a:pPr marL="285750" indent="-285750">
              <a:buFont typeface="Arial" panose="020B0604020202020204" pitchFamily="34" charset="0"/>
              <a:buChar char="•"/>
            </a:pPr>
            <a:r>
              <a:rPr lang="en-US" dirty="0"/>
              <a:t>Oct 31: Began Deploying Service Bus</a:t>
            </a:r>
          </a:p>
          <a:p>
            <a:pPr marL="285750" indent="-285750">
              <a:buFont typeface="Arial" panose="020B0604020202020204" pitchFamily="34" charset="0"/>
              <a:buChar char="•"/>
            </a:pPr>
            <a:r>
              <a:rPr lang="en-US" dirty="0"/>
              <a:t>Nov 15: Service Bus Testing Passed</a:t>
            </a:r>
          </a:p>
          <a:p>
            <a:pPr marL="285750" indent="-285750">
              <a:buFont typeface="Arial" panose="020B0604020202020204" pitchFamily="34" charset="0"/>
              <a:buChar char="•"/>
            </a:pPr>
            <a:r>
              <a:rPr lang="en-US" dirty="0"/>
              <a:t>Nov 17: Kickoff Meeting with NSC</a:t>
            </a:r>
          </a:p>
          <a:p>
            <a:pPr marL="285750" indent="-285750">
              <a:buFont typeface="Arial" panose="020B0604020202020204" pitchFamily="34" charset="0"/>
              <a:buChar char="•"/>
            </a:pPr>
            <a:r>
              <a:rPr lang="en-US" dirty="0"/>
              <a:t>Nov 20: Basecamp Site Provisioned</a:t>
            </a:r>
          </a:p>
          <a:p>
            <a:pPr marL="285750" indent="-285750">
              <a:buFont typeface="Arial" panose="020B0604020202020204" pitchFamily="34" charset="0"/>
              <a:buChar char="•"/>
            </a:pPr>
            <a:r>
              <a:rPr lang="en-US" dirty="0"/>
              <a:t>Nov 22: Revenue Agreement Finalized</a:t>
            </a:r>
          </a:p>
        </p:txBody>
      </p:sp>
      <p:sp>
        <p:nvSpPr>
          <p:cNvPr id="4" name="Title 3">
            <a:extLst>
              <a:ext uri="{FF2B5EF4-FFF2-40B4-BE49-F238E27FC236}">
                <a16:creationId xmlns:a16="http://schemas.microsoft.com/office/drawing/2014/main" id="{3DDFA841-A8F3-495A-8ECE-EC7782C90C1F}"/>
              </a:ext>
            </a:extLst>
          </p:cNvPr>
          <p:cNvSpPr>
            <a:spLocks noGrp="1"/>
          </p:cNvSpPr>
          <p:nvPr>
            <p:ph type="title"/>
          </p:nvPr>
        </p:nvSpPr>
        <p:spPr/>
        <p:txBody>
          <a:bodyPr/>
          <a:lstStyle/>
          <a:p>
            <a:r>
              <a:rPr lang="en-US" dirty="0"/>
              <a:t>Sample Timeline</a:t>
            </a:r>
          </a:p>
        </p:txBody>
      </p:sp>
    </p:spTree>
    <p:extLst>
      <p:ext uri="{BB962C8B-B14F-4D97-AF65-F5344CB8AC3E}">
        <p14:creationId xmlns:p14="http://schemas.microsoft.com/office/powerpoint/2010/main" val="331005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9D3A39-1E6D-42D7-97FC-2C2520A6ED5F}"/>
              </a:ext>
            </a:extLst>
          </p:cNvPr>
          <p:cNvSpPr>
            <a:spLocks noGrp="1"/>
          </p:cNvSpPr>
          <p:nvPr>
            <p:ph idx="1"/>
          </p:nvPr>
        </p:nvSpPr>
        <p:spPr/>
        <p:txBody>
          <a:bodyPr>
            <a:normAutofit fontScale="92500" lnSpcReduction="20000"/>
          </a:bodyPr>
          <a:lstStyle/>
          <a:p>
            <a:pPr marL="285750" indent="-285750">
              <a:buFont typeface="Arial" panose="020B0604020202020204" pitchFamily="34" charset="0"/>
              <a:buChar char="•"/>
            </a:pPr>
            <a:r>
              <a:rPr lang="en-US" dirty="0"/>
              <a:t>Nov 22 – Dec 5: Initial to Successful Order Tests</a:t>
            </a:r>
          </a:p>
          <a:p>
            <a:pPr marL="628650" lvl="1" indent="-285750">
              <a:buFont typeface="Arial" panose="020B0604020202020204" pitchFamily="34" charset="0"/>
              <a:buChar char="•"/>
            </a:pPr>
            <a:r>
              <a:rPr lang="en-US" dirty="0"/>
              <a:t>Nov 22: Test Order Didn’t Reach PowerCampus</a:t>
            </a:r>
          </a:p>
          <a:p>
            <a:pPr marL="628650" lvl="1" indent="-285750">
              <a:buFont typeface="Arial" panose="020B0604020202020204" pitchFamily="34" charset="0"/>
              <a:buChar char="•"/>
            </a:pPr>
            <a:r>
              <a:rPr lang="en-US" dirty="0"/>
              <a:t>Nov 27: Order Stuck in PowerCampus</a:t>
            </a:r>
            <a:endParaRPr lang="en-US" i="1" dirty="0"/>
          </a:p>
          <a:p>
            <a:pPr marL="628650" lvl="1" indent="-285750">
              <a:buFont typeface="Arial" panose="020B0604020202020204" pitchFamily="34" charset="0"/>
              <a:buChar char="•"/>
            </a:pPr>
            <a:r>
              <a:rPr lang="en-US" dirty="0"/>
              <a:t>Dec 1: Order Stuck in Ellucian Cloud</a:t>
            </a:r>
            <a:endParaRPr lang="en-US" i="1" dirty="0"/>
          </a:p>
          <a:p>
            <a:pPr marL="628650" lvl="1" indent="-285750">
              <a:buFont typeface="Arial" panose="020B0604020202020204" pitchFamily="34" charset="0"/>
              <a:buChar char="•"/>
            </a:pPr>
            <a:r>
              <a:rPr lang="en-US" dirty="0"/>
              <a:t>Dec 5: Successful Round Trip</a:t>
            </a:r>
          </a:p>
          <a:p>
            <a:pPr marL="285750" indent="-285750">
              <a:buFont typeface="Arial" panose="020B0604020202020204" pitchFamily="34" charset="0"/>
              <a:buChar char="•"/>
            </a:pPr>
            <a:r>
              <a:rPr lang="en-US" dirty="0"/>
              <a:t>Nov 27: Student-Facing Text, Images, and Stops Emails Finalized</a:t>
            </a:r>
          </a:p>
          <a:p>
            <a:pPr marL="285750" indent="-285750">
              <a:buFont typeface="Arial" panose="020B0604020202020204" pitchFamily="34" charset="0"/>
              <a:buChar char="•"/>
            </a:pPr>
            <a:r>
              <a:rPr lang="en-US" dirty="0"/>
              <a:t>Dec 7: Transcript Template Finalized</a:t>
            </a:r>
          </a:p>
          <a:p>
            <a:pPr marL="285750" indent="-285750">
              <a:buFont typeface="Arial" panose="020B0604020202020204" pitchFamily="34" charset="0"/>
              <a:buChar char="•"/>
            </a:pPr>
            <a:r>
              <a:rPr lang="en-US" dirty="0"/>
              <a:t>Dec 5 – 14: Testing Matrix</a:t>
            </a:r>
          </a:p>
          <a:p>
            <a:pPr marL="285750" indent="-285750">
              <a:buFont typeface="Arial" panose="020B0604020202020204" pitchFamily="34" charset="0"/>
              <a:buChar char="•"/>
            </a:pPr>
            <a:r>
              <a:rPr lang="en-US" dirty="0"/>
              <a:t>Dec 15: </a:t>
            </a:r>
            <a:r>
              <a:rPr lang="en-US" dirty="0" err="1"/>
              <a:t>eTranscripts</a:t>
            </a:r>
            <a:r>
              <a:rPr lang="en-US" dirty="0"/>
              <a:t> Goes Live!</a:t>
            </a:r>
          </a:p>
        </p:txBody>
      </p:sp>
      <p:sp>
        <p:nvSpPr>
          <p:cNvPr id="3" name="Title 2">
            <a:extLst>
              <a:ext uri="{FF2B5EF4-FFF2-40B4-BE49-F238E27FC236}">
                <a16:creationId xmlns:a16="http://schemas.microsoft.com/office/drawing/2014/main" id="{B7F4D370-FEE7-4A7D-A092-983910037C40}"/>
              </a:ext>
            </a:extLst>
          </p:cNvPr>
          <p:cNvSpPr>
            <a:spLocks noGrp="1"/>
          </p:cNvSpPr>
          <p:nvPr>
            <p:ph type="title"/>
          </p:nvPr>
        </p:nvSpPr>
        <p:spPr/>
        <p:txBody>
          <a:bodyPr/>
          <a:lstStyle/>
          <a:p>
            <a:r>
              <a:rPr lang="en-US" dirty="0"/>
              <a:t>Sample Timeline</a:t>
            </a:r>
          </a:p>
        </p:txBody>
      </p:sp>
      <p:sp>
        <p:nvSpPr>
          <p:cNvPr id="4" name="Slide Number Placeholder 3">
            <a:extLst>
              <a:ext uri="{FF2B5EF4-FFF2-40B4-BE49-F238E27FC236}">
                <a16:creationId xmlns:a16="http://schemas.microsoft.com/office/drawing/2014/main" id="{95B7D806-E26C-47F1-A523-DBB42D56AA76}"/>
              </a:ext>
            </a:extLst>
          </p:cNvPr>
          <p:cNvSpPr>
            <a:spLocks noGrp="1"/>
          </p:cNvSpPr>
          <p:nvPr>
            <p:ph type="sldNum" sz="quarter" idx="4"/>
          </p:nvPr>
        </p:nvSpPr>
        <p:spPr/>
        <p:txBody>
          <a:bodyPr/>
          <a:lstStyle/>
          <a:p>
            <a:fld id="{40A085A0-3A3D-6540-B0AC-0588E66301FB}" type="slidenum">
              <a:rPr lang="en-US" smtClean="0"/>
              <a:pPr/>
              <a:t>8</a:t>
            </a:fld>
            <a:endParaRPr lang="en-US" dirty="0"/>
          </a:p>
        </p:txBody>
      </p:sp>
    </p:spTree>
    <p:extLst>
      <p:ext uri="{BB962C8B-B14F-4D97-AF65-F5344CB8AC3E}">
        <p14:creationId xmlns:p14="http://schemas.microsoft.com/office/powerpoint/2010/main" val="1019586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6093AFA-177B-4677-88E4-3AD2F5889726}"/>
              </a:ext>
            </a:extLst>
          </p:cNvPr>
          <p:cNvGraphicFramePr>
            <a:graphicFrameLocks noGrp="1"/>
          </p:cNvGraphicFramePr>
          <p:nvPr>
            <p:ph idx="1"/>
            <p:extLst>
              <p:ext uri="{D42A27DB-BD31-4B8C-83A1-F6EECF244321}">
                <p14:modId xmlns:p14="http://schemas.microsoft.com/office/powerpoint/2010/main" val="3129322487"/>
              </p:ext>
            </p:extLst>
          </p:nvPr>
        </p:nvGraphicFramePr>
        <p:xfrm>
          <a:off x="415925" y="985142"/>
          <a:ext cx="8380451" cy="3387496"/>
        </p:xfrm>
        <a:graphic>
          <a:graphicData uri="http://schemas.openxmlformats.org/drawingml/2006/table">
            <a:tbl>
              <a:tblPr firstRow="1" bandRow="1">
                <a:tableStyleId>{5C22544A-7EE6-4342-B048-85BDC9FD1C3A}</a:tableStyleId>
              </a:tblPr>
              <a:tblGrid>
                <a:gridCol w="2168577">
                  <a:extLst>
                    <a:ext uri="{9D8B030D-6E8A-4147-A177-3AD203B41FA5}">
                      <a16:colId xmlns:a16="http://schemas.microsoft.com/office/drawing/2014/main" val="3462211632"/>
                    </a:ext>
                  </a:extLst>
                </a:gridCol>
                <a:gridCol w="3173951">
                  <a:extLst>
                    <a:ext uri="{9D8B030D-6E8A-4147-A177-3AD203B41FA5}">
                      <a16:colId xmlns:a16="http://schemas.microsoft.com/office/drawing/2014/main" val="1994777272"/>
                    </a:ext>
                  </a:extLst>
                </a:gridCol>
                <a:gridCol w="3037923">
                  <a:extLst>
                    <a:ext uri="{9D8B030D-6E8A-4147-A177-3AD203B41FA5}">
                      <a16:colId xmlns:a16="http://schemas.microsoft.com/office/drawing/2014/main" val="2260657520"/>
                    </a:ext>
                  </a:extLst>
                </a:gridCol>
              </a:tblGrid>
              <a:tr h="308006">
                <a:tc>
                  <a:txBody>
                    <a:bodyPr/>
                    <a:lstStyle/>
                    <a:p>
                      <a:r>
                        <a:rPr lang="en-US" sz="1400" dirty="0"/>
                        <a:t>PowerCampus Version</a:t>
                      </a:r>
                    </a:p>
                  </a:txBody>
                  <a:tcPr marL="58063" marR="58063" marT="34290" marB="34290"/>
                </a:tc>
                <a:tc>
                  <a:txBody>
                    <a:bodyPr/>
                    <a:lstStyle/>
                    <a:p>
                      <a:r>
                        <a:rPr lang="en-US" sz="1400" dirty="0"/>
                        <a:t>8.7.5</a:t>
                      </a:r>
                    </a:p>
                  </a:txBody>
                  <a:tcPr marL="58063" marR="58063" marT="34290" marB="34290"/>
                </a:tc>
                <a:tc>
                  <a:txBody>
                    <a:bodyPr/>
                    <a:lstStyle/>
                    <a:p>
                      <a:r>
                        <a:rPr lang="en-US" sz="1400" dirty="0"/>
                        <a:t>8.8.4</a:t>
                      </a:r>
                    </a:p>
                  </a:txBody>
                  <a:tcPr marL="58063" marR="58063" marT="34290" marB="34290"/>
                </a:tc>
                <a:extLst>
                  <a:ext uri="{0D108BD9-81ED-4DB2-BD59-A6C34878D82A}">
                    <a16:rowId xmlns:a16="http://schemas.microsoft.com/office/drawing/2014/main" val="984901025"/>
                  </a:ext>
                </a:extLst>
              </a:tr>
              <a:tr h="306352">
                <a:tc>
                  <a:txBody>
                    <a:bodyPr/>
                    <a:lstStyle/>
                    <a:p>
                      <a:r>
                        <a:rPr lang="en-US" sz="1400" dirty="0"/>
                        <a:t>Service Bus Version</a:t>
                      </a:r>
                    </a:p>
                  </a:txBody>
                  <a:tcPr marL="58063" marR="58063" marT="34290" marB="34290"/>
                </a:tc>
                <a:tc>
                  <a:txBody>
                    <a:bodyPr/>
                    <a:lstStyle/>
                    <a:p>
                      <a:r>
                        <a:rPr lang="en-US" sz="1400" dirty="0"/>
                        <a:t>8.7.0</a:t>
                      </a:r>
                    </a:p>
                  </a:txBody>
                  <a:tcPr marL="58063" marR="58063" marT="34290" marB="34290"/>
                </a:tc>
                <a:tc>
                  <a:txBody>
                    <a:bodyPr/>
                    <a:lstStyle/>
                    <a:p>
                      <a:r>
                        <a:rPr lang="en-US" sz="1400" dirty="0"/>
                        <a:t>8.8.0</a:t>
                      </a:r>
                    </a:p>
                  </a:txBody>
                  <a:tcPr marL="58063" marR="58063" marT="34290" marB="34290"/>
                </a:tc>
                <a:extLst>
                  <a:ext uri="{0D108BD9-81ED-4DB2-BD59-A6C34878D82A}">
                    <a16:rowId xmlns:a16="http://schemas.microsoft.com/office/drawing/2014/main" val="1813144441"/>
                  </a:ext>
                </a:extLst>
              </a:tr>
              <a:tr h="4985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Service Bus Install Doc</a:t>
                      </a:r>
                    </a:p>
                  </a:txBody>
                  <a:tcPr marL="58063" marR="58063"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PowerCampus 8.7.5 Installation Guide.pdf</a:t>
                      </a:r>
                    </a:p>
                  </a:txBody>
                  <a:tcPr marL="58063" marR="58063"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PowerCampus 8.8.4 Installation Guide.pdf</a:t>
                      </a:r>
                    </a:p>
                  </a:txBody>
                  <a:tcPr marL="58063" marR="58063" marT="34290" marB="34290"/>
                </a:tc>
                <a:extLst>
                  <a:ext uri="{0D108BD9-81ED-4DB2-BD59-A6C34878D82A}">
                    <a16:rowId xmlns:a16="http://schemas.microsoft.com/office/drawing/2014/main" val="1141157998"/>
                  </a:ext>
                </a:extLst>
              </a:tr>
              <a:tr h="4985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Service Bus Installer</a:t>
                      </a:r>
                    </a:p>
                  </a:txBody>
                  <a:tcPr marL="58063" marR="58063"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PowerCampusServiceBus87Setup.exe</a:t>
                      </a:r>
                    </a:p>
                  </a:txBody>
                  <a:tcPr marL="58063" marR="58063"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PowerCampusServiceBus880Setup.exe</a:t>
                      </a:r>
                    </a:p>
                  </a:txBody>
                  <a:tcPr marL="58063" marR="58063" marT="34290" marB="34290"/>
                </a:tc>
                <a:extLst>
                  <a:ext uri="{0D108BD9-81ED-4DB2-BD59-A6C34878D82A}">
                    <a16:rowId xmlns:a16="http://schemas.microsoft.com/office/drawing/2014/main" val="1602587422"/>
                  </a:ext>
                </a:extLst>
              </a:tr>
              <a:tr h="2837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Web API Version</a:t>
                      </a:r>
                    </a:p>
                  </a:txBody>
                  <a:tcPr marL="58063" marR="58063" marT="34290" marB="34290"/>
                </a:tc>
                <a:tc>
                  <a:txBody>
                    <a:bodyPr/>
                    <a:lstStyle/>
                    <a:p>
                      <a:r>
                        <a:rPr lang="en-US" sz="1400" dirty="0"/>
                        <a:t>8.7.0</a:t>
                      </a:r>
                    </a:p>
                  </a:txBody>
                  <a:tcPr marL="58063" marR="58063" marT="34290" marB="34290"/>
                </a:tc>
                <a:tc>
                  <a:txBody>
                    <a:bodyPr/>
                    <a:lstStyle/>
                    <a:p>
                      <a:r>
                        <a:rPr lang="en-US" sz="1400" dirty="0"/>
                        <a:t>8.8.3</a:t>
                      </a:r>
                    </a:p>
                  </a:txBody>
                  <a:tcPr marL="58063" marR="58063" marT="34290" marB="34290"/>
                </a:tc>
                <a:extLst>
                  <a:ext uri="{0D108BD9-81ED-4DB2-BD59-A6C34878D82A}">
                    <a16:rowId xmlns:a16="http://schemas.microsoft.com/office/drawing/2014/main" val="468042916"/>
                  </a:ext>
                </a:extLst>
              </a:tr>
              <a:tr h="2837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SOAP Services Version</a:t>
                      </a:r>
                    </a:p>
                  </a:txBody>
                  <a:tcPr marL="58063" marR="58063" marT="34290" marB="34290"/>
                </a:tc>
                <a:tc>
                  <a:txBody>
                    <a:bodyPr/>
                    <a:lstStyle/>
                    <a:p>
                      <a:r>
                        <a:rPr lang="en-US" sz="1400" dirty="0"/>
                        <a:t>8.7.0</a:t>
                      </a:r>
                    </a:p>
                  </a:txBody>
                  <a:tcPr marL="58063" marR="58063" marT="34290" marB="34290"/>
                </a:tc>
                <a:tc>
                  <a:txBody>
                    <a:bodyPr/>
                    <a:lstStyle/>
                    <a:p>
                      <a:r>
                        <a:rPr lang="en-US" sz="1400" dirty="0"/>
                        <a:t>8.8.2</a:t>
                      </a:r>
                    </a:p>
                  </a:txBody>
                  <a:tcPr marL="58063" marR="58063" marT="34290" marB="34290"/>
                </a:tc>
                <a:extLst>
                  <a:ext uri="{0D108BD9-81ED-4DB2-BD59-A6C34878D82A}">
                    <a16:rowId xmlns:a16="http://schemas.microsoft.com/office/drawing/2014/main" val="1517277118"/>
                  </a:ext>
                </a:extLst>
              </a:tr>
              <a:tr h="7132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Web API and SOAP Services Install Doc</a:t>
                      </a:r>
                    </a:p>
                  </a:txBody>
                  <a:tcPr marL="58063" marR="58063" marT="34290" marB="34290"/>
                </a:tc>
                <a:tc>
                  <a:txBody>
                    <a:bodyPr/>
                    <a:lstStyle/>
                    <a:p>
                      <a:r>
                        <a:rPr lang="en-US" sz="1400" dirty="0"/>
                        <a:t>PowerCampus Self-Service 8.7.4 Installation Guide.pdf</a:t>
                      </a:r>
                    </a:p>
                  </a:txBody>
                  <a:tcPr marL="58063" marR="58063"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PowerCampus Self-Service 8.8.3 Installation Guide.pdf</a:t>
                      </a:r>
                    </a:p>
                  </a:txBody>
                  <a:tcPr marL="58063" marR="58063" marT="34290" marB="34290"/>
                </a:tc>
                <a:extLst>
                  <a:ext uri="{0D108BD9-81ED-4DB2-BD59-A6C34878D82A}">
                    <a16:rowId xmlns:a16="http://schemas.microsoft.com/office/drawing/2014/main" val="717260692"/>
                  </a:ext>
                </a:extLst>
              </a:tr>
              <a:tr h="4830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Web API and SOAP Services Installer</a:t>
                      </a:r>
                    </a:p>
                  </a:txBody>
                  <a:tcPr marL="58063" marR="58063" marT="34290" marB="34290"/>
                </a:tc>
                <a:tc>
                  <a:txBody>
                    <a:bodyPr/>
                    <a:lstStyle/>
                    <a:p>
                      <a:r>
                        <a:rPr lang="en-US" sz="1400" dirty="0"/>
                        <a:t>PCSelfService871.exe</a:t>
                      </a:r>
                    </a:p>
                  </a:txBody>
                  <a:tcPr marL="58063" marR="58063" marT="34290" marB="3429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PCSelfService883.exe</a:t>
                      </a:r>
                    </a:p>
                  </a:txBody>
                  <a:tcPr marL="58063" marR="58063" marT="34290" marB="34290"/>
                </a:tc>
                <a:extLst>
                  <a:ext uri="{0D108BD9-81ED-4DB2-BD59-A6C34878D82A}">
                    <a16:rowId xmlns:a16="http://schemas.microsoft.com/office/drawing/2014/main" val="403097780"/>
                  </a:ext>
                </a:extLst>
              </a:tr>
            </a:tbl>
          </a:graphicData>
        </a:graphic>
      </p:graphicFrame>
      <p:sp>
        <p:nvSpPr>
          <p:cNvPr id="10" name="Slide Number Placeholder 9">
            <a:extLst>
              <a:ext uri="{FF2B5EF4-FFF2-40B4-BE49-F238E27FC236}">
                <a16:creationId xmlns:a16="http://schemas.microsoft.com/office/drawing/2014/main" id="{98535FAE-4B9F-40BC-B9F6-FF868A262D07}"/>
              </a:ext>
            </a:extLst>
          </p:cNvPr>
          <p:cNvSpPr>
            <a:spLocks noGrp="1"/>
          </p:cNvSpPr>
          <p:nvPr>
            <p:ph type="sldNum" sz="quarter" idx="4"/>
          </p:nvPr>
        </p:nvSpPr>
        <p:spPr/>
        <p:txBody>
          <a:bodyPr/>
          <a:lstStyle>
            <a:defPPr>
              <a:defRPr lang="en-US"/>
            </a:defPPr>
            <a:lvl1pPr marL="0" algn="ctr" defTabSz="457200" rtl="0" eaLnBrk="1" latinLnBrk="0" hangingPunct="1">
              <a:defRPr sz="2800" b="0" i="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411512B-85FD-4112-903F-BFF1BE935164}" type="slidenum">
              <a:rPr lang="en-US" smtClean="0"/>
              <a:pPr/>
              <a:t>9</a:t>
            </a:fld>
            <a:endParaRPr lang="en-US"/>
          </a:p>
        </p:txBody>
      </p:sp>
      <p:sp>
        <p:nvSpPr>
          <p:cNvPr id="2" name="Title 1">
            <a:extLst>
              <a:ext uri="{FF2B5EF4-FFF2-40B4-BE49-F238E27FC236}">
                <a16:creationId xmlns:a16="http://schemas.microsoft.com/office/drawing/2014/main" id="{FBB97911-8302-4A25-886C-7DEC0EB4559A}"/>
              </a:ext>
            </a:extLst>
          </p:cNvPr>
          <p:cNvSpPr>
            <a:spLocks noGrp="1"/>
          </p:cNvSpPr>
          <p:nvPr>
            <p:ph type="title"/>
          </p:nvPr>
        </p:nvSpPr>
        <p:spPr/>
        <p:txBody>
          <a:bodyPr/>
          <a:lstStyle/>
          <a:p>
            <a:r>
              <a:rPr lang="en-US" dirty="0"/>
              <a:t>Downloads Shopping List</a:t>
            </a:r>
          </a:p>
        </p:txBody>
      </p:sp>
    </p:spTree>
    <p:extLst>
      <p:ext uri="{BB962C8B-B14F-4D97-AF65-F5344CB8AC3E}">
        <p14:creationId xmlns:p14="http://schemas.microsoft.com/office/powerpoint/2010/main" val="3946492838"/>
      </p:ext>
    </p:extLst>
  </p:cSld>
  <p:clrMapOvr>
    <a:masterClrMapping/>
  </p:clrMapOvr>
</p:sld>
</file>

<file path=ppt/theme/theme1.xml><?xml version="1.0" encoding="utf-8"?>
<a:theme xmlns:a="http://schemas.openxmlformats.org/drawingml/2006/main" name="IDN - Ellucian PowerPoint Template">
  <a:themeElements>
    <a:clrScheme name="Custom 2">
      <a:dk1>
        <a:srgbClr val="414042"/>
      </a:dk1>
      <a:lt1>
        <a:sysClr val="window" lastClr="FFFFFF"/>
      </a:lt1>
      <a:dk2>
        <a:srgbClr val="414042"/>
      </a:dk2>
      <a:lt2>
        <a:srgbClr val="E2ECEC"/>
      </a:lt2>
      <a:accent1>
        <a:srgbClr val="642673"/>
      </a:accent1>
      <a:accent2>
        <a:srgbClr val="45A1AA"/>
      </a:accent2>
      <a:accent3>
        <a:srgbClr val="68C184"/>
      </a:accent3>
      <a:accent4>
        <a:srgbClr val="462F89"/>
      </a:accent4>
      <a:accent5>
        <a:srgbClr val="B61F5D"/>
      </a:accent5>
      <a:accent6>
        <a:srgbClr val="63A8E2"/>
      </a:accent6>
      <a:hlink>
        <a:srgbClr val="462F89"/>
      </a:hlink>
      <a:folHlink>
        <a:srgbClr val="A1ABD7"/>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655703f5-1bdf-4cb0-8f29-d4e6e19d6ad9">
      <Terms xmlns="http://schemas.microsoft.com/office/infopath/2007/PartnerControls"/>
    </lcf76f155ced4ddcb4097134ff3c332f>
    <TaxCatchAll xmlns="1698c2ee-b8c7-4af4-98e6-6776a50e267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0A3677ED7CB7B4B8FBCA7AD8FEC4CEA" ma:contentTypeVersion="14" ma:contentTypeDescription="Create a new document." ma:contentTypeScope="" ma:versionID="8f3e229c1f045f69611b3be9ff95de1d">
  <xsd:schema xmlns:xsd="http://www.w3.org/2001/XMLSchema" xmlns:xs="http://www.w3.org/2001/XMLSchema" xmlns:p="http://schemas.microsoft.com/office/2006/metadata/properties" xmlns:ns2="655703f5-1bdf-4cb0-8f29-d4e6e19d6ad9" xmlns:ns3="1698c2ee-b8c7-4af4-98e6-6776a50e2678" targetNamespace="http://schemas.microsoft.com/office/2006/metadata/properties" ma:root="true" ma:fieldsID="ea3622937b3923a1eafd13c58215b163" ns2:_="" ns3:_="">
    <xsd:import namespace="655703f5-1bdf-4cb0-8f29-d4e6e19d6ad9"/>
    <xsd:import namespace="1698c2ee-b8c7-4af4-98e6-6776a50e2678"/>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MediaServiceDateTake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5703f5-1bdf-4cb0-8f29-d4e6e19d6a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2bdff275-fe09-490f-9dca-5b8ff1d67764"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98c2ee-b8c7-4af4-98e6-6776a50e2678"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4518593-dadd-4dc3-8b39-e0dfe57a4e54}" ma:internalName="TaxCatchAll" ma:showField="CatchAllData" ma:web="1698c2ee-b8c7-4af4-98e6-6776a50e2678">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F9A6B4-579C-44B2-93D3-08AD4EDE8CAD}">
  <ds:schemaRefs>
    <ds:schemaRef ds:uri="http://purl.org/dc/elements/1.1/"/>
    <ds:schemaRef ds:uri="http://schemas.microsoft.com/office/2006/metadata/properties"/>
    <ds:schemaRef ds:uri="http://www.w3.org/XML/1998/namespace"/>
    <ds:schemaRef ds:uri="http://schemas.microsoft.com/office/infopath/2007/PartnerControls"/>
    <ds:schemaRef ds:uri="http://purl.org/dc/terms/"/>
    <ds:schemaRef ds:uri="http://purl.org/dc/dcmitype/"/>
    <ds:schemaRef ds:uri="http://schemas.microsoft.com/office/2006/documentManagement/types"/>
    <ds:schemaRef ds:uri="http://schemas.openxmlformats.org/package/2006/metadata/core-properties"/>
  </ds:schemaRefs>
</ds:datastoreItem>
</file>

<file path=customXml/itemProps2.xml><?xml version="1.0" encoding="utf-8"?>
<ds:datastoreItem xmlns:ds="http://schemas.openxmlformats.org/officeDocument/2006/customXml" ds:itemID="{4E81F83F-5663-4D15-824E-380D8047FB42}">
  <ds:schemaRefs>
    <ds:schemaRef ds:uri="http://schemas.microsoft.com/sharepoint/v3/contenttype/forms"/>
  </ds:schemaRefs>
</ds:datastoreItem>
</file>

<file path=customXml/itemProps3.xml><?xml version="1.0" encoding="utf-8"?>
<ds:datastoreItem xmlns:ds="http://schemas.openxmlformats.org/officeDocument/2006/customXml" ds:itemID="{ACF38458-9137-41FA-86EE-B08840425783}"/>
</file>

<file path=docProps/app.xml><?xml version="1.0" encoding="utf-8"?>
<Properties xmlns="http://schemas.openxmlformats.org/officeDocument/2006/extended-properties" xmlns:vt="http://schemas.openxmlformats.org/officeDocument/2006/docPropsVTypes">
  <Template>IDN - Ellucian PowerPoint Template</Template>
  <TotalTime>15451</TotalTime>
  <Words>2315</Words>
  <Application>Microsoft Office PowerPoint</Application>
  <PresentationFormat>On-screen Show (16:9)</PresentationFormat>
  <Paragraphs>401</Paragraphs>
  <Slides>48</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Wingdings</vt:lpstr>
      <vt:lpstr>IDN - Ellucian PowerPoint Template</vt:lpstr>
      <vt:lpstr>Implementing PowerCampus eTranscripts with NSC</vt:lpstr>
      <vt:lpstr>Disclaimer</vt:lpstr>
      <vt:lpstr>Introduction</vt:lpstr>
      <vt:lpstr>Goals</vt:lpstr>
      <vt:lpstr>Topics</vt:lpstr>
      <vt:lpstr>Sample Timeline</vt:lpstr>
      <vt:lpstr>Sample Timeline</vt:lpstr>
      <vt:lpstr>Sample Timeline</vt:lpstr>
      <vt:lpstr>Downloads Shopping List</vt:lpstr>
      <vt:lpstr>Architecture</vt:lpstr>
      <vt:lpstr>PowerPoint Presentation</vt:lpstr>
      <vt:lpstr>Architecture Tips</vt:lpstr>
      <vt:lpstr>Implementation Steps</vt:lpstr>
      <vt:lpstr>Implementation Steps</vt:lpstr>
      <vt:lpstr>Install Web API and SOAP Services</vt:lpstr>
      <vt:lpstr>Implementation Steps</vt:lpstr>
      <vt:lpstr>Install Service Bus</vt:lpstr>
      <vt:lpstr>Provision Service Bus</vt:lpstr>
      <vt:lpstr>Implementation Steps</vt:lpstr>
      <vt:lpstr>Misc Installs</vt:lpstr>
      <vt:lpstr>Implementation Steps</vt:lpstr>
      <vt:lpstr>Configure Service Bus: You Will Need</vt:lpstr>
      <vt:lpstr>Configure Service Bus: Notes on User Accounts</vt:lpstr>
      <vt:lpstr>Configure Service Bus: ElectronicTranscript.config</vt:lpstr>
      <vt:lpstr>Configure Service Bus: ElectronicTranscript.config</vt:lpstr>
      <vt:lpstr>Implementation Steps</vt:lpstr>
      <vt:lpstr>Configure Ellucian Cloud</vt:lpstr>
      <vt:lpstr>Implementation Steps</vt:lpstr>
      <vt:lpstr>Pass TestConfiguration.ps1</vt:lpstr>
      <vt:lpstr>Implementation Steps</vt:lpstr>
      <vt:lpstr>Working with NSC</vt:lpstr>
      <vt:lpstr>Implementation Steps</vt:lpstr>
      <vt:lpstr>Troubleshooting</vt:lpstr>
      <vt:lpstr>PowerPoint Presentation</vt:lpstr>
      <vt:lpstr>Recommend: Increase Event Log Size</vt:lpstr>
      <vt:lpstr>Adding Time Column</vt:lpstr>
      <vt:lpstr>Message Body</vt:lpstr>
      <vt:lpstr>Retry a Message from the Error Queue</vt:lpstr>
      <vt:lpstr>PowerPoint Presentation</vt:lpstr>
      <vt:lpstr>Clearing the Error Queue</vt:lpstr>
      <vt:lpstr>Custom Log Output</vt:lpstr>
      <vt:lpstr>The Land of Unsupported Things</vt:lpstr>
      <vt:lpstr>Weird Vertical Lines?</vt:lpstr>
      <vt:lpstr>Weird Vertical Lines?</vt:lpstr>
      <vt:lpstr>Running PowerShell Subscriber as Local System</vt:lpstr>
      <vt:lpstr>Summary</vt:lpstr>
      <vt:lpstr>Questions</vt:lpstr>
      <vt:lpstr>PowerPoint Presentation</vt:lpstr>
    </vt:vector>
  </TitlesOfParts>
  <Company>Ellucian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PowerCampus eTranscripts with NSC</dc:title>
  <dc:creator>wyatt@nycda.edu</dc:creator>
  <cp:lastModifiedBy>Wyatt Best</cp:lastModifiedBy>
  <cp:revision>1171</cp:revision>
  <cp:lastPrinted>2018-11-15T16:33:19Z</cp:lastPrinted>
  <dcterms:created xsi:type="dcterms:W3CDTF">2015-01-30T16:14:07Z</dcterms:created>
  <dcterms:modified xsi:type="dcterms:W3CDTF">2019-03-01T22:57:37Z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orkflowChangePath">
    <vt:lpwstr>7c8400d0-a84f-403e-a8ca-37de6a498fe8,26;</vt:lpwstr>
  </property>
  <property fmtid="{D5CDD505-2E9C-101B-9397-08002B2CF9AE}" pid="3" name="ContentTypeId">
    <vt:lpwstr>0x010100AADC86915EDAD24FA74B38D43DCCCE19</vt:lpwstr>
  </property>
  <property fmtid="{D5CDD505-2E9C-101B-9397-08002B2CF9AE}" pid="4" name="_NewReviewCycle">
    <vt:lpwstr/>
  </property>
</Properties>
</file>