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4.xml" ContentType="application/vnd.openxmlformats-officedocument.presentationml.slide+xml"/>
  <Override PartName="/ppt/slides/slide26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25.xml" ContentType="application/vnd.openxmlformats-officedocument.presentationml.slide+xml"/>
  <Override PartName="/ppt/slides/slide37.xml" ContentType="application/vnd.openxmlformats-officedocument.presentationml.slide+xml"/>
  <Override PartName="/ppt/slides/slide35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6.xml" ContentType="application/vnd.openxmlformats-officedocument.presentationml.slide+xml"/>
  <Override PartName="/ppt/slides/slide30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7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slideLayouts/slideLayout14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6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3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33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32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3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26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48"/>
  </p:notesMasterIdLst>
  <p:handoutMasterIdLst>
    <p:handoutMasterId r:id="rId49"/>
  </p:handoutMasterIdLst>
  <p:sldIdLst>
    <p:sldId id="256" r:id="rId2"/>
    <p:sldId id="275" r:id="rId3"/>
    <p:sldId id="299" r:id="rId4"/>
    <p:sldId id="279" r:id="rId5"/>
    <p:sldId id="273" r:id="rId6"/>
    <p:sldId id="280" r:id="rId7"/>
    <p:sldId id="281" r:id="rId8"/>
    <p:sldId id="282" r:id="rId9"/>
    <p:sldId id="283" r:id="rId10"/>
    <p:sldId id="285" r:id="rId11"/>
    <p:sldId id="286" r:id="rId12"/>
    <p:sldId id="284" r:id="rId13"/>
    <p:sldId id="287" r:id="rId14"/>
    <p:sldId id="274" r:id="rId15"/>
    <p:sldId id="270" r:id="rId16"/>
    <p:sldId id="262" r:id="rId17"/>
    <p:sldId id="261" r:id="rId18"/>
    <p:sldId id="278" r:id="rId19"/>
    <p:sldId id="260" r:id="rId20"/>
    <p:sldId id="271" r:id="rId21"/>
    <p:sldId id="269" r:id="rId22"/>
    <p:sldId id="288" r:id="rId23"/>
    <p:sldId id="276" r:id="rId24"/>
    <p:sldId id="259" r:id="rId25"/>
    <p:sldId id="300" r:id="rId26"/>
    <p:sldId id="294" r:id="rId27"/>
    <p:sldId id="296" r:id="rId28"/>
    <p:sldId id="291" r:id="rId29"/>
    <p:sldId id="292" r:id="rId30"/>
    <p:sldId id="289" r:id="rId31"/>
    <p:sldId id="258" r:id="rId32"/>
    <p:sldId id="295" r:id="rId33"/>
    <p:sldId id="290" r:id="rId34"/>
    <p:sldId id="293" r:id="rId35"/>
    <p:sldId id="257" r:id="rId36"/>
    <p:sldId id="272" r:id="rId37"/>
    <p:sldId id="305" r:id="rId38"/>
    <p:sldId id="301" r:id="rId39"/>
    <p:sldId id="302" r:id="rId40"/>
    <p:sldId id="263" r:id="rId41"/>
    <p:sldId id="265" r:id="rId42"/>
    <p:sldId id="266" r:id="rId43"/>
    <p:sldId id="267" r:id="rId44"/>
    <p:sldId id="268" r:id="rId45"/>
    <p:sldId id="304" r:id="rId46"/>
    <p:sldId id="298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14DFFC2-0493-4FAC-AC66-AA85048B63F1}">
          <p14:sldIdLst>
            <p14:sldId id="256"/>
            <p14:sldId id="275"/>
            <p14:sldId id="299"/>
          </p14:sldIdLst>
        </p14:section>
        <p14:section name="PowerCampus Operator Interface" id="{0C24186D-CB08-40EB-8404-37AA376EAB16}">
          <p14:sldIdLst>
            <p14:sldId id="279"/>
            <p14:sldId id="273"/>
            <p14:sldId id="280"/>
            <p14:sldId id="281"/>
            <p14:sldId id="282"/>
            <p14:sldId id="283"/>
            <p14:sldId id="285"/>
            <p14:sldId id="286"/>
            <p14:sldId id="284"/>
            <p14:sldId id="287"/>
            <p14:sldId id="274"/>
          </p14:sldIdLst>
        </p14:section>
        <p14:section name="Operator Tips" id="{D828AEA0-A291-448A-BB07-BF169E5F5ED0}">
          <p14:sldIdLst>
            <p14:sldId id="270"/>
            <p14:sldId id="262"/>
            <p14:sldId id="261"/>
            <p14:sldId id="278"/>
            <p14:sldId id="260"/>
            <p14:sldId id="271"/>
          </p14:sldIdLst>
        </p14:section>
        <p14:section name="Architecture and Troubleshooting" id="{AE03644B-7311-4873-A0BB-47E60305C993}">
          <p14:sldIdLst>
            <p14:sldId id="269"/>
            <p14:sldId id="288"/>
            <p14:sldId id="276"/>
            <p14:sldId id="259"/>
            <p14:sldId id="300"/>
            <p14:sldId id="294"/>
            <p14:sldId id="296"/>
            <p14:sldId id="291"/>
            <p14:sldId id="292"/>
            <p14:sldId id="289"/>
            <p14:sldId id="258"/>
            <p14:sldId id="295"/>
            <p14:sldId id="290"/>
            <p14:sldId id="293"/>
            <p14:sldId id="257"/>
          </p14:sldIdLst>
        </p14:section>
        <p14:section name="Scenarios" id="{6A9FF700-1EFC-42C4-AA3D-5526F31DA4CB}">
          <p14:sldIdLst>
            <p14:sldId id="272"/>
            <p14:sldId id="305"/>
            <p14:sldId id="301"/>
            <p14:sldId id="302"/>
            <p14:sldId id="263"/>
            <p14:sldId id="265"/>
            <p14:sldId id="266"/>
            <p14:sldId id="267"/>
            <p14:sldId id="268"/>
          </p14:sldIdLst>
        </p14:section>
        <p14:section name="Conclusion and Q&amp;A" id="{6F2921C4-5589-4EA4-8A55-8468B7CF1E9B}">
          <p14:sldIdLst>
            <p14:sldId id="304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0404"/>
    <a:srgbClr val="620000"/>
    <a:srgbClr val="580000"/>
    <a:srgbClr val="6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85095" autoAdjust="0"/>
  </p:normalViewPr>
  <p:slideViewPr>
    <p:cSldViewPr snapToGrid="0">
      <p:cViewPr varScale="1">
        <p:scale>
          <a:sx n="102" d="100"/>
          <a:sy n="102" d="100"/>
        </p:scale>
        <p:origin x="834" y="114"/>
      </p:cViewPr>
      <p:guideLst/>
    </p:cSldViewPr>
  </p:slideViewPr>
  <p:outlineViewPr>
    <p:cViewPr>
      <p:scale>
        <a:sx n="33" d="100"/>
        <a:sy n="33" d="100"/>
      </p:scale>
      <p:origin x="0" y="-1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758"/>
    </p:cViewPr>
  </p:sorterViewPr>
  <p:notesViewPr>
    <p:cSldViewPr snapToGrid="0">
      <p:cViewPr varScale="1">
        <p:scale>
          <a:sx n="91" d="100"/>
          <a:sy n="91" d="100"/>
        </p:scale>
        <p:origin x="375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3F1CA-A500-42AF-8E61-833CDD922CAF}" type="datetimeFigureOut">
              <a:rPr lang="en-US" smtClean="0"/>
              <a:t>2018-05-30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1DAF4-67CD-4AC3-A0C5-31BAE8111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66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D24DF-614A-4010-971B-28B585AB8EF2}" type="datetimeFigureOut">
              <a:rPr lang="en-US" smtClean="0"/>
              <a:t>2018-05-30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50467-7123-43DF-8E03-1FCE6DA8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72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Drafted 2018-05</a:t>
            </a:r>
          </a:p>
          <a:p>
            <a:r>
              <a:rPr lang="en-US" dirty="0"/>
              <a:t>http://paletton.com/#uid=74j1W0klllzlL1OqE5VfUK2kHVU for </a:t>
            </a:r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0467-7123-43DF-8E03-1FCE6DA8F2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90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this org isn’t in our Org tables;</a:t>
            </a:r>
            <a:r>
              <a:rPr lang="en-US" baseline="0" dirty="0"/>
              <a:t> it came from NSC’s org list. They electronically handle sending the transcript. No need for student or sending institution to know recipient address or email information. For more info, see http://www.studentclearinghouse.org/etx_registry.php?col=1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0467-7123-43DF-8E03-1FCE6DA8F2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40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History tab slide intentionally out of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0467-7123-43DF-8E03-1FCE6DA8F2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18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Print from Workflow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Registrar uses NSC to create label information. She finds it easier to download in Excel format than using all the tabs in PC.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0467-7123-43DF-8E03-1FCE6DA8F2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95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 Recipients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0467-7123-43DF-8E03-1FCE6DA8F2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91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0467-7123-43DF-8E03-1FCE6DA8F2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30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0467-7123-43DF-8E03-1FCE6DA8F2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18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“Load Code Table Criteria” seems to be an alias for “Load Table Criteria” in this </a:t>
            </a:r>
            <a:r>
              <a:rPr lang="en-US" dirty="0" smtClean="0"/>
              <a:t>case; I can’t find a code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0467-7123-43DF-8E03-1FCE6DA8F2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83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Not </a:t>
            </a:r>
            <a:r>
              <a:rPr lang="en-US" baseline="0" dirty="0"/>
              <a:t>all statuses automatically expire</a:t>
            </a:r>
            <a:r>
              <a:rPr lang="en-US" baseline="0" dirty="0" smtClean="0"/>
              <a:t>.</a:t>
            </a:r>
            <a:endParaRPr lang="en-US" baseline="0" dirty="0"/>
          </a:p>
          <a:p>
            <a:endParaRPr lang="en-US" baseline="0" dirty="0"/>
          </a:p>
          <a:p>
            <a:r>
              <a:rPr lang="en-US" dirty="0" smtClean="0"/>
              <a:t>AD - Waiting for graduation processing for a particular degree specified in the order.</a:t>
            </a:r>
          </a:p>
          <a:p>
            <a:r>
              <a:rPr lang="en-US" dirty="0" smtClean="0"/>
              <a:t>AG – Waiting for grades for a particular term specified in the order</a:t>
            </a:r>
          </a:p>
          <a:p>
            <a:r>
              <a:rPr lang="en-US" dirty="0" smtClean="0"/>
              <a:t>AR – Attachment on NSC website to review manually</a:t>
            </a:r>
          </a:p>
          <a:p>
            <a:r>
              <a:rPr lang="en-US" dirty="0" smtClean="0"/>
              <a:t>CA – Cancelled by operator</a:t>
            </a:r>
          </a:p>
          <a:p>
            <a:r>
              <a:rPr lang="en-US" dirty="0" smtClean="0"/>
              <a:t>EX - HR, NF, was not resolved within 30 days.</a:t>
            </a:r>
          </a:p>
          <a:p>
            <a:r>
              <a:rPr lang="en-US" dirty="0" smtClean="0"/>
              <a:t>FF - Electronic PDF sent</a:t>
            </a:r>
          </a:p>
          <a:p>
            <a:r>
              <a:rPr lang="en-US" dirty="0" smtClean="0"/>
              <a:t>FO - Printed</a:t>
            </a:r>
          </a:p>
          <a:p>
            <a:r>
              <a:rPr lang="en-US" dirty="0" smtClean="0"/>
              <a:t>HR - Stops exist</a:t>
            </a:r>
          </a:p>
          <a:p>
            <a:r>
              <a:rPr lang="en-US" dirty="0" smtClean="0"/>
              <a:t>NF - Communicate, then cancel. Or if legacy/custodial transcript, manually fulfill.</a:t>
            </a:r>
          </a:p>
          <a:p>
            <a:r>
              <a:rPr lang="en-US" dirty="0" smtClean="0"/>
              <a:t>NR - Supply correct PCID. Does not expire.</a:t>
            </a:r>
          </a:p>
          <a:p>
            <a:r>
              <a:rPr lang="en-US" dirty="0" smtClean="0"/>
              <a:t>OR - Default, momentary status</a:t>
            </a:r>
          </a:p>
          <a:p>
            <a:r>
              <a:rPr lang="en-US" dirty="0" smtClean="0"/>
              <a:t>RG – Waiting for “printing” by human or service bus</a:t>
            </a:r>
          </a:p>
          <a:p>
            <a:r>
              <a:rPr lang="en-US" dirty="0" smtClean="0"/>
              <a:t>TF – Something is busted!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0467-7123-43DF-8E03-1FCE6DA8F2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7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somewhat in this order – electronic orders tend to happen all at once, and so</a:t>
            </a:r>
            <a:r>
              <a:rPr lang="en-US" baseline="0" dirty="0"/>
              <a:t> sometimes the emails are seconds apart or in slightly different orders.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0467-7123-43DF-8E03-1FCE6DA8F2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37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to mention daily polling first time around.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0467-7123-43DF-8E03-1FCE6DA8F2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53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0467-7123-43DF-8E03-1FCE6DA8F2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321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our experience, the Service Bus </a:t>
            </a:r>
            <a:r>
              <a:rPr lang="en-US" dirty="0" smtClean="0"/>
              <a:t>randomly </a:t>
            </a:r>
            <a:r>
              <a:rPr lang="en-US" dirty="0"/>
              <a:t>hangs every few months and needs to be kicked over.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0467-7123-43DF-8E03-1FCE6DA8F2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50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Example: Service Bus is offline, paper transcript is mailed. Order status updated during daily polling from cloud. Service bus starts again; cloud will not accept order update for FO order.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would be a</a:t>
            </a:r>
            <a:r>
              <a:rPr lang="en-US" baseline="0" dirty="0"/>
              <a:t> concern for specifying ‘all’ messages with the </a:t>
            </a:r>
            <a:r>
              <a:rPr lang="en-US" baseline="0" dirty="0" err="1"/>
              <a:t>ReturnToSourceQueue</a:t>
            </a:r>
            <a:r>
              <a:rPr lang="en-US" baseline="0" dirty="0"/>
              <a:t> tool.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0467-7123-43DF-8E03-1FCE6DA8F2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03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used to using IIS,</a:t>
            </a:r>
            <a:r>
              <a:rPr lang="en-US" baseline="0" dirty="0" smtClean="0"/>
              <a:t> but u</a:t>
            </a:r>
            <a:r>
              <a:rPr lang="en-US" dirty="0" smtClean="0"/>
              <a:t>nlike Self-Service,</a:t>
            </a:r>
            <a:r>
              <a:rPr lang="en-US" baseline="0" dirty="0" smtClean="0"/>
              <a:t> SOAP Services, and the Web API, the Service Bus doesn’t use IIS.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0467-7123-43DF-8E03-1FCE6DA8F2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37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Global view of Computer Management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0467-7123-43DF-8E03-1FCE6DA8F2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801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cranked it up to 0.5 </a:t>
            </a:r>
            <a:r>
              <a:rPr lang="en-US" dirty="0" err="1" smtClean="0"/>
              <a:t>GiB</a:t>
            </a:r>
            <a:r>
              <a:rPr lang="en-US" dirty="0" smtClean="0"/>
              <a:t>,</a:t>
            </a:r>
            <a:r>
              <a:rPr lang="en-US" baseline="0" dirty="0" smtClean="0"/>
              <a:t> which is just over 2 months’ worth in our experience.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0467-7123-43DF-8E03-1FCE6DA8F2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772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0467-7123-43DF-8E03-1FCE6DA8F2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603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out Explorer window first.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0467-7123-43DF-8E03-1FCE6DA8F2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393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purge until all relevant orders resolved!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0467-7123-43DF-8E03-1FCE6DA8F2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582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0467-7123-43DF-8E03-1FCE6DA8F2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0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 screenshots because they’re all resolved!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0467-7123-43DF-8E03-1FCE6DA8F2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40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0467-7123-43DF-8E03-1FCE6DA8F2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92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0467-7123-43DF-8E03-1FCE6DA8F2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996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Suppose you get an order from someone you have absolutely no</a:t>
            </a:r>
            <a:r>
              <a:rPr lang="en-US" baseline="0" dirty="0" smtClean="0"/>
              <a:t> record of. Maybe they sent their order to the wrong </a:t>
            </a:r>
            <a:r>
              <a:rPr lang="en-US" baseline="0" dirty="0" smtClean="0"/>
              <a:t>school.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would mark </a:t>
            </a:r>
            <a:r>
              <a:rPr lang="en-US" dirty="0" smtClean="0"/>
              <a:t>Student Found as </a:t>
            </a:r>
            <a:r>
              <a:rPr lang="en-US" i="1" dirty="0" smtClean="0"/>
              <a:t>No</a:t>
            </a:r>
            <a:r>
              <a:rPr lang="en-US" dirty="0" smtClean="0"/>
              <a:t>,</a:t>
            </a:r>
            <a:r>
              <a:rPr lang="en-US" baseline="0" dirty="0" smtClean="0"/>
              <a:t> switching it to NF status. Now it will </a:t>
            </a:r>
            <a:r>
              <a:rPr lang="en-US" baseline="0" dirty="0" smtClean="0"/>
              <a:t>expire ~30 days after order placement. </a:t>
            </a:r>
            <a:r>
              <a:rPr lang="en-US" baseline="0" dirty="0" smtClean="0"/>
              <a:t>You </a:t>
            </a:r>
            <a:r>
              <a:rPr lang="en-US" baseline="0" dirty="0" smtClean="0"/>
              <a:t>could also communicate and Cancel the order immediately </a:t>
            </a:r>
            <a:r>
              <a:rPr lang="en-US" baseline="0" dirty="0" smtClean="0"/>
              <a:t>(probably better).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0467-7123-43DF-8E03-1FCE6DA8F2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911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 applied but never attended. No TRANSCRIPTDETAIL</a:t>
            </a:r>
            <a:r>
              <a:rPr lang="en-US" baseline="0" dirty="0" smtClean="0"/>
              <a:t> rows.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0467-7123-43DF-8E03-1FCE6DA8F2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605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Only option is to cancel this order. Fulfilled Offline is only an option for paper orders.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Now, what if an order was in this “must cancel” status that shouldn’t be?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0467-7123-43DF-8E03-1FCE6DA8F2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415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Essentially the same scenario</a:t>
            </a:r>
            <a:r>
              <a:rPr lang="en-US" baseline="0" dirty="0" smtClean="0"/>
              <a:t> as previous, except there’s a real transcript under another PEOPLE_CODE_ID.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Sorry I don’t have screenshots for this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0467-7123-43DF-8E03-1FCE6DA8F2B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683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Glad</a:t>
            </a:r>
            <a:r>
              <a:rPr lang="en-US" baseline="0" dirty="0"/>
              <a:t> to see Ellucian using foreign keys!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0467-7123-43DF-8E03-1FCE6DA8F2B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303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Campus6_train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TOP 10 * FROM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ETranscriptOrder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OrderStatus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('NF','NR')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ETranscriptOrderId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DESC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EOrder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 = 1810 --Manually set from above SELECT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 TRAN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Convnience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hint for the operator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ETranscriptOrder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UnverifiedStudentId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(SELECT PEOPLE_ID FROM PEOPLE WHERE PEOPLE_CODE_ID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PeopleCodeId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ETranscriptOrderId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EOrder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--Allow operator to "find" the student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ETranscriptOrder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VerifiedStudentId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null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ETranscriptOrderId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EOrder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ROLLBACK TRAN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0467-7123-43DF-8E03-1FCE6DA8F2B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829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Although I just talked about one scenario that required manual intervention, our registrar has involved IT for less than 1%</a:t>
            </a:r>
            <a:r>
              <a:rPr lang="en-US" baseline="0" dirty="0" smtClean="0"/>
              <a:t> of orders! We’re very happy with it overall.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0467-7123-43DF-8E03-1FCE6DA8F2B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219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 for attending!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0467-7123-43DF-8E03-1FCE6DA8F2B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88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walk through the workflow and drill </a:t>
            </a:r>
            <a:r>
              <a:rPr lang="en-US" dirty="0" smtClean="0"/>
              <a:t>down</a:t>
            </a:r>
            <a:r>
              <a:rPr lang="en-US" baseline="0" dirty="0" smtClean="0"/>
              <a:t> </a:t>
            </a:r>
            <a:r>
              <a:rPr lang="en-US" baseline="0" dirty="0"/>
              <a:t>to get a sense of how it 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0467-7123-43DF-8E03-1FCE6DA8F2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12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0467-7123-43DF-8E03-1FCE6DA8F2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01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HoldForTermId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HoldForProgramId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nonstandard codes. AG works fine; AD may have a defect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Transcript Type would be used if we have different transcripts for UG and Grad.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number of fields, such as Electronic Method, offer no useful information to the operator.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are considering hiding them with Magic Easel. They are indicated with the red icon.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0467-7123-43DF-8E03-1FCE6DA8F2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85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UpdateContact</a:t>
            </a:r>
            <a:r>
              <a:rPr lang="en-US" dirty="0"/>
              <a:t> must be completed manually.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 of the information 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eTranscript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comes from the PEOPLE table! If you associate the wrong student Id, it’s not at all obvious.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0467-7123-43DF-8E03-1FCE6DA8F2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61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ElectronicFormat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either null or PDF. </a:t>
            </a:r>
            <a:r>
              <a:rPr lang="en-US" baseline="0" dirty="0" smtClean="0"/>
              <a:t>NSC’s “legacy” question restricts orders to mail and hold for pickup methods. We use it for custodial transcripts.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far as I can tell, Notes and Planned Release date are </a:t>
            </a:r>
            <a:r>
              <a:rPr lang="en-US" dirty="0" err="1" smtClean="0"/>
              <a:t>soley</a:t>
            </a:r>
            <a:r>
              <a:rPr lang="en-US" dirty="0" smtClean="0"/>
              <a:t> for internal reference.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Attachments: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Sometimes nursing or other prof cert transcripts need a special form signed by registrar as attachments. Sometimes it’s a barcode the recipient wants. Sometimes they’re junk.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0467-7123-43DF-8E03-1FCE6DA8F2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05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our experience</a:t>
            </a:r>
            <a:r>
              <a:rPr lang="en-US" baseline="0" dirty="0" smtClean="0"/>
              <a:t>, the </a:t>
            </a:r>
            <a:r>
              <a:rPr lang="en-US" baseline="0" dirty="0" err="1" smtClean="0"/>
              <a:t>Seq</a:t>
            </a:r>
            <a:r>
              <a:rPr lang="en-US" baseline="0" dirty="0" smtClean="0"/>
              <a:t> No is always 1, even for students with multiple transcript sequences.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50467-7123-43DF-8E03-1FCE6DA8F2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9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48CD5-BE53-4CDF-96AF-77322395F1AA}" type="datetime1">
              <a:rPr lang="en-US" smtClean="0"/>
              <a:t>2018-05-30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9497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25C7-EE03-4D12-9CEB-AABEB1DE6829}" type="datetime1">
              <a:rPr lang="en-US" smtClean="0"/>
              <a:t>2018-05-30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CA87-2F36-4ACE-8AEC-FC63E29E9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4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EE66-153F-4619-82BC-10349F471A8B}" type="datetime1">
              <a:rPr lang="en-US" smtClean="0"/>
              <a:t>2018-05-30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CA87-2F36-4ACE-8AEC-FC63E29E9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71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65AB-6871-42AB-B4B9-83F74169F9C5}" type="datetime1">
              <a:rPr lang="en-US" smtClean="0"/>
              <a:t>2018-05-30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CA87-2F36-4ACE-8AEC-FC63E29E923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3492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447D-46B7-48DB-89FF-5EFCFE1F975D}" type="datetime1">
              <a:rPr lang="en-US" smtClean="0"/>
              <a:t>2018-05-30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CA87-2F36-4ACE-8AEC-FC63E29E9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61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8E2A-AFEC-4565-B110-0DEA280A2A66}" type="datetime1">
              <a:rPr lang="en-US" smtClean="0"/>
              <a:t>2018-05-30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CA87-2F36-4ACE-8AEC-FC63E29E9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24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D467-7A8E-4C80-ABDD-84E15374EE78}" type="datetime1">
              <a:rPr lang="en-US" smtClean="0"/>
              <a:t>2018-05-30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CA87-2F36-4ACE-8AEC-FC63E29E9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93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6B06-E535-4496-A63F-7B5DCCF695B2}" type="datetime1">
              <a:rPr lang="en-US" smtClean="0"/>
              <a:t>2018-05-30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CA87-2F36-4ACE-8AEC-FC63E29E9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35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2A98-BFDD-4B9A-8A6C-1ACA8A1ACCCD}" type="datetime1">
              <a:rPr lang="en-US" smtClean="0"/>
              <a:t>2018-05-30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CA87-2F36-4ACE-8AEC-FC63E29E9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1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84EC-AFBB-4B7E-96D8-879F48502D6B}" type="datetime1">
              <a:rPr lang="en-US" smtClean="0"/>
              <a:t>2018-05-30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CA87-2F36-4ACE-8AEC-FC63E29E9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0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659F-7CF1-410A-95E6-6312BE26A2FE}" type="datetime1">
              <a:rPr lang="en-US" smtClean="0"/>
              <a:t>2018-05-30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CA87-2F36-4ACE-8AEC-FC63E29E9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1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48C0-AC03-46FD-8A87-47A7B7F0818F}" type="datetime1">
              <a:rPr lang="en-US" smtClean="0"/>
              <a:t>2018-05-30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CA87-2F36-4ACE-8AEC-FC63E29E9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4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7366-CB7F-4CFD-98A1-EE0EAD9E2A3D}" type="datetime1">
              <a:rPr lang="en-US" smtClean="0"/>
              <a:t>2018-05-30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CA87-2F36-4ACE-8AEC-FC63E29E9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0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9247-D3A3-476B-8F9B-A08A036B9880}" type="datetime1">
              <a:rPr lang="en-US" smtClean="0"/>
              <a:t>2018-05-30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CA87-2F36-4ACE-8AEC-FC63E29E9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1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A4FB8-C7F7-4B65-AA21-DC61D58AE2D5}" type="datetime1">
              <a:rPr lang="en-US" smtClean="0"/>
              <a:t>2018-05-30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5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292C-2346-473E-824F-C29C19CF3DCB}" type="datetime1">
              <a:rPr lang="en-US" smtClean="0"/>
              <a:t>2018-05-30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4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9077-C95A-4EC0-9857-B07199E23850}" type="datetime1">
              <a:rPr lang="en-US" smtClean="0"/>
              <a:t>2018-05-30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5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DF869A-AFDC-4009-8E57-D57D67CD77D8}" type="datetime1">
              <a:rPr lang="en-US" smtClean="0"/>
              <a:t>2018-05-30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eTranscripts Usage and Maintenance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7CA87-2F36-4ACE-8AEC-FC63E29E9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29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Wyatt Best, Enterprise Systems Manager</a:t>
            </a:r>
          </a:p>
          <a:p>
            <a:r>
              <a:rPr lang="en-US" dirty="0"/>
              <a:t>Metropolitan College of New York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84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Drill </a:t>
            </a:r>
            <a:r>
              <a:rPr lang="en-US" dirty="0" smtClean="0"/>
              <a:t>Down – Recipient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3313" y="2080926"/>
            <a:ext cx="8947150" cy="413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27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Drill </a:t>
            </a:r>
            <a:r>
              <a:rPr lang="en-US" dirty="0" smtClean="0"/>
              <a:t>Down – Stop 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080926"/>
            <a:ext cx="8947150" cy="413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28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Drill </a:t>
            </a:r>
            <a:r>
              <a:rPr lang="en-US" dirty="0" smtClean="0"/>
              <a:t>Down – History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3313" y="2080926"/>
            <a:ext cx="8947150" cy="413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29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Print from Workflow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584"/>
            <a:ext cx="12192000" cy="663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79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Multiple Recipients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" y="0"/>
            <a:ext cx="1192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17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for Sanity</a:t>
            </a:r>
          </a:p>
          <a:p>
            <a:r>
              <a:rPr lang="en-US" dirty="0"/>
              <a:t>Filter for Finesse</a:t>
            </a:r>
          </a:p>
          <a:p>
            <a:r>
              <a:rPr lang="en-US" dirty="0"/>
              <a:t>Tracking ID field in </a:t>
            </a:r>
            <a:r>
              <a:rPr lang="en-US" dirty="0" smtClean="0"/>
              <a:t>drill-down:</a:t>
            </a:r>
            <a:endParaRPr lang="en-US" dirty="0"/>
          </a:p>
          <a:p>
            <a:pPr lvl="1"/>
            <a:r>
              <a:rPr lang="en-US" dirty="0"/>
              <a:t>Use double-click or Ctrl + V to paste, then tab </a:t>
            </a:r>
            <a:r>
              <a:rPr lang="en-US" dirty="0" smtClean="0"/>
              <a:t>out.</a:t>
            </a:r>
            <a:endParaRPr lang="en-US" dirty="0"/>
          </a:p>
          <a:p>
            <a:pPr lvl="1"/>
            <a:r>
              <a:rPr lang="en-US" dirty="0"/>
              <a:t>Cannot copy Tracking ID out of </a:t>
            </a:r>
            <a:r>
              <a:rPr lang="en-US" dirty="0" smtClean="0"/>
              <a:t>field.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CA87-2F36-4ACE-8AEC-FC63E29E923C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</p:spTree>
    <p:extLst>
      <p:ext uri="{BB962C8B-B14F-4D97-AF65-F5344CB8AC3E}">
        <p14:creationId xmlns:p14="http://schemas.microsoft.com/office/powerpoint/2010/main" val="3794425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for Sanity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-20440" b="-20440"/>
          <a:stretch/>
        </p:blipFill>
        <p:spPr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CA87-2F36-4ACE-8AEC-FC63E29E92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7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for Finesse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-13705" b="-13705"/>
          <a:stretch/>
        </p:blipFill>
        <p:spPr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Quick filtering method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639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for Finesse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6760" b="676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Statuses not currently existing in the table will not appear in the Select Criteria </a:t>
            </a:r>
            <a:r>
              <a:rPr lang="en-US" dirty="0" smtClean="0"/>
              <a:t>list. </a:t>
            </a:r>
            <a:r>
              <a:rPr lang="en-US" dirty="0"/>
              <a:t>You can type them manually.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8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Codes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 = Order Received</a:t>
            </a:r>
          </a:p>
          <a:p>
            <a:r>
              <a:rPr lang="en-US" dirty="0" smtClean="0"/>
              <a:t>NR = Needs Research</a:t>
            </a:r>
          </a:p>
          <a:p>
            <a:r>
              <a:rPr lang="en-US" dirty="0"/>
              <a:t>HR = Hold for </a:t>
            </a:r>
            <a:r>
              <a:rPr lang="en-US" dirty="0" smtClean="0"/>
              <a:t>Restrictions</a:t>
            </a:r>
          </a:p>
          <a:p>
            <a:r>
              <a:rPr lang="en-US" dirty="0"/>
              <a:t>NF = Student Not Found</a:t>
            </a:r>
          </a:p>
          <a:p>
            <a:r>
              <a:rPr lang="en-US" dirty="0"/>
              <a:t>EX = </a:t>
            </a:r>
            <a:r>
              <a:rPr lang="en-US" dirty="0" smtClean="0"/>
              <a:t>Expired</a:t>
            </a:r>
            <a:endParaRPr lang="en-US" dirty="0"/>
          </a:p>
          <a:p>
            <a:r>
              <a:rPr lang="en-US" dirty="0" smtClean="0"/>
              <a:t>RG </a:t>
            </a:r>
            <a:r>
              <a:rPr lang="en-US" dirty="0"/>
              <a:t>= Ready to Generate</a:t>
            </a:r>
          </a:p>
          <a:p>
            <a:r>
              <a:rPr lang="en-US" dirty="0" smtClean="0"/>
              <a:t>FF = Fulfilled Online</a:t>
            </a:r>
          </a:p>
          <a:p>
            <a:r>
              <a:rPr lang="en-US" dirty="0" smtClean="0"/>
              <a:t>FO = Fulfilled Offline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 </a:t>
            </a:r>
            <a:r>
              <a:rPr lang="en-US" dirty="0"/>
              <a:t>= Awaiting Degree</a:t>
            </a:r>
          </a:p>
          <a:p>
            <a:r>
              <a:rPr lang="en-US" dirty="0"/>
              <a:t>AG = Awaiting Grades</a:t>
            </a:r>
          </a:p>
          <a:p>
            <a:r>
              <a:rPr lang="en-US" dirty="0"/>
              <a:t>AR = Attachment Needs Review</a:t>
            </a:r>
          </a:p>
          <a:p>
            <a:r>
              <a:rPr lang="en-US" dirty="0"/>
              <a:t>CA = Cancelled</a:t>
            </a:r>
          </a:p>
          <a:p>
            <a:r>
              <a:rPr lang="en-US" dirty="0" smtClean="0"/>
              <a:t>TF </a:t>
            </a:r>
            <a:r>
              <a:rPr lang="en-US" dirty="0"/>
              <a:t>= Transmit </a:t>
            </a:r>
            <a:r>
              <a:rPr lang="en-US" dirty="0" smtClean="0"/>
              <a:t>Failed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CA87-2F36-4ACE-8AEC-FC63E29E923C}" type="slidenum">
              <a:rPr lang="en-US" smtClean="0"/>
              <a:t>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</p:spTree>
    <p:extLst>
      <p:ext uri="{BB962C8B-B14F-4D97-AF65-F5344CB8AC3E}">
        <p14:creationId xmlns:p14="http://schemas.microsoft.com/office/powerpoint/2010/main" val="366810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Credentials Solutions/SCRIP-SAFE dropping us</a:t>
            </a:r>
          </a:p>
          <a:p>
            <a:r>
              <a:rPr lang="en-US" dirty="0"/>
              <a:t>Workload: Transcript custodian for three closed schools</a:t>
            </a:r>
          </a:p>
          <a:p>
            <a:r>
              <a:rPr lang="en-US" dirty="0"/>
              <a:t>Solution: Ellucian eTranscripts via National Student Clearinghouse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CA87-2F36-4ACE-8AEC-FC63E29E92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8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NSC Email Communications for PDF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Requestor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Order Confirmation</a:t>
            </a:r>
          </a:p>
          <a:p>
            <a:r>
              <a:rPr lang="en-US" dirty="0" smtClean="0"/>
              <a:t>Consent </a:t>
            </a:r>
            <a:r>
              <a:rPr lang="en-US" dirty="0"/>
              <a:t>Form Received</a:t>
            </a:r>
          </a:p>
          <a:p>
            <a:r>
              <a:rPr lang="en-US" dirty="0" smtClean="0"/>
              <a:t>Electronic </a:t>
            </a:r>
            <a:r>
              <a:rPr lang="en-US" dirty="0"/>
              <a:t>Transcript Sent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Electronic </a:t>
            </a:r>
            <a:r>
              <a:rPr lang="en-US" dirty="0"/>
              <a:t>Transcript Retrieved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To Recipient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Transcript </a:t>
            </a:r>
            <a:r>
              <a:rPr lang="en-US" dirty="0"/>
              <a:t>Link</a:t>
            </a:r>
          </a:p>
          <a:p>
            <a:r>
              <a:rPr lang="en-US" dirty="0"/>
              <a:t>Transcript Password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CA87-2F36-4ACE-8AEC-FC63E29E923C}" type="slidenum">
              <a:rPr lang="en-US" smtClean="0"/>
              <a:t>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</p:spTree>
    <p:extLst>
      <p:ext uri="{BB962C8B-B14F-4D97-AF65-F5344CB8AC3E}">
        <p14:creationId xmlns:p14="http://schemas.microsoft.com/office/powerpoint/2010/main" val="149520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and Troubleshooting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Audience: Technical Staff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CA87-2F36-4ACE-8AEC-FC63E29E923C}" type="slidenum">
              <a:rPr lang="en-US" smtClean="0"/>
              <a:t>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</p:spTree>
    <p:extLst>
      <p:ext uri="{BB962C8B-B14F-4D97-AF65-F5344CB8AC3E}">
        <p14:creationId xmlns:p14="http://schemas.microsoft.com/office/powerpoint/2010/main" val="415410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/>
          <p:nvPr/>
        </p:nvSpPr>
        <p:spPr>
          <a:xfrm>
            <a:off x="1181100" y="2857499"/>
            <a:ext cx="7107555" cy="3752469"/>
          </a:xfrm>
          <a:prstGeom prst="rect">
            <a:avLst/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/>
          <p:cNvSpPr/>
          <p:nvPr/>
        </p:nvSpPr>
        <p:spPr>
          <a:xfrm>
            <a:off x="1383209" y="338328"/>
            <a:ext cx="3081481" cy="1947672"/>
          </a:xfrm>
          <a:prstGeom prst="rect">
            <a:avLst/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/>
          <p:nvPr/>
        </p:nvSpPr>
        <p:spPr>
          <a:xfrm>
            <a:off x="5207174" y="338327"/>
            <a:ext cx="3081481" cy="1947673"/>
          </a:xfrm>
          <a:prstGeom prst="rect">
            <a:avLst/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14351"/>
            <a:ext cx="10152698" cy="597217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077" y="3109244"/>
            <a:ext cx="1131570" cy="136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0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Service Bus is down?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Paper orders can be printed, but remote status doesn’t update until daily polling.</a:t>
            </a:r>
          </a:p>
          <a:p>
            <a:r>
              <a:rPr lang="en-US" dirty="0"/>
              <a:t>PDF orders stop in RG status.</a:t>
            </a:r>
          </a:p>
          <a:p>
            <a:r>
              <a:rPr lang="en-US" dirty="0"/>
              <a:t>Why would it go down?</a:t>
            </a:r>
          </a:p>
          <a:p>
            <a:pPr lvl="1"/>
            <a:r>
              <a:rPr lang="en-US" dirty="0"/>
              <a:t>Auto-shutdown if too many SQL connection attempts fail.</a:t>
            </a:r>
          </a:p>
          <a:p>
            <a:pPr lvl="1"/>
            <a:r>
              <a:rPr lang="en-US" dirty="0"/>
              <a:t>You forgot to turn it back </a:t>
            </a:r>
            <a:r>
              <a:rPr lang="en-US" dirty="0" smtClean="0"/>
              <a:t>on.</a:t>
            </a:r>
          </a:p>
          <a:p>
            <a:pPr lvl="1"/>
            <a:r>
              <a:rPr lang="en-US" dirty="0" smtClean="0"/>
              <a:t>Configuration </a:t>
            </a:r>
            <a:r>
              <a:rPr lang="en-US" dirty="0"/>
              <a:t>issues</a:t>
            </a:r>
          </a:p>
          <a:p>
            <a:pPr lvl="1"/>
            <a:r>
              <a:rPr lang="en-US" dirty="0" smtClean="0"/>
              <a:t>Defect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CA87-2F36-4ACE-8AEC-FC63E29E923C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</p:spTree>
    <p:extLst>
      <p:ext uri="{BB962C8B-B14F-4D97-AF65-F5344CB8AC3E}">
        <p14:creationId xmlns:p14="http://schemas.microsoft.com/office/powerpoint/2010/main" val="183559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Service Bus comes back up?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Messages for PDF orders waiting in RG status:</a:t>
            </a:r>
          </a:p>
          <a:p>
            <a:pPr lvl="1"/>
            <a:r>
              <a:rPr lang="en-US" dirty="0"/>
              <a:t>Will proceed to FF status.</a:t>
            </a:r>
          </a:p>
          <a:p>
            <a:r>
              <a:rPr lang="en-US" dirty="0"/>
              <a:t>Messages for orders waiting in intermediate status, like HR:</a:t>
            </a:r>
          </a:p>
          <a:p>
            <a:pPr lvl="1"/>
            <a:r>
              <a:rPr lang="en-US" i="1" dirty="0"/>
              <a:t>Unknown</a:t>
            </a:r>
          </a:p>
          <a:p>
            <a:r>
              <a:rPr lang="en-US" dirty="0"/>
              <a:t>Messages for orders already updated be dialing polling:</a:t>
            </a:r>
          </a:p>
          <a:p>
            <a:pPr lvl="1"/>
            <a:r>
              <a:rPr lang="en-US" dirty="0"/>
              <a:t>Event Log will record 403 from cloud. Retry them. No harm done.</a:t>
            </a:r>
          </a:p>
          <a:p>
            <a:pPr lvl="1"/>
            <a:r>
              <a:rPr lang="en-US" dirty="0"/>
              <a:t>Message will return to error queue.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Solution: Purge error queue after </a:t>
            </a:r>
            <a:r>
              <a:rPr lang="en-US" i="1" dirty="0"/>
              <a:t>all </a:t>
            </a:r>
            <a:r>
              <a:rPr lang="en-US" dirty="0"/>
              <a:t>orders are resolved.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CA87-2F36-4ACE-8AEC-FC63E29E923C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</p:spTree>
    <p:extLst>
      <p:ext uri="{BB962C8B-B14F-4D97-AF65-F5344CB8AC3E}">
        <p14:creationId xmlns:p14="http://schemas.microsoft.com/office/powerpoint/2010/main" val="60865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compmgmt.msc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It has a toolbox icon for a reason.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CA87-2F36-4ACE-8AEC-FC63E29E923C}" type="slidenum">
              <a:rPr lang="en-US" smtClean="0"/>
              <a:t>25</a:t>
            </a:fld>
            <a:endParaRPr lang="en-US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92044" y="2552700"/>
            <a:ext cx="23812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5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" y="0"/>
            <a:ext cx="11989879" cy="6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2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8D204-14EA-4C96-BD87-AF38BBEF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and Stopping Service Bus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496CE-7D79-4931-B7F4-FD3E7233E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1A74E-2C79-4280-8B09-8C1DC2BD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CA87-2F36-4ACE-8AEC-FC63E29E923C}" type="slidenum">
              <a:rPr lang="en-US" smtClean="0"/>
              <a:t>27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4725" y="1456753"/>
            <a:ext cx="5195888" cy="455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0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Event Log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Computer Management </a:t>
            </a:r>
            <a:r>
              <a:rPr lang="en-US" dirty="0" smtClean="0"/>
              <a:t>or Windows </a:t>
            </a:r>
            <a:r>
              <a:rPr lang="en-US" dirty="0"/>
              <a:t>Event </a:t>
            </a:r>
            <a:r>
              <a:rPr lang="en-US" dirty="0" smtClean="0"/>
              <a:t>Viewer</a:t>
            </a:r>
            <a:endParaRPr lang="en-US" dirty="0"/>
          </a:p>
          <a:p>
            <a:r>
              <a:rPr lang="en-US" dirty="0"/>
              <a:t>Can filter to just errors and warnings.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0956" y="1809750"/>
            <a:ext cx="45434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4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Recommend: Increase </a:t>
            </a:r>
            <a:r>
              <a:rPr lang="en-US" dirty="0"/>
              <a:t>Event Log Size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11908" y="1447800"/>
            <a:ext cx="5141522" cy="4572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Storage </a:t>
            </a:r>
            <a:r>
              <a:rPr lang="en-US" dirty="0"/>
              <a:t>is cheap; your time is </a:t>
            </a:r>
            <a:r>
              <a:rPr lang="en-US" dirty="0" smtClean="0"/>
              <a:t>not.</a:t>
            </a:r>
          </a:p>
          <a:p>
            <a:r>
              <a:rPr lang="en-US" dirty="0" smtClean="0"/>
              <a:t>Defaults originally stored </a:t>
            </a:r>
            <a:r>
              <a:rPr lang="en-US" dirty="0"/>
              <a:t>less than a day’s logs in our instance.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01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78EFF-6520-4A1E-8B44-D407F2F39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74411-BAAD-4CEE-95BB-441AC7C33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PowerCampus Operator Interface</a:t>
            </a:r>
          </a:p>
          <a:p>
            <a:r>
              <a:rPr lang="en-US" dirty="0"/>
              <a:t>Architecture and Troubleshooting</a:t>
            </a:r>
          </a:p>
          <a:p>
            <a:r>
              <a:rPr lang="en-US" dirty="0"/>
              <a:t>Problem Scenarios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A67B7-F639-4AD5-A575-3E84E840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C2A48-DA02-4A1D-98A0-4ACDBFE2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CA87-2F36-4ACE-8AEC-FC63E29E92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2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MSMQ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1965" y="1447800"/>
            <a:ext cx="4581407" cy="45720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Especially note error queue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CA87-2F36-4ACE-8AEC-FC63E29E923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8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Time Column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4423" y="2052638"/>
            <a:ext cx="8904929" cy="4195762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7751805" y="1119724"/>
            <a:ext cx="444844" cy="12768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CA87-2F36-4ACE-8AEC-FC63E29E923C}" type="slidenum">
              <a:rPr lang="en-US" smtClean="0"/>
              <a:t>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</p:spTree>
    <p:extLst>
      <p:ext uri="{BB962C8B-B14F-4D97-AF65-F5344CB8AC3E}">
        <p14:creationId xmlns:p14="http://schemas.microsoft.com/office/powerpoint/2010/main" val="174147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Body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0994" y="1533525"/>
            <a:ext cx="3943350" cy="440055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Contains request tracking Id, institution Id, and the fact that the order was modified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Can copy and past the request tracking Id into PowerCampus to see which order was affected.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CA87-2F36-4ACE-8AEC-FC63E29E923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0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Retry a Message from the Error Queue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C:\Program Files (x86)\Ellucian\PowerCampus </a:t>
            </a:r>
            <a:r>
              <a:rPr lang="en-US" dirty="0" err="1"/>
              <a:t>ServiceBus</a:t>
            </a:r>
            <a:r>
              <a:rPr lang="en-US" dirty="0"/>
              <a:t>\Tools\ReturnToSourceQueue.exe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CA87-2F36-4ACE-8AEC-FC63E29E923C}" type="slidenum">
              <a:rPr lang="en-US" smtClean="0"/>
              <a:t>33</a:t>
            </a:fld>
            <a:endParaRPr lang="en-US"/>
          </a:p>
        </p:txBody>
      </p:sp>
      <p:pic>
        <p:nvPicPr>
          <p:cNvPr id="34" name="Picture Placeholder 33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1411" r="-11411"/>
          <a:stretch/>
        </p:blipFill>
        <p:spPr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65608" y="13197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1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" y="0"/>
            <a:ext cx="11943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5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Purging the error Queue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3313" y="2475796"/>
            <a:ext cx="8947150" cy="334944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CA87-2F36-4ACE-8AEC-FC63E29E923C}" type="slidenum">
              <a:rPr lang="en-US" smtClean="0"/>
              <a:t>35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</p:spTree>
    <p:extLst>
      <p:ext uri="{BB962C8B-B14F-4D97-AF65-F5344CB8AC3E}">
        <p14:creationId xmlns:p14="http://schemas.microsoft.com/office/powerpoint/2010/main" val="263949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Transcript Order Scenarios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Audience: Everyone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CA87-2F36-4ACE-8AEC-FC63E29E923C}" type="slidenum">
              <a:rPr lang="en-US" smtClean="0"/>
              <a:t>36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</p:spTree>
    <p:extLst>
      <p:ext uri="{BB962C8B-B14F-4D97-AF65-F5344CB8AC3E}">
        <p14:creationId xmlns:p14="http://schemas.microsoft.com/office/powerpoint/2010/main" val="92898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 for Restrictions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email to requestor based on stop reason.</a:t>
            </a:r>
          </a:p>
          <a:p>
            <a:r>
              <a:rPr lang="en-US" dirty="0" smtClean="0"/>
              <a:t>Order expires if not cleared in 30 days.</a:t>
            </a:r>
          </a:p>
          <a:p>
            <a:r>
              <a:rPr lang="en-US" dirty="0" smtClean="0"/>
              <a:t>Operator can override stops on Order Status tab.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eTranscripts Usage and Maintenance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CA87-2F36-4ACE-8AEC-FC63E29E923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2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Needs Research – Various Resolutions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84725" y="2531923"/>
            <a:ext cx="5195888" cy="2403754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Enter correct people ID and save.</a:t>
            </a:r>
          </a:p>
          <a:p>
            <a:pPr marL="228600" indent="-228600">
              <a:buAutoNum type="arabicPeriod"/>
            </a:pPr>
            <a:r>
              <a:rPr lang="en-US" dirty="0" smtClean="0"/>
              <a:t>Mark </a:t>
            </a:r>
            <a:r>
              <a:rPr lang="en-US" i="1" dirty="0" smtClean="0"/>
              <a:t>Student Found </a:t>
            </a:r>
            <a:r>
              <a:rPr lang="en-US" dirty="0" smtClean="0"/>
              <a:t>as No and save.</a:t>
            </a:r>
          </a:p>
          <a:p>
            <a:pPr marL="228600" indent="-228600">
              <a:buAutoNum type="arabicPeriod"/>
            </a:pPr>
            <a:r>
              <a:rPr lang="en-US" dirty="0" smtClean="0"/>
              <a:t>If legacy/custodial paper transcript, print manually and check Fulfilled Offline on Order Status tab.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eTranscripts Usage and Maintenance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CA87-2F36-4ACE-8AEC-FC63E29E923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8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Needs Research: Wrong School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3313" y="2080926"/>
            <a:ext cx="8947150" cy="413918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eTranscripts Usage and Maintenance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CA87-2F36-4ACE-8AEC-FC63E29E923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1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PowerCampus Operator </a:t>
            </a:r>
            <a:r>
              <a:rPr lang="en-US" dirty="0"/>
              <a:t>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Audience: Functional Staff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CA87-2F36-4ACE-8AEC-FC63E29E923C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</p:spTree>
    <p:extLst>
      <p:ext uri="{BB962C8B-B14F-4D97-AF65-F5344CB8AC3E}">
        <p14:creationId xmlns:p14="http://schemas.microsoft.com/office/powerpoint/2010/main" val="347056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Needs Research: No Transcript Detail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3313" y="2080926"/>
            <a:ext cx="8947150" cy="41391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CA87-2F36-4ACE-8AEC-FC63E29E923C}" type="slidenum">
              <a:rPr lang="en-US" smtClean="0"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</p:spTree>
    <p:extLst>
      <p:ext uri="{BB962C8B-B14F-4D97-AF65-F5344CB8AC3E}">
        <p14:creationId xmlns:p14="http://schemas.microsoft.com/office/powerpoint/2010/main" val="61469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 Research: No Transcript Detail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3313" y="2080926"/>
            <a:ext cx="8947150" cy="41391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CA87-2F36-4ACE-8AEC-FC63E29E923C}" type="slidenum">
              <a:rPr lang="en-US" smtClean="0"/>
              <a:t>41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</p:spTree>
    <p:extLst>
      <p:ext uri="{BB962C8B-B14F-4D97-AF65-F5344CB8AC3E}">
        <p14:creationId xmlns:p14="http://schemas.microsoft.com/office/powerpoint/2010/main" val="276843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Academic </a:t>
            </a:r>
            <a:r>
              <a:rPr lang="en-US" dirty="0" smtClean="0"/>
              <a:t>Record, </a:t>
            </a:r>
            <a:r>
              <a:rPr lang="en-US" dirty="0"/>
              <a:t>Duplicate PCID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Former student submitted new admissions application under a new name.</a:t>
            </a:r>
          </a:p>
          <a:p>
            <a:r>
              <a:rPr lang="en-US" dirty="0" smtClean="0"/>
              <a:t>Submitted PDF transcript order under </a:t>
            </a:r>
            <a:r>
              <a:rPr lang="en-US" dirty="0" smtClean="0"/>
              <a:t>the new </a:t>
            </a:r>
            <a:r>
              <a:rPr lang="en-US" dirty="0" smtClean="0"/>
              <a:t>name.</a:t>
            </a:r>
          </a:p>
          <a:p>
            <a:r>
              <a:rPr lang="en-US" dirty="0" smtClean="0"/>
              <a:t>Order automatically attached to newer student Id.</a:t>
            </a:r>
          </a:p>
          <a:p>
            <a:r>
              <a:rPr lang="en-US" dirty="0" smtClean="0"/>
              <a:t>Order </a:t>
            </a:r>
            <a:r>
              <a:rPr lang="en-US" dirty="0"/>
              <a:t>is in “must cancel” </a:t>
            </a:r>
            <a:r>
              <a:rPr lang="en-US" dirty="0" smtClean="0"/>
              <a:t>status (HR and no transcript detail).</a:t>
            </a:r>
          </a:p>
          <a:p>
            <a:r>
              <a:rPr lang="en-US" dirty="0" smtClean="0"/>
              <a:t>A transcript exists, but under older student Id.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CA87-2F36-4ACE-8AEC-FC63E29E923C}" type="slidenum">
              <a:rPr lang="en-US" smtClean="0"/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</p:spTree>
    <p:extLst>
      <p:ext uri="{BB962C8B-B14F-4D97-AF65-F5344CB8AC3E}">
        <p14:creationId xmlns:p14="http://schemas.microsoft.com/office/powerpoint/2010/main" val="170110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Academic </a:t>
            </a:r>
            <a:r>
              <a:rPr lang="en-US" dirty="0" smtClean="0"/>
              <a:t>Record, </a:t>
            </a:r>
            <a:r>
              <a:rPr lang="en-US" dirty="0"/>
              <a:t>Duplicate </a:t>
            </a:r>
            <a:r>
              <a:rPr lang="en-US" dirty="0" smtClean="0"/>
              <a:t>PCID -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Id’s</a:t>
            </a:r>
            <a:endParaRPr lang="en-US" dirty="0"/>
          </a:p>
          <a:p>
            <a:pPr lvl="1"/>
            <a:r>
              <a:rPr lang="en-US" dirty="0" err="1"/>
              <a:t>ETranscriptOrder.PeopleCodeId</a:t>
            </a:r>
            <a:r>
              <a:rPr lang="en-US" dirty="0"/>
              <a:t> column will be updated because of a FK constraint.</a:t>
            </a:r>
          </a:p>
          <a:p>
            <a:pPr lvl="1"/>
            <a:r>
              <a:rPr lang="en-US" dirty="0" err="1"/>
              <a:t>ETranscriptOrder.VerifiedStudentId</a:t>
            </a:r>
            <a:r>
              <a:rPr lang="en-US" dirty="0"/>
              <a:t> will not be updated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At this point, the client still shows the old number under People ID and </a:t>
            </a:r>
            <a:r>
              <a:rPr lang="en-US" dirty="0" smtClean="0"/>
              <a:t>is in “must </a:t>
            </a:r>
            <a:r>
              <a:rPr lang="en-US" dirty="0" smtClean="0"/>
              <a:t>cancel” status.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Use SQL to set </a:t>
            </a:r>
            <a:r>
              <a:rPr lang="en-US" dirty="0" err="1"/>
              <a:t>VerifiedStudentId</a:t>
            </a:r>
            <a:r>
              <a:rPr lang="en-US" dirty="0"/>
              <a:t> to NULL.</a:t>
            </a:r>
          </a:p>
          <a:p>
            <a:r>
              <a:rPr lang="en-US" dirty="0"/>
              <a:t>Operator then </a:t>
            </a:r>
            <a:r>
              <a:rPr lang="en-US" dirty="0" smtClean="0"/>
              <a:t>“</a:t>
            </a:r>
            <a:r>
              <a:rPr lang="en-US" dirty="0"/>
              <a:t>finds” the student using the client.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CA87-2F36-4ACE-8AEC-FC63E29E923C}" type="slidenum">
              <a:rPr lang="en-US" smtClean="0"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</p:spTree>
    <p:extLst>
      <p:ext uri="{BB962C8B-B14F-4D97-AF65-F5344CB8AC3E}">
        <p14:creationId xmlns:p14="http://schemas.microsoft.com/office/powerpoint/2010/main" val="126619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Unstick Order After People Merge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CA87-2F36-4ACE-8AEC-FC63E29E923C}" type="slidenum">
              <a:rPr lang="en-US" smtClean="0"/>
              <a:t>44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</p:spTree>
    <p:extLst>
      <p:ext uri="{BB962C8B-B14F-4D97-AF65-F5344CB8AC3E}">
        <p14:creationId xmlns:p14="http://schemas.microsoft.com/office/powerpoint/2010/main" val="191149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so much easier! With the old system, we had to type everything by hand.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 dirty="0" smtClean="0"/>
              <a:t>Noreen Smith, Registrar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Less manual effort.</a:t>
            </a:r>
          </a:p>
          <a:p>
            <a:r>
              <a:rPr lang="en-US" dirty="0" smtClean="0"/>
              <a:t>Students get tracking information.</a:t>
            </a:r>
          </a:p>
          <a:p>
            <a:r>
              <a:rPr lang="en-US" dirty="0"/>
              <a:t>IT has been involved for less than 1% of orders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eTranscripts Usage and Maintenance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CA87-2F36-4ACE-8AEC-FC63E29E923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9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38EB346-C009-4FE9-A3BF-C34A6342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Discussion?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16C5143-03EC-4040-84E0-5EED5753B0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wbest@mcny.edu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B0F22-6A02-4D51-80F5-BED4D25D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E578A-8C57-4327-83B4-BC2A0036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CA87-2F36-4ACE-8AEC-FC63E29E923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7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 smtClean="0"/>
              <a:t>eTranscripts</a:t>
            </a:r>
            <a:r>
              <a:rPr lang="en-US" dirty="0" smtClean="0"/>
              <a:t> Workflow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8" y="0"/>
            <a:ext cx="11921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0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Drill </a:t>
            </a:r>
            <a:r>
              <a:rPr lang="en-US" dirty="0" smtClean="0"/>
              <a:t>Down – Request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3313" y="2080926"/>
            <a:ext cx="8947150" cy="4139186"/>
          </a:xfrm>
          <a:prstGeom prst="rect">
            <a:avLst/>
          </a:prstGeom>
        </p:spPr>
      </p:pic>
      <p:sp>
        <p:nvSpPr>
          <p:cNvPr id="2" name="&quot;No&quot; Symbol 1"/>
          <p:cNvSpPr/>
          <p:nvPr/>
        </p:nvSpPr>
        <p:spPr>
          <a:xfrm>
            <a:off x="5127078" y="3259711"/>
            <a:ext cx="150829" cy="160255"/>
          </a:xfrm>
          <a:prstGeom prst="noSmoking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&quot;No&quot; Symbol 7"/>
          <p:cNvSpPr/>
          <p:nvPr/>
        </p:nvSpPr>
        <p:spPr>
          <a:xfrm>
            <a:off x="5127078" y="3874073"/>
            <a:ext cx="150829" cy="160255"/>
          </a:xfrm>
          <a:prstGeom prst="noSmoking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&quot;No&quot; Symbol 9"/>
          <p:cNvSpPr/>
          <p:nvPr/>
        </p:nvSpPr>
        <p:spPr>
          <a:xfrm>
            <a:off x="5127078" y="3460570"/>
            <a:ext cx="150829" cy="160255"/>
          </a:xfrm>
          <a:prstGeom prst="noSmoking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&quot;No&quot; Symbol 10"/>
          <p:cNvSpPr/>
          <p:nvPr/>
        </p:nvSpPr>
        <p:spPr>
          <a:xfrm>
            <a:off x="9225209" y="3677588"/>
            <a:ext cx="150829" cy="160255"/>
          </a:xfrm>
          <a:prstGeom prst="noSmoking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&quot;No&quot; Symbol 11"/>
          <p:cNvSpPr/>
          <p:nvPr/>
        </p:nvSpPr>
        <p:spPr>
          <a:xfrm>
            <a:off x="9225208" y="3460570"/>
            <a:ext cx="150829" cy="160255"/>
          </a:xfrm>
          <a:prstGeom prst="noSmoking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&quot;No&quot; Symbol 12"/>
          <p:cNvSpPr/>
          <p:nvPr/>
        </p:nvSpPr>
        <p:spPr>
          <a:xfrm>
            <a:off x="9225208" y="3259710"/>
            <a:ext cx="150829" cy="160255"/>
          </a:xfrm>
          <a:prstGeom prst="noSmoking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30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Drill </a:t>
            </a:r>
            <a:r>
              <a:rPr lang="en-US" dirty="0" smtClean="0"/>
              <a:t>Down – Student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3313" y="2080926"/>
            <a:ext cx="8947150" cy="4139186"/>
          </a:xfrm>
          <a:prstGeom prst="rect">
            <a:avLst/>
          </a:prstGeom>
        </p:spPr>
      </p:pic>
      <p:sp>
        <p:nvSpPr>
          <p:cNvPr id="7" name="&quot;No&quot; Symbol 6"/>
          <p:cNvSpPr/>
          <p:nvPr/>
        </p:nvSpPr>
        <p:spPr>
          <a:xfrm>
            <a:off x="8987845" y="4740042"/>
            <a:ext cx="150829" cy="160255"/>
          </a:xfrm>
          <a:prstGeom prst="noSmoking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&quot;No&quot; Symbol 8"/>
          <p:cNvSpPr/>
          <p:nvPr/>
        </p:nvSpPr>
        <p:spPr>
          <a:xfrm>
            <a:off x="8987844" y="4941238"/>
            <a:ext cx="150829" cy="160255"/>
          </a:xfrm>
          <a:prstGeom prst="noSmoking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42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Drill </a:t>
            </a:r>
            <a:r>
              <a:rPr lang="en-US" dirty="0" smtClean="0"/>
              <a:t>Down – Order</a:t>
            </a:r>
            <a:r>
              <a:rPr lang="en-US" baseline="0" dirty="0" smtClean="0"/>
              <a:t> Status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3313" y="2080926"/>
            <a:ext cx="8947150" cy="4139186"/>
          </a:xfrm>
          <a:prstGeom prst="rect">
            <a:avLst/>
          </a:prstGeom>
        </p:spPr>
      </p:pic>
      <p:sp>
        <p:nvSpPr>
          <p:cNvPr id="6" name="&quot;No&quot; Symbol 5"/>
          <p:cNvSpPr/>
          <p:nvPr/>
        </p:nvSpPr>
        <p:spPr>
          <a:xfrm>
            <a:off x="5062815" y="4070391"/>
            <a:ext cx="150829" cy="160255"/>
          </a:xfrm>
          <a:prstGeom prst="noSmoking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&quot;No&quot; Symbol 7"/>
          <p:cNvSpPr/>
          <p:nvPr/>
        </p:nvSpPr>
        <p:spPr>
          <a:xfrm>
            <a:off x="5062816" y="3065042"/>
            <a:ext cx="150829" cy="160255"/>
          </a:xfrm>
          <a:prstGeom prst="noSmoking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&quot;No&quot; Symbol 8"/>
          <p:cNvSpPr/>
          <p:nvPr/>
        </p:nvSpPr>
        <p:spPr>
          <a:xfrm>
            <a:off x="5062815" y="2871076"/>
            <a:ext cx="150829" cy="160255"/>
          </a:xfrm>
          <a:prstGeom prst="noSmoking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&quot;No&quot; Symbol 10"/>
          <p:cNvSpPr/>
          <p:nvPr/>
        </p:nvSpPr>
        <p:spPr>
          <a:xfrm>
            <a:off x="5062815" y="4448611"/>
            <a:ext cx="150829" cy="160255"/>
          </a:xfrm>
          <a:prstGeom prst="noSmoking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&quot;No&quot; Symbol 11"/>
          <p:cNvSpPr/>
          <p:nvPr/>
        </p:nvSpPr>
        <p:spPr>
          <a:xfrm>
            <a:off x="5062814" y="4666576"/>
            <a:ext cx="150829" cy="160255"/>
          </a:xfrm>
          <a:prstGeom prst="noSmoking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28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Drill </a:t>
            </a:r>
            <a:r>
              <a:rPr lang="en-US" dirty="0" smtClean="0"/>
              <a:t>Down – Enrollment Information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eTranscripts Usage and Maintenance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3313" y="2080926"/>
            <a:ext cx="8947150" cy="413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A3677ED7CB7B4B8FBCA7AD8FEC4CEA" ma:contentTypeVersion="14" ma:contentTypeDescription="Create a new document." ma:contentTypeScope="" ma:versionID="8f3e229c1f045f69611b3be9ff95de1d">
  <xsd:schema xmlns:xsd="http://www.w3.org/2001/XMLSchema" xmlns:xs="http://www.w3.org/2001/XMLSchema" xmlns:p="http://schemas.microsoft.com/office/2006/metadata/properties" xmlns:ns2="655703f5-1bdf-4cb0-8f29-d4e6e19d6ad9" xmlns:ns3="1698c2ee-b8c7-4af4-98e6-6776a50e2678" targetNamespace="http://schemas.microsoft.com/office/2006/metadata/properties" ma:root="true" ma:fieldsID="ea3622937b3923a1eafd13c58215b163" ns2:_="" ns3:_="">
    <xsd:import namespace="655703f5-1bdf-4cb0-8f29-d4e6e19d6ad9"/>
    <xsd:import namespace="1698c2ee-b8c7-4af4-98e6-6776a50e26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DateTake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5703f5-1bdf-4cb0-8f29-d4e6e19d6a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2bdff275-fe09-490f-9dca-5b8ff1d6776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98c2ee-b8c7-4af4-98e6-6776a50e267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4518593-dadd-4dc3-8b39-e0dfe57a4e54}" ma:internalName="TaxCatchAll" ma:showField="CatchAllData" ma:web="1698c2ee-b8c7-4af4-98e6-6776a50e267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1C7EC1-8DF8-4F24-B7E2-22A86ECAE257}"/>
</file>

<file path=customXml/itemProps2.xml><?xml version="1.0" encoding="utf-8"?>
<ds:datastoreItem xmlns:ds="http://schemas.openxmlformats.org/officeDocument/2006/customXml" ds:itemID="{B9E8FE23-4048-4138-9D6F-634705C8AD32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10761</TotalTime>
  <Words>1944</Words>
  <Application>Microsoft Office PowerPoint</Application>
  <PresentationFormat>Widescreen</PresentationFormat>
  <Paragraphs>347</Paragraphs>
  <Slides>46</Slides>
  <Notes>38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Century Gothic</vt:lpstr>
      <vt:lpstr>Consolas</vt:lpstr>
      <vt:lpstr>Wingdings 3</vt:lpstr>
      <vt:lpstr>Ion</vt:lpstr>
      <vt:lpstr>eTranscripts Usage and Maintenance</vt:lpstr>
      <vt:lpstr>Background</vt:lpstr>
      <vt:lpstr>Table of Contents</vt:lpstr>
      <vt:lpstr>PowerCampus Operator Interface</vt:lpstr>
      <vt:lpstr>eTranscripts Workflow</vt:lpstr>
      <vt:lpstr>Drill Down – Request</vt:lpstr>
      <vt:lpstr>Drill Down – Student</vt:lpstr>
      <vt:lpstr>Drill Down – Order Status</vt:lpstr>
      <vt:lpstr>Drill Down – Enrollment Information</vt:lpstr>
      <vt:lpstr>Drill Down – Recipient</vt:lpstr>
      <vt:lpstr>Drill Down – Stop List</vt:lpstr>
      <vt:lpstr>Drill Down – History</vt:lpstr>
      <vt:lpstr>Print from Workflow</vt:lpstr>
      <vt:lpstr>Multiple Recipients</vt:lpstr>
      <vt:lpstr>Operator Tips</vt:lpstr>
      <vt:lpstr>Sorting for Sanity</vt:lpstr>
      <vt:lpstr>Filtering for Finesse</vt:lpstr>
      <vt:lpstr>Filtering for Finesse</vt:lpstr>
      <vt:lpstr>Status Codes</vt:lpstr>
      <vt:lpstr>NSC Email Communications for PDF</vt:lpstr>
      <vt:lpstr>Architecture and Troubleshooting</vt:lpstr>
      <vt:lpstr>PowerPoint Presentation</vt:lpstr>
      <vt:lpstr>What if Service Bus is down?</vt:lpstr>
      <vt:lpstr>What happens when Service Bus comes back up?</vt:lpstr>
      <vt:lpstr>compmgmt.msc</vt:lpstr>
      <vt:lpstr>PowerPoint Presentation</vt:lpstr>
      <vt:lpstr>Starting and Stopping Service Bus</vt:lpstr>
      <vt:lpstr>Accessing the Event Log</vt:lpstr>
      <vt:lpstr>Recommend: Increase Event Log Size</vt:lpstr>
      <vt:lpstr>Accessing MSMQ</vt:lpstr>
      <vt:lpstr>Adding Time Column</vt:lpstr>
      <vt:lpstr>Message Body</vt:lpstr>
      <vt:lpstr>Retry a Message from the Error Queue</vt:lpstr>
      <vt:lpstr>PowerPoint Presentation</vt:lpstr>
      <vt:lpstr>Purging the error Queue</vt:lpstr>
      <vt:lpstr>Transcript Order Scenarios</vt:lpstr>
      <vt:lpstr>Hold for Restrictions</vt:lpstr>
      <vt:lpstr>Needs Research – Various Resolutions</vt:lpstr>
      <vt:lpstr>Needs Research: Wrong School</vt:lpstr>
      <vt:lpstr>Needs Research: No Transcript Detail</vt:lpstr>
      <vt:lpstr>Needs Research: No Transcript Detail</vt:lpstr>
      <vt:lpstr>No Academic Record, Duplicate PCID</vt:lpstr>
      <vt:lpstr>No Academic Record, Duplicate PCID - Solution</vt:lpstr>
      <vt:lpstr>SQL – Unstick Order After People Merge</vt:lpstr>
      <vt:lpstr>It’s so much easier! With the old system, we had to type everything by hand.</vt:lpstr>
      <vt:lpstr>Questions? Discussion?</vt:lpstr>
    </vt:vector>
  </TitlesOfParts>
  <Company>Metropolitan College of New York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eTranscript Usage and Maintenance</dc:title>
  <dc:creator>Wyatt Best</dc:creator>
  <cp:lastModifiedBy>Wyatt Best</cp:lastModifiedBy>
  <cp:revision>120</cp:revision>
  <dcterms:created xsi:type="dcterms:W3CDTF">2018-05-15T19:27:57Z</dcterms:created>
  <dcterms:modified xsi:type="dcterms:W3CDTF">2018-05-30T18:41:17Z</dcterms:modified>
</cp:coreProperties>
</file>