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9" r:id="rId3"/>
    <p:sldId id="263" r:id="rId4"/>
    <p:sldId id="269" r:id="rId5"/>
    <p:sldId id="261" r:id="rId6"/>
    <p:sldId id="264" r:id="rId7"/>
    <p:sldId id="278" r:id="rId8"/>
    <p:sldId id="275" r:id="rId9"/>
    <p:sldId id="27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1.xml"/><Relationship Id="rId17" Type="http://schemas.openxmlformats.org/officeDocument/2006/relationships/customXmlProps" Target="../customXml/itemProps112.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4.png"/><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3.pn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image" Target="../media/image5.png"/><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0" name="F35B0BEE-F18A-47BB-8FCB-E00DA2F2635D-1" descr="C:/Users/wps/AppData/Local/Temp/wpp.waSdFOwpp"/>
          <p:cNvPicPr>
            <a:picLocks noChangeAspect="1"/>
          </p:cNvPicPr>
          <p:nvPr userDrawn="1">
            <p:custDataLst>
              <p:tags r:id="rId2"/>
            </p:custDataLst>
          </p:nvPr>
        </p:nvPicPr>
        <p:blipFill>
          <a:blip r:embed="rId3">
            <a:duotone>
              <a:prstClr val="black"/>
              <a:schemeClr val="accent1">
                <a:tint val="45000"/>
                <a:satMod val="400000"/>
              </a:schemeClr>
            </a:duotone>
            <a:lum bright="18000" contrast="36000"/>
          </a:blip>
          <a:srcRect/>
          <a:stretch>
            <a:fillRect/>
          </a:stretch>
        </p:blipFill>
        <p:spPr>
          <a:xfrm>
            <a:off x="0" y="953"/>
            <a:ext cx="12192635" cy="6854825"/>
          </a:xfrm>
          <a:prstGeom prst="rect">
            <a:avLst/>
          </a:prstGeom>
        </p:spPr>
      </p:pic>
      <p:cxnSp>
        <p:nvCxnSpPr>
          <p:cNvPr id="19" name="直接连接符 18"/>
          <p:cNvCxnSpPr/>
          <p:nvPr userDrawn="1">
            <p:custDataLst>
              <p:tags r:id="rId4"/>
            </p:custDataLst>
          </p:nvPr>
        </p:nvCxnSpPr>
        <p:spPr>
          <a:xfrm flipV="1">
            <a:off x="889318" y="2575243"/>
            <a:ext cx="0" cy="3109595"/>
          </a:xfrm>
          <a:prstGeom prst="line">
            <a:avLst/>
          </a:prstGeom>
          <a:ln w="12700">
            <a:gradFill>
              <a:gsLst>
                <a:gs pos="0">
                  <a:schemeClr val="accent1">
                    <a:alpha val="0"/>
                  </a:schemeClr>
                </a:gs>
                <a:gs pos="100000">
                  <a:schemeClr val="accent1"/>
                </a:gs>
              </a:gsLst>
              <a:lin ang="5400000" scaled="0"/>
            </a:gra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标题"/>
          <p:cNvSpPr txBox="1">
            <a:spLocks noGrp="1"/>
          </p:cNvSpPr>
          <p:nvPr>
            <p:ph type="title" idx="2"/>
            <p:custDataLst>
              <p:tags r:id="rId5"/>
            </p:custDataLst>
          </p:nvPr>
        </p:nvSpPr>
        <p:spPr>
          <a:xfrm>
            <a:off x="1090295" y="1407795"/>
            <a:ext cx="8445500" cy="2741930"/>
          </a:xfrm>
          <a:prstGeom prst="rect">
            <a:avLst/>
          </a:prstGeom>
          <a:noFill/>
        </p:spPr>
        <p:txBody>
          <a:bodyPr wrap="square" lIns="0" tIns="45720" rIns="0" bIns="45720" rtlCol="0" anchor="b" anchorCtr="0">
            <a:normAutofit/>
          </a:bodyPr>
          <a:lstStyle>
            <a:lvl1pPr marL="0" marR="0" algn="l" defTabSz="914400" rtl="0" eaLnBrk="1" fontAlgn="ctr" latinLnBrk="0" hangingPunct="1">
              <a:lnSpc>
                <a:spcPct val="100000"/>
              </a:lnSpc>
              <a:buClrTx/>
              <a:buSzTx/>
              <a:buFontTx/>
              <a:buNone/>
              <a:defRPr kumimoji="0" lang="zh-CN" altLang="en-US" sz="5000" b="1" i="0" u="none" strike="noStrike" kern="1200" cap="none" spc="0" normalizeH="0" baseline="0" noProof="1" dirty="0">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sym typeface="+mn-ea"/>
              </a:defRPr>
            </a:lvl1pPr>
          </a:lstStyle>
          <a:p>
            <a:pPr lvl="0" fontAlgn="ctr">
              <a:lnSpc>
                <a:spcPct val="100000"/>
              </a:lnSpc>
            </a:pPr>
            <a:r>
              <a:rPr dirty="0">
                <a:sym typeface="+mn-ea"/>
              </a:rPr>
              <a:t>单击此处编辑母版标题样式</a:t>
            </a:r>
            <a:endParaRPr dirty="0">
              <a:sym typeface="+mn-ea"/>
            </a:endParaRPr>
          </a:p>
        </p:txBody>
      </p:sp>
      <p:sp>
        <p:nvSpPr>
          <p:cNvPr id="7" name="文本占位符 6"/>
          <p:cNvSpPr>
            <a:spLocks noGrp="1"/>
          </p:cNvSpPr>
          <p:nvPr>
            <p:ph type="body" idx="1" hasCustomPrompt="1"/>
            <p:custDataLst>
              <p:tags r:id="rId6"/>
            </p:custDataLst>
          </p:nvPr>
        </p:nvSpPr>
        <p:spPr>
          <a:xfrm>
            <a:off x="1090296" y="4423471"/>
            <a:ext cx="1835150" cy="445770"/>
          </a:xfrm>
          <a:prstGeom prst="roundRect">
            <a:avLst>
              <a:gd name="adj" fmla="val 50000"/>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lvl1pPr marL="0" marR="0" lvl="0" algn="ctr" defTabSz="914400" rtl="0" eaLnBrk="1" fontAlgn="auto" latinLnBrk="0" hangingPunct="1">
              <a:lnSpc>
                <a:spcPct val="100000"/>
              </a:lnSpc>
              <a:buClrTx/>
              <a:buSzTx/>
              <a:buFontTx/>
              <a:buNone/>
              <a:defRPr kumimoji="0" lang="zh-CN" altLang="en-US" sz="1400" b="1" i="0" u="none" strike="noStrike" kern="1200" cap="none" spc="0" normalizeH="0" baseline="0" noProof="1">
                <a:solidFill>
                  <a:schemeClr val="lt1">
                    <a:lumMod val="100000"/>
                  </a:schemeClr>
                </a:solidFill>
                <a:latin typeface="+mj-ea"/>
                <a:ea typeface="+mj-ea"/>
                <a:cs typeface="宋体" panose="02010600030101010101" pitchFamily="2" charset="-122"/>
                <a:sym typeface="+mn-ea"/>
              </a:defRPr>
            </a:lvl1pPr>
          </a:lstStyle>
          <a:p>
            <a:pPr lvl="0" algn="ctr"/>
            <a:r>
              <a:rPr dirty="0">
                <a:sym typeface="+mn-ea"/>
              </a:rPr>
              <a:t>单击此处编辑文本</a:t>
            </a:r>
            <a:endParaRPr dirty="0">
              <a:sym typeface="+mn-ea"/>
            </a:endParaRPr>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11" name="灯片编号占位符 10"/>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7" name="副标题"/>
          <p:cNvSpPr txBox="1">
            <a:spLocks noGrp="1"/>
          </p:cNvSpPr>
          <p:nvPr>
            <p:ph type="body" idx="2" hasCustomPrompt="1"/>
            <p:custDataLst>
              <p:tags r:id="rId2"/>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1600" b="0" i="0" u="none" strike="noStrike" kern="1200" cap="none" spc="300" normalizeH="0" baseline="0" noProof="1" dirty="0">
                <a:solidFill>
                  <a:srgbClr val="FFFFFF"/>
                </a:solidFill>
                <a:latin typeface="+mj-ea"/>
                <a:ea typeface="+mj-ea"/>
                <a:cs typeface="微软雅黑" panose="020B0503020204020204" charset="-122"/>
              </a:defRPr>
            </a:lvl1pPr>
          </a:lstStyle>
          <a:p>
            <a:pPr lvl="0" algn="l"/>
            <a:r>
              <a:rPr dirty="0">
                <a:sym typeface="+mn-ea"/>
              </a:rPr>
              <a:t>单击此处编辑母版副标题样式</a:t>
            </a:r>
            <a:endParaRPr dirty="0">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0" name="图片 9" descr="VCG41N1373297067 [转换]"/>
          <p:cNvPicPr>
            <a:picLocks noChangeAspect="1"/>
          </p:cNvPicPr>
          <p:nvPr>
            <p:custDataLst>
              <p:tags r:id="rId2"/>
            </p:custDataLst>
          </p:nvPr>
        </p:nvPicPr>
        <p:blipFill>
          <a:blip r:embed="rId3">
            <a:duotone>
              <a:prstClr val="black"/>
              <a:schemeClr val="accent1">
                <a:tint val="45000"/>
                <a:satMod val="400000"/>
              </a:schemeClr>
            </a:duotone>
            <a:lum bright="18000" contrast="36000"/>
          </a:blip>
          <a:srcRect t="13383" r="6951" b="609"/>
          <a:stretch>
            <a:fillRect/>
          </a:stretch>
        </p:blipFill>
        <p:spPr>
          <a:xfrm>
            <a:off x="0" y="8255"/>
            <a:ext cx="12192635" cy="6859270"/>
          </a:xfrm>
          <a:prstGeom prst="rect">
            <a:avLst/>
          </a:prstGeom>
        </p:spPr>
      </p:pic>
      <p:cxnSp>
        <p:nvCxnSpPr>
          <p:cNvPr id="9" name="直接连接符 8"/>
          <p:cNvCxnSpPr/>
          <p:nvPr>
            <p:custDataLst>
              <p:tags r:id="rId4"/>
            </p:custDataLst>
          </p:nvPr>
        </p:nvCxnSpPr>
        <p:spPr>
          <a:xfrm flipV="1">
            <a:off x="889318" y="3157538"/>
            <a:ext cx="0" cy="2527300"/>
          </a:xfrm>
          <a:prstGeom prst="line">
            <a:avLst/>
          </a:prstGeom>
          <a:ln w="12700">
            <a:gradFill>
              <a:gsLst>
                <a:gs pos="0">
                  <a:schemeClr val="accent1">
                    <a:alpha val="0"/>
                  </a:schemeClr>
                </a:gs>
                <a:gs pos="100000">
                  <a:schemeClr val="accent1"/>
                </a:gs>
              </a:gsLst>
              <a:lin ang="5400000" scaled="0"/>
            </a:gra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标题"/>
          <p:cNvSpPr txBox="1">
            <a:spLocks noGrp="1"/>
          </p:cNvSpPr>
          <p:nvPr>
            <p:ph type="title" idx="2" hasCustomPrompt="1"/>
            <p:custDataLst>
              <p:tags r:id="rId5"/>
            </p:custDataLst>
          </p:nvPr>
        </p:nvSpPr>
        <p:spPr>
          <a:xfrm>
            <a:off x="1090295" y="1407795"/>
            <a:ext cx="8445495" cy="2721610"/>
          </a:xfrm>
          <a:prstGeom prst="rect">
            <a:avLst/>
          </a:prstGeom>
          <a:noFill/>
        </p:spPr>
        <p:txBody>
          <a:bodyPr wrap="square" lIns="0" tIns="45720" rIns="0" bIns="45720" rtlCol="0" anchor="b" anchorCtr="0">
            <a:noAutofit/>
          </a:bodyPr>
          <a:lstStyle>
            <a:lvl1pPr marL="0" marR="0" algn="l" defTabSz="914400" rtl="0" eaLnBrk="1" fontAlgn="ctr" latinLnBrk="0" hangingPunct="1">
              <a:lnSpc>
                <a:spcPct val="100000"/>
              </a:lnSpc>
              <a:buClrTx/>
              <a:buSzTx/>
              <a:buFontTx/>
              <a:buNone/>
              <a:defRPr kumimoji="0" lang="zh-CN" sz="5400" b="1" i="0" u="none" strike="noStrike" kern="1200" cap="none" spc="0" normalizeH="0" baseline="0" noProof="1">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sym typeface="+mn-ea"/>
              </a:defRPr>
            </a:lvl1pPr>
          </a:lstStyle>
          <a:p>
            <a:pPr lvl="0" fontAlgn="ctr">
              <a:lnSpc>
                <a:spcPct val="100000"/>
              </a:lnSpc>
            </a:pPr>
            <a:r>
              <a:rPr dirty="0">
                <a:sym typeface="+mn-ea"/>
              </a:rPr>
              <a:t>单击此处编辑标题</a:t>
            </a:r>
            <a:endParaRPr dirty="0">
              <a:sym typeface="+mn-ea"/>
            </a:endParaRPr>
          </a:p>
        </p:txBody>
      </p:sp>
      <p:sp>
        <p:nvSpPr>
          <p:cNvPr id="7" name="文本占位符 6"/>
          <p:cNvSpPr>
            <a:spLocks noGrp="1"/>
          </p:cNvSpPr>
          <p:nvPr>
            <p:ph type="body" idx="1" hasCustomPrompt="1"/>
            <p:custDataLst>
              <p:tags r:id="rId6"/>
            </p:custDataLst>
          </p:nvPr>
        </p:nvSpPr>
        <p:spPr>
          <a:xfrm>
            <a:off x="1114978" y="4401820"/>
            <a:ext cx="1777365" cy="445770"/>
          </a:xfrm>
          <a:prstGeom prst="roundRect">
            <a:avLst>
              <a:gd name="adj" fmla="val 50000"/>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lvl1pPr marL="0" marR="0" lvl="0" algn="ctr" defTabSz="914400" rtl="0" eaLnBrk="1" fontAlgn="auto" latinLnBrk="0" hangingPunct="1">
              <a:lnSpc>
                <a:spcPct val="100000"/>
              </a:lnSpc>
              <a:buClrTx/>
              <a:buSzTx/>
              <a:buFontTx/>
              <a:buNone/>
              <a:defRPr kumimoji="0" lang="zh-CN" altLang="en-US" sz="1400" b="1" i="0" u="none" strike="noStrike" kern="1200" cap="none" spc="0" normalizeH="0" baseline="0" noProof="1">
                <a:solidFill>
                  <a:srgbClr val="FFFFFF"/>
                </a:solidFill>
                <a:latin typeface="+mj-ea"/>
                <a:ea typeface="+mj-ea"/>
                <a:cs typeface="宋体" panose="02010600030101010101" pitchFamily="2" charset="-122"/>
                <a:sym typeface="+mn-ea"/>
              </a:defRPr>
            </a:lvl1pPr>
          </a:lstStyle>
          <a:p>
            <a:pPr lvl="0" algn="ctr"/>
            <a:r>
              <a:rPr dirty="0">
                <a:sym typeface="+mn-ea"/>
              </a:rPr>
              <a:t>单击此处编辑文本</a:t>
            </a:r>
            <a:endParaRPr dirty="0">
              <a:sym typeface="+mn-ea"/>
            </a:endParaRPr>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11" name="灯片编号占位符 10"/>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正文"/>
          <p:cNvSpPr txBox="1">
            <a:spLocks noGrp="1"/>
          </p:cNvSpPr>
          <p:nvPr>
            <p:ph idx="1" hasCustomPrompt="1"/>
            <p:custDataLst>
              <p:tags r:id="rId2"/>
            </p:custDataLst>
          </p:nvPr>
        </p:nvSpPr>
        <p:spPr>
          <a:xfrm>
            <a:off x="694800" y="1233488"/>
            <a:ext cx="10801875" cy="49498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4"/>
            </p:custDataLst>
          </p:nvPr>
        </p:nvSpPr>
        <p:spPr/>
        <p:txBody>
          <a:bodyPr/>
          <a:lstStyle/>
          <a:p>
            <a:endParaRPr lang="zh-CN" altLang="en-US" dirty="0"/>
          </a:p>
        </p:txBody>
      </p:sp>
      <p:sp>
        <p:nvSpPr>
          <p:cNvPr id="10" name="灯片编号占位符 9"/>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1" name="图片 10" descr="未标题-2"/>
          <p:cNvPicPr>
            <a:picLocks noChangeAspect="1"/>
          </p:cNvPicPr>
          <p:nvPr>
            <p:custDataLst>
              <p:tags r:id="rId2"/>
            </p:custDataLst>
          </p:nvPr>
        </p:nvPicPr>
        <p:blipFill>
          <a:blip r:embed="rId3">
            <a:duotone>
              <a:prstClr val="black"/>
              <a:schemeClr val="accent1">
                <a:tint val="45000"/>
                <a:satMod val="400000"/>
              </a:schemeClr>
            </a:duotone>
            <a:lum bright="18000" contrast="42000"/>
          </a:blip>
          <a:srcRect/>
          <a:stretch>
            <a:fillRect/>
          </a:stretch>
        </p:blipFill>
        <p:spPr>
          <a:xfrm>
            <a:off x="635" y="0"/>
            <a:ext cx="12191365" cy="6858000"/>
          </a:xfrm>
          <a:prstGeom prst="rect">
            <a:avLst/>
          </a:prstGeom>
        </p:spPr>
      </p:pic>
      <p:sp>
        <p:nvSpPr>
          <p:cNvPr id="9" name="标题"/>
          <p:cNvSpPr txBox="1">
            <a:spLocks noGrp="1"/>
          </p:cNvSpPr>
          <p:nvPr>
            <p:ph type="title" idx="6" hasCustomPrompt="1"/>
            <p:custDataLst>
              <p:tags r:id="rId4"/>
            </p:custDataLst>
          </p:nvPr>
        </p:nvSpPr>
        <p:spPr>
          <a:xfrm>
            <a:off x="3353435" y="221615"/>
            <a:ext cx="5485765" cy="1343660"/>
          </a:xfrm>
          <a:prstGeom prst="rect">
            <a:avLst/>
          </a:prstGeom>
          <a:noFill/>
        </p:spPr>
        <p:txBody>
          <a:bodyPr wrap="none" lIns="91440" tIns="45720" rIns="91440" bIns="45720" rtlCol="0" anchor="b" anchorCtr="0">
            <a:normAutofit/>
          </a:bodyPr>
          <a:lstStyle>
            <a:lvl1pPr marL="0" marR="0" lvl="0" algn="ctr" defTabSz="914400" rtl="0" eaLnBrk="1" fontAlgn="auto" latinLnBrk="0" hangingPunct="1">
              <a:lnSpc>
                <a:spcPct val="130000"/>
              </a:lnSpc>
              <a:buClrTx/>
              <a:buSzTx/>
              <a:buFontTx/>
              <a:buNone/>
              <a:defRPr kumimoji="0" lang="zh-CN" altLang="en-US" sz="5600" b="1" i="0" u="none" strike="noStrike" kern="1200" cap="none" spc="0" normalizeH="0" baseline="0" noProof="1" dirty="0">
                <a:gradFill>
                  <a:gsLst>
                    <a:gs pos="0">
                      <a:schemeClr val="accent1">
                        <a:lumMod val="20000"/>
                        <a:lumOff val="80000"/>
                      </a:schemeClr>
                    </a:gs>
                    <a:gs pos="100000">
                      <a:schemeClr val="accent1"/>
                    </a:gs>
                  </a:gsLst>
                  <a:lin ang="5820000" scaled="0"/>
                </a:gradFill>
                <a:effectLst/>
                <a:latin typeface="+mj-ea"/>
                <a:ea typeface="+mj-ea"/>
                <a:cs typeface="宋体" panose="02010600030101010101" pitchFamily="2" charset="-122"/>
                <a:sym typeface="+mn-ea"/>
              </a:defRPr>
            </a:lvl1pPr>
          </a:lstStyle>
          <a:p>
            <a:pPr lvl="0" algn="ctr">
              <a:lnSpc>
                <a:spcPct val="130000"/>
              </a:lnSpc>
              <a:buClrTx/>
              <a:buSzTx/>
              <a:buFontTx/>
            </a:pPr>
            <a:r>
              <a:rPr dirty="0">
                <a:sym typeface="+mn-ea"/>
              </a:rPr>
              <a:t>单击编辑标题</a:t>
            </a:r>
            <a:endParaRPr dirty="0">
              <a:sym typeface="+mn-ea"/>
            </a:endParaRPr>
          </a:p>
        </p:txBody>
      </p:sp>
      <p:cxnSp>
        <p:nvCxnSpPr>
          <p:cNvPr id="12" name="直接连接符 11"/>
          <p:cNvCxnSpPr/>
          <p:nvPr>
            <p:custDataLst>
              <p:tags r:id="rId5"/>
            </p:custDataLst>
          </p:nvPr>
        </p:nvCxnSpPr>
        <p:spPr>
          <a:xfrm>
            <a:off x="7194550" y="1739900"/>
            <a:ext cx="1149350" cy="0"/>
          </a:xfrm>
          <a:prstGeom prst="line">
            <a:avLst/>
          </a:prstGeom>
          <a:noFill/>
          <a:ln w="12700" cap="flat" cmpd="sng" algn="ctr">
            <a:gradFill>
              <a:gsLst>
                <a:gs pos="0">
                  <a:schemeClr val="bg1">
                    <a:alpha val="0"/>
                  </a:schemeClr>
                </a:gs>
                <a:gs pos="100000">
                  <a:schemeClr val="accent1"/>
                </a:gs>
              </a:gsLst>
              <a:lin ang="10200000" scaled="1"/>
            </a:gradFill>
            <a:prstDash val="solid"/>
            <a:miter lim="800000"/>
            <a:headEnd type="oval"/>
            <a:tailEnd type="none"/>
          </a:ln>
          <a:effectLst/>
        </p:spPr>
      </p:cxnSp>
      <p:cxnSp>
        <p:nvCxnSpPr>
          <p:cNvPr id="8" name="直接连接符 7"/>
          <p:cNvCxnSpPr/>
          <p:nvPr>
            <p:custDataLst>
              <p:tags r:id="rId6"/>
            </p:custDataLst>
          </p:nvPr>
        </p:nvCxnSpPr>
        <p:spPr>
          <a:xfrm>
            <a:off x="3912235" y="1740535"/>
            <a:ext cx="1149350" cy="0"/>
          </a:xfrm>
          <a:prstGeom prst="line">
            <a:avLst/>
          </a:prstGeom>
          <a:noFill/>
          <a:ln w="12700" cap="flat" cmpd="sng" algn="ctr">
            <a:gradFill>
              <a:gsLst>
                <a:gs pos="0">
                  <a:schemeClr val="bg1">
                    <a:alpha val="0"/>
                  </a:schemeClr>
                </a:gs>
                <a:gs pos="100000">
                  <a:schemeClr val="accent1"/>
                </a:gs>
              </a:gsLst>
              <a:lin ang="20940000" scaled="1"/>
            </a:gradFill>
            <a:prstDash val="solid"/>
            <a:miter lim="800000"/>
            <a:tailEnd type="oval"/>
          </a:ln>
          <a:effectLst/>
        </p:spPr>
      </p:cxnSp>
      <p:pic>
        <p:nvPicPr>
          <p:cNvPr id="6" name="图片 5" descr="00VCG41N1373297067 [转换]"/>
          <p:cNvPicPr>
            <a:picLocks noChangeAspect="1"/>
          </p:cNvPicPr>
          <p:nvPr>
            <p:custDataLst>
              <p:tags r:id="rId7"/>
            </p:custDataLst>
          </p:nvPr>
        </p:nvPicPr>
        <p:blipFill>
          <a:blip r:embed="rId8">
            <a:duotone>
              <a:prstClr val="black"/>
              <a:schemeClr val="accent1">
                <a:tint val="45000"/>
                <a:satMod val="400000"/>
              </a:schemeClr>
            </a:duotone>
            <a:lum bright="18000" contrast="36000"/>
          </a:blip>
          <a:stretch>
            <a:fillRect/>
          </a:stretch>
        </p:blipFill>
        <p:spPr>
          <a:xfrm>
            <a:off x="3955415" y="5412740"/>
            <a:ext cx="920750" cy="920750"/>
          </a:xfrm>
          <a:prstGeom prst="rect">
            <a:avLst/>
          </a:prstGeom>
        </p:spPr>
      </p:pic>
      <p:pic>
        <p:nvPicPr>
          <p:cNvPr id="7" name="图片 6" descr="00VCG41N1373297067 [转换]"/>
          <p:cNvPicPr>
            <a:picLocks noChangeAspect="1"/>
          </p:cNvPicPr>
          <p:nvPr>
            <p:custDataLst>
              <p:tags r:id="rId9"/>
            </p:custDataLst>
          </p:nvPr>
        </p:nvPicPr>
        <p:blipFill>
          <a:blip r:embed="rId8">
            <a:duotone>
              <a:prstClr val="black"/>
              <a:schemeClr val="accent1">
                <a:tint val="45000"/>
                <a:satMod val="400000"/>
              </a:schemeClr>
            </a:duotone>
            <a:lum bright="18000" contrast="36000"/>
          </a:blip>
          <a:stretch>
            <a:fillRect/>
          </a:stretch>
        </p:blipFill>
        <p:spPr>
          <a:xfrm>
            <a:off x="5061585" y="5986780"/>
            <a:ext cx="649605" cy="649605"/>
          </a:xfrm>
          <a:prstGeom prst="rect">
            <a:avLst/>
          </a:prstGeom>
        </p:spPr>
      </p:pic>
      <p:pic>
        <p:nvPicPr>
          <p:cNvPr id="54" name="图片 53" descr="00VCG41N1373297067 [转换]"/>
          <p:cNvPicPr>
            <a:picLocks noChangeAspect="1"/>
          </p:cNvPicPr>
          <p:nvPr>
            <p:custDataLst>
              <p:tags r:id="rId10"/>
            </p:custDataLst>
          </p:nvPr>
        </p:nvPicPr>
        <p:blipFill>
          <a:blip r:embed="rId8">
            <a:duotone>
              <a:prstClr val="black"/>
              <a:schemeClr val="accent1">
                <a:tint val="45000"/>
                <a:satMod val="400000"/>
              </a:schemeClr>
            </a:duotone>
            <a:lum bright="18000" contrast="36000"/>
          </a:blip>
          <a:stretch>
            <a:fillRect/>
          </a:stretch>
        </p:blipFill>
        <p:spPr>
          <a:xfrm>
            <a:off x="8540115" y="5334000"/>
            <a:ext cx="412750" cy="412750"/>
          </a:xfrm>
          <a:prstGeom prst="rect">
            <a:avLst/>
          </a:prstGeom>
        </p:spPr>
      </p:pic>
      <p:sp>
        <p:nvSpPr>
          <p:cNvPr id="3" name="日期占位符 2"/>
          <p:cNvSpPr>
            <a:spLocks noGrp="1"/>
          </p:cNvSpPr>
          <p:nvPr>
            <p:ph type="dt" sz="half" idx="10"/>
            <p:custDataLst>
              <p:tags r:id="rId11"/>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13"/>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0" name="图片 9" descr="VCG41N1373297067 [转换]"/>
          <p:cNvPicPr>
            <a:picLocks noChangeAspect="1"/>
          </p:cNvPicPr>
          <p:nvPr>
            <p:custDataLst>
              <p:tags r:id="rId2"/>
            </p:custDataLst>
          </p:nvPr>
        </p:nvPicPr>
        <p:blipFill>
          <a:blip r:embed="rId3">
            <a:duotone>
              <a:prstClr val="black"/>
              <a:schemeClr val="accent1">
                <a:tint val="45000"/>
                <a:satMod val="400000"/>
              </a:schemeClr>
            </a:duotone>
            <a:lum bright="18000" contrast="42000"/>
          </a:blip>
          <a:srcRect t="24590" r="22213" b="3704"/>
          <a:stretch>
            <a:fillRect/>
          </a:stretch>
        </p:blipFill>
        <p:spPr>
          <a:xfrm flipH="1" flipV="1">
            <a:off x="0" y="0"/>
            <a:ext cx="12192635" cy="6858000"/>
          </a:xfrm>
          <a:prstGeom prst="rect">
            <a:avLst/>
          </a:prstGeom>
        </p:spPr>
      </p:pic>
      <p:pic>
        <p:nvPicPr>
          <p:cNvPr id="9" name="图片 8" descr="0VCG41N1373297067 [转换]"/>
          <p:cNvPicPr>
            <a:picLocks noChangeAspect="1"/>
          </p:cNvPicPr>
          <p:nvPr>
            <p:custDataLst>
              <p:tags r:id="rId4"/>
            </p:custDataLst>
          </p:nvPr>
        </p:nvPicPr>
        <p:blipFill>
          <a:blip r:embed="rId5">
            <a:duotone>
              <a:prstClr val="black"/>
              <a:schemeClr val="accent1">
                <a:tint val="45000"/>
                <a:satMod val="400000"/>
              </a:schemeClr>
            </a:duotone>
            <a:lum bright="18000" contrast="42000"/>
          </a:blip>
          <a:srcRect/>
          <a:stretch>
            <a:fillRect/>
          </a:stretch>
        </p:blipFill>
        <p:spPr>
          <a:xfrm>
            <a:off x="8620125" y="22225"/>
            <a:ext cx="3546475" cy="2612390"/>
          </a:xfrm>
          <a:prstGeom prst="rect">
            <a:avLst/>
          </a:prstGeom>
        </p:spPr>
      </p:pic>
      <p:sp>
        <p:nvSpPr>
          <p:cNvPr id="8" name="节编号"/>
          <p:cNvSpPr txBox="1">
            <a:spLocks noGrp="1"/>
          </p:cNvSpPr>
          <p:nvPr>
            <p:ph type="body" idx="2" hasCustomPrompt="1"/>
            <p:custDataLst>
              <p:tags r:id="rId6"/>
            </p:custDataLst>
          </p:nvPr>
        </p:nvSpPr>
        <p:spPr>
          <a:xfrm>
            <a:off x="5153025" y="1303655"/>
            <a:ext cx="5520055" cy="1845945"/>
          </a:xfrm>
          <a:prstGeom prst="rect">
            <a:avLst/>
          </a:prstGeom>
          <a:noFill/>
        </p:spPr>
        <p:txBody>
          <a:bodyPr wrap="square" lIns="91440" tIns="45720" rIns="91440" bIns="45720" rtlCol="0" anchor="b" anchorCtr="0">
            <a:noAutofit/>
          </a:bodyPr>
          <a:lstStyle>
            <a:lvl1pPr marL="0" marR="0" lvl="0" algn="l" defTabSz="914400" rtl="0" eaLnBrk="1" fontAlgn="auto" latinLnBrk="0" hangingPunct="1">
              <a:lnSpc>
                <a:spcPct val="100000"/>
              </a:lnSpc>
              <a:buClrTx/>
              <a:buSzTx/>
              <a:buFontTx/>
              <a:buNone/>
              <a:defRPr kumimoji="0" lang="en-US" altLang="zh-CN" sz="8800" b="1" i="0" u="none" strike="noStrike" kern="1200" cap="none" spc="0" normalizeH="0" baseline="0" noProof="1">
                <a:ln>
                  <a:noFill/>
                </a:ln>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sym typeface="+mn-ea"/>
              </a:defRPr>
            </a:lvl1pPr>
          </a:lstStyle>
          <a:p>
            <a:pPr lvl="0" algn="l">
              <a:buClrTx/>
              <a:buSzTx/>
              <a:buFontTx/>
            </a:pPr>
            <a:r>
              <a:rPr dirty="0" err="1">
                <a:sym typeface="+mn-ea"/>
              </a:rPr>
              <a:t>节编号</a:t>
            </a:r>
            <a:endParaRPr dirty="0">
              <a:sym typeface="+mn-ea"/>
            </a:endParaRPr>
          </a:p>
        </p:txBody>
      </p:sp>
      <p:sp>
        <p:nvSpPr>
          <p:cNvPr id="7" name="标题"/>
          <p:cNvSpPr txBox="1">
            <a:spLocks noGrp="1"/>
          </p:cNvSpPr>
          <p:nvPr>
            <p:ph type="title" idx="1" hasCustomPrompt="1"/>
            <p:custDataLst>
              <p:tags r:id="rId7"/>
            </p:custDataLst>
          </p:nvPr>
        </p:nvSpPr>
        <p:spPr>
          <a:xfrm>
            <a:off x="5153025" y="3149600"/>
            <a:ext cx="5520055" cy="1859915"/>
          </a:xfrm>
          <a:prstGeom prst="rect">
            <a:avLst/>
          </a:prstGeom>
          <a:noFill/>
        </p:spPr>
        <p:txBody>
          <a:bodyPr wrap="square" lIns="91440" tIns="45720" rIns="91440" bIns="45720" rtlCol="0" anchor="t">
            <a:noAutofit/>
          </a:bodyPr>
          <a:lstStyle>
            <a:lvl1pPr marL="0" marR="0" lvl="0" algn="l" defTabSz="914400" rtl="0" eaLnBrk="1" fontAlgn="auto" latinLnBrk="0" hangingPunct="1">
              <a:lnSpc>
                <a:spcPct val="100000"/>
              </a:lnSpc>
              <a:buClrTx/>
              <a:buSzTx/>
              <a:buFontTx/>
              <a:buNone/>
              <a:defRPr kumimoji="0" lang="zh-CN" altLang="en-US" sz="4000" b="1" i="0" u="none" strike="noStrike" kern="1200" cap="none" spc="300" normalizeH="0" baseline="0" noProof="1">
                <a:ln>
                  <a:noFill/>
                </a:ln>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sym typeface="+mn-ea"/>
              </a:defRPr>
            </a:lvl1pPr>
          </a:lstStyle>
          <a:p>
            <a:pPr lvl="0" algn="l">
              <a:buClrTx/>
              <a:buSzTx/>
              <a:buFontTx/>
            </a:pPr>
            <a:r>
              <a:rPr dirty="0">
                <a:sym typeface="+mn-ea"/>
              </a:rPr>
              <a:t>单击此处编辑标题</a:t>
            </a:r>
            <a:endParaRPr dirty="0">
              <a:sym typeface="+mn-ea"/>
            </a:endParaRPr>
          </a:p>
        </p:txBody>
      </p:sp>
      <p:sp>
        <p:nvSpPr>
          <p:cNvPr id="4" name="日期占位符 3"/>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两栏">
    <p:spTree>
      <p:nvGrpSpPr>
        <p:cNvPr id="1" name=""/>
        <p:cNvGrpSpPr/>
        <p:nvPr/>
      </p:nvGrpSpPr>
      <p:grpSpPr>
        <a:xfrm>
          <a:off x="0" y="0"/>
          <a:ext cx="0" cy="0"/>
          <a:chOff x="0" y="0"/>
          <a:chExt cx="0" cy="0"/>
        </a:xfrm>
      </p:grpSpPr>
      <p:sp>
        <p:nvSpPr>
          <p:cNvPr id="10" name="正文"/>
          <p:cNvSpPr txBox="1">
            <a:spLocks noGrp="1"/>
          </p:cNvSpPr>
          <p:nvPr>
            <p:ph idx="4"/>
            <p:custDataLst>
              <p:tags r:id="rId2"/>
            </p:custDataLst>
          </p:nvPr>
        </p:nvSpPr>
        <p:spPr>
          <a:xfrm>
            <a:off x="6400805" y="1233487"/>
            <a:ext cx="5095870" cy="4949825"/>
          </a:xfrm>
          <a:prstGeom prst="rect">
            <a:avLst/>
          </a:prstGeom>
          <a:ln>
            <a:noFill/>
            <a:prstDash val="sysDash"/>
          </a:ln>
        </p:spPr>
        <p:txBody>
          <a:bodyPr vert="horz" lIns="0" tIns="0" rIns="0" bIns="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l">
              <a:buClrTx/>
              <a:buSzTx/>
            </a:pPr>
            <a:r>
              <a:rPr dirty="0">
                <a:sym typeface="+mn-ea"/>
              </a:rPr>
              <a:t>单击此处编辑母版文本样式</a:t>
            </a:r>
            <a:endParaRPr dirty="0">
              <a:sym typeface="+mn-ea"/>
            </a:endParaRPr>
          </a:p>
          <a:p>
            <a:pPr lvl="1" algn="l">
              <a:buClrTx/>
              <a:buSzTx/>
            </a:pPr>
            <a:r>
              <a:rPr dirty="0">
                <a:sym typeface="+mn-ea"/>
              </a:rPr>
              <a:t>第二级</a:t>
            </a:r>
            <a:endParaRPr dirty="0">
              <a:sym typeface="+mn-ea"/>
            </a:endParaRPr>
          </a:p>
          <a:p>
            <a:pPr lvl="2" algn="l">
              <a:buClrTx/>
              <a:buSzTx/>
            </a:pPr>
            <a:r>
              <a:rPr dirty="0">
                <a:sym typeface="+mn-ea"/>
              </a:rPr>
              <a:t>第三级</a:t>
            </a:r>
            <a:endParaRPr dirty="0">
              <a:sym typeface="+mn-ea"/>
            </a:endParaRPr>
          </a:p>
          <a:p>
            <a:pPr lvl="3" algn="l">
              <a:buClrTx/>
              <a:buSzTx/>
            </a:pPr>
            <a:r>
              <a:rPr dirty="0">
                <a:sym typeface="+mn-ea"/>
              </a:rPr>
              <a:t>第四级</a:t>
            </a:r>
            <a:endParaRPr dirty="0">
              <a:sym typeface="+mn-ea"/>
            </a:endParaRPr>
          </a:p>
          <a:p>
            <a:pPr lvl="4" algn="l">
              <a:buClrTx/>
              <a:buSzTx/>
            </a:pPr>
            <a:r>
              <a:rPr dirty="0">
                <a:sym typeface="+mn-ea"/>
              </a:rPr>
              <a:t>第五级</a:t>
            </a:r>
            <a:endParaRPr dirty="0">
              <a:sym typeface="+mn-ea"/>
            </a:endParaRPr>
          </a:p>
        </p:txBody>
      </p:sp>
      <p:sp>
        <p:nvSpPr>
          <p:cNvPr id="9" name="正文"/>
          <p:cNvSpPr txBox="1">
            <a:spLocks noGrp="1"/>
          </p:cNvSpPr>
          <p:nvPr>
            <p:ph idx="3"/>
            <p:custDataLst>
              <p:tags r:id="rId3"/>
            </p:custDataLst>
          </p:nvPr>
        </p:nvSpPr>
        <p:spPr>
          <a:xfrm>
            <a:off x="694800" y="1233487"/>
            <a:ext cx="5090400" cy="4949825"/>
          </a:xfrm>
          <a:prstGeom prst="rect">
            <a:avLst/>
          </a:prstGeom>
          <a:ln>
            <a:noFill/>
            <a:prstDash val="sysDash"/>
          </a:ln>
        </p:spPr>
        <p:txBody>
          <a:bodyPr vert="horz" lIns="0" tIns="0" rIns="0" bIns="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5" name="标题 4"/>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标题和比较">
    <p:spTree>
      <p:nvGrpSpPr>
        <p:cNvPr id="1" name=""/>
        <p:cNvGrpSpPr/>
        <p:nvPr/>
      </p:nvGrpSpPr>
      <p:grpSpPr>
        <a:xfrm>
          <a:off x="0" y="0"/>
          <a:ext cx="0" cy="0"/>
          <a:chOff x="0" y="0"/>
          <a:chExt cx="0" cy="0"/>
        </a:xfrm>
      </p:grpSpPr>
      <p:sp>
        <p:nvSpPr>
          <p:cNvPr id="14" name="正文"/>
          <p:cNvSpPr txBox="1">
            <a:spLocks noGrp="1"/>
          </p:cNvSpPr>
          <p:nvPr>
            <p:ph idx="6"/>
            <p:custDataLst>
              <p:tags r:id="rId2"/>
            </p:custDataLst>
          </p:nvPr>
        </p:nvSpPr>
        <p:spPr>
          <a:xfrm>
            <a:off x="6235200" y="1787713"/>
            <a:ext cx="5261475" cy="4395600"/>
          </a:xfrm>
          <a:prstGeom prst="rect">
            <a:avLst/>
          </a:prstGeom>
          <a:ln>
            <a:noFill/>
            <a:prstDash val="sysDash"/>
          </a:ln>
        </p:spPr>
        <p:txBody>
          <a:bodyPr vert="horz" lIns="0" tIns="0" rIns="0" bIns="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j-ea"/>
                <a:ea typeface="+mj-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j-ea"/>
                <a:ea typeface="+mj-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j-ea"/>
                <a:ea typeface="+mj-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j-ea"/>
                <a:ea typeface="+mj-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j-ea"/>
                <a:ea typeface="+mj-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l">
              <a:buClrTx/>
              <a:buSzTx/>
            </a:pPr>
            <a:r>
              <a:rPr dirty="0">
                <a:sym typeface="+mn-ea"/>
              </a:rPr>
              <a:t>单击此处编辑母版文本样式</a:t>
            </a:r>
            <a:endParaRPr dirty="0">
              <a:sym typeface="+mn-ea"/>
            </a:endParaRPr>
          </a:p>
          <a:p>
            <a:pPr lvl="1" algn="l">
              <a:buClrTx/>
              <a:buSzTx/>
            </a:pPr>
            <a:r>
              <a:rPr dirty="0">
                <a:sym typeface="+mn-ea"/>
              </a:rPr>
              <a:t>第二级</a:t>
            </a:r>
            <a:endParaRPr dirty="0">
              <a:sym typeface="+mn-ea"/>
            </a:endParaRPr>
          </a:p>
          <a:p>
            <a:pPr lvl="2" algn="l">
              <a:buClrTx/>
              <a:buSzTx/>
            </a:pPr>
            <a:r>
              <a:rPr dirty="0">
                <a:sym typeface="+mn-ea"/>
              </a:rPr>
              <a:t>第三级</a:t>
            </a:r>
            <a:endParaRPr dirty="0">
              <a:sym typeface="+mn-ea"/>
            </a:endParaRPr>
          </a:p>
          <a:p>
            <a:pPr lvl="3" algn="l">
              <a:buClrTx/>
              <a:buSzTx/>
            </a:pPr>
            <a:r>
              <a:rPr dirty="0">
                <a:sym typeface="+mn-ea"/>
              </a:rPr>
              <a:t>第四级</a:t>
            </a:r>
            <a:endParaRPr dirty="0">
              <a:sym typeface="+mn-ea"/>
            </a:endParaRPr>
          </a:p>
          <a:p>
            <a:pPr lvl="4" algn="l">
              <a:buClrTx/>
              <a:buSzTx/>
            </a:pPr>
            <a:r>
              <a:rPr dirty="0">
                <a:sym typeface="+mn-ea"/>
              </a:rPr>
              <a:t>第五级</a:t>
            </a:r>
            <a:endParaRPr dirty="0">
              <a:sym typeface="+mn-ea"/>
            </a:endParaRPr>
          </a:p>
        </p:txBody>
      </p:sp>
      <p:sp>
        <p:nvSpPr>
          <p:cNvPr id="13" name="标题"/>
          <p:cNvSpPr txBox="1">
            <a:spLocks noGrp="1"/>
          </p:cNvSpPr>
          <p:nvPr>
            <p:ph type="title" idx="5"/>
            <p:custDataLst>
              <p:tags r:id="rId3"/>
            </p:custDataLst>
          </p:nvPr>
        </p:nvSpPr>
        <p:spPr>
          <a:xfrm>
            <a:off x="6235200" y="1233488"/>
            <a:ext cx="5261475" cy="477325"/>
          </a:xfrm>
          <a:prstGeom prst="rect">
            <a:avLst/>
          </a:prstGeom>
          <a:noFill/>
          <a:ln>
            <a:noFill/>
            <a:prstDash val="sysDash"/>
          </a:ln>
        </p:spPr>
        <p:txBody>
          <a:bodyPr wrap="square" lIns="0" tIns="0" rIns="0" bIns="0"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rgbClr val="FFFFFF"/>
                </a:solidFill>
                <a:latin typeface="+mj-ea"/>
                <a:ea typeface="+mj-ea"/>
                <a:cs typeface="微软雅黑" panose="020B0503020204020204" charset="-122"/>
              </a:defRPr>
            </a:lvl1pPr>
          </a:lstStyle>
          <a:p>
            <a:pPr lvl="0"/>
            <a:r>
              <a:rPr dirty="0">
                <a:sym typeface="+mn-ea"/>
              </a:rPr>
              <a:t>单击此处编辑母版标题样式</a:t>
            </a:r>
            <a:endParaRPr dirty="0">
              <a:sym typeface="+mn-ea"/>
            </a:endParaRPr>
          </a:p>
        </p:txBody>
      </p:sp>
      <p:sp>
        <p:nvSpPr>
          <p:cNvPr id="12" name="正文"/>
          <p:cNvSpPr txBox="1">
            <a:spLocks noGrp="1"/>
          </p:cNvSpPr>
          <p:nvPr>
            <p:ph idx="4"/>
            <p:custDataLst>
              <p:tags r:id="rId4"/>
            </p:custDataLst>
          </p:nvPr>
        </p:nvSpPr>
        <p:spPr>
          <a:xfrm>
            <a:off x="694800" y="1787713"/>
            <a:ext cx="5256000" cy="4395600"/>
          </a:xfrm>
          <a:prstGeom prst="rect">
            <a:avLst/>
          </a:prstGeom>
          <a:ln>
            <a:noFill/>
            <a:prstDash val="sysDash"/>
          </a:ln>
        </p:spPr>
        <p:txBody>
          <a:bodyPr vert="horz" lIns="0" tIns="0" rIns="0" bIns="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j-ea"/>
                <a:ea typeface="+mj-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j-ea"/>
                <a:ea typeface="+mj-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j-ea"/>
                <a:ea typeface="+mj-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j-ea"/>
                <a:ea typeface="+mj-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j-ea"/>
                <a:ea typeface="+mj-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l">
              <a:buClrTx/>
              <a:buSzTx/>
            </a:pPr>
            <a:r>
              <a:rPr dirty="0">
                <a:sym typeface="+mn-ea"/>
              </a:rPr>
              <a:t>单击此处编辑母版文本样式</a:t>
            </a:r>
            <a:endParaRPr dirty="0">
              <a:sym typeface="+mn-ea"/>
            </a:endParaRPr>
          </a:p>
          <a:p>
            <a:pPr lvl="1" algn="l">
              <a:buClrTx/>
              <a:buSzTx/>
            </a:pPr>
            <a:r>
              <a:rPr dirty="0">
                <a:sym typeface="+mn-ea"/>
              </a:rPr>
              <a:t>第二级</a:t>
            </a:r>
            <a:endParaRPr dirty="0">
              <a:sym typeface="+mn-ea"/>
            </a:endParaRPr>
          </a:p>
          <a:p>
            <a:pPr lvl="2" algn="l">
              <a:buClrTx/>
              <a:buSzTx/>
            </a:pPr>
            <a:r>
              <a:rPr dirty="0">
                <a:sym typeface="+mn-ea"/>
              </a:rPr>
              <a:t>第三级</a:t>
            </a:r>
            <a:endParaRPr dirty="0">
              <a:sym typeface="+mn-ea"/>
            </a:endParaRPr>
          </a:p>
          <a:p>
            <a:pPr lvl="3" algn="l">
              <a:buClrTx/>
              <a:buSzTx/>
            </a:pPr>
            <a:r>
              <a:rPr dirty="0">
                <a:sym typeface="+mn-ea"/>
              </a:rPr>
              <a:t>第四级</a:t>
            </a:r>
            <a:endParaRPr dirty="0">
              <a:sym typeface="+mn-ea"/>
            </a:endParaRPr>
          </a:p>
          <a:p>
            <a:pPr lvl="4" algn="l">
              <a:buClrTx/>
              <a:buSzTx/>
            </a:pPr>
            <a:r>
              <a:rPr dirty="0">
                <a:sym typeface="+mn-ea"/>
              </a:rPr>
              <a:t>第五级</a:t>
            </a:r>
            <a:endParaRPr dirty="0">
              <a:sym typeface="+mn-ea"/>
            </a:endParaRPr>
          </a:p>
        </p:txBody>
      </p:sp>
      <p:sp>
        <p:nvSpPr>
          <p:cNvPr id="11" name="标题"/>
          <p:cNvSpPr txBox="1">
            <a:spLocks noGrp="1"/>
          </p:cNvSpPr>
          <p:nvPr>
            <p:ph type="title" idx="3"/>
            <p:custDataLst>
              <p:tags r:id="rId5"/>
            </p:custDataLst>
          </p:nvPr>
        </p:nvSpPr>
        <p:spPr>
          <a:xfrm>
            <a:off x="694800" y="1233488"/>
            <a:ext cx="5256000" cy="477325"/>
          </a:xfrm>
          <a:prstGeom prst="rect">
            <a:avLst/>
          </a:prstGeom>
          <a:noFill/>
          <a:ln>
            <a:noFill/>
            <a:prstDash val="sysDash"/>
          </a:ln>
        </p:spPr>
        <p:txBody>
          <a:bodyPr wrap="square" lIns="0" tIns="0" rIns="0" bIns="0"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a:solidFill>
                  <a:srgbClr val="FFFFFF"/>
                </a:solidFill>
                <a:latin typeface="+mj-ea"/>
                <a:ea typeface="+mj-ea"/>
                <a:cs typeface="微软雅黑" panose="020B0503020204020204"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6"/>
            </p:custDataLst>
          </p:nvPr>
        </p:nvSpPr>
        <p:spPr>
          <a:xfrm>
            <a:off x="694800" y="360000"/>
            <a:ext cx="10800000" cy="72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zh-CN" altLang="en-US" sz="3200" b="1" i="0" u="none" strike="noStrike" kern="1200" cap="none" spc="300" normalizeH="0" baseline="0" noProof="1">
                <a:ln>
                  <a:noFill/>
                </a:ln>
                <a:gradFill>
                  <a:gsLst>
                    <a:gs pos="0">
                      <a:schemeClr val="accent1">
                        <a:lumMod val="20000"/>
                        <a:lumOff val="80000"/>
                      </a:schemeClr>
                    </a:gs>
                    <a:gs pos="100000">
                      <a:schemeClr val="accent1"/>
                    </a:gs>
                  </a:gsLst>
                  <a:lin ang="6060000" scaled="0"/>
                </a:gradFill>
                <a:uFillTx/>
                <a:latin typeface="+mj-ea"/>
                <a:ea typeface="+mj-ea"/>
                <a:cs typeface="宋体" panose="02010600030101010101" pitchFamily="2" charset="-122"/>
                <a:sym typeface="+mn-ea"/>
              </a:defRPr>
            </a:lvl1pPr>
          </a:lstStyle>
          <a:p>
            <a:pPr lvl="0" algn="l">
              <a:buClrTx/>
              <a:buSzTx/>
              <a:buFontTx/>
            </a:pPr>
            <a:r>
              <a:rPr dirty="0">
                <a:sym typeface="+mn-ea"/>
              </a:rPr>
              <a:t>单击此处编辑母版标题样式</a:t>
            </a:r>
            <a:endParaRPr dirty="0">
              <a:sym typeface="+mn-ea"/>
            </a:endParaRPr>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dirty="0"/>
          </a:p>
        </p:txBody>
      </p:sp>
      <p:sp>
        <p:nvSpPr>
          <p:cNvPr id="9" name="页脚占位符 8"/>
          <p:cNvSpPr>
            <a:spLocks noGrp="1"/>
          </p:cNvSpPr>
          <p:nvPr>
            <p:ph type="ftr" sz="quarter" idx="11"/>
            <p:custDataLst>
              <p:tags r:id="rId3"/>
            </p:custDataLst>
          </p:nvPr>
        </p:nvSpPr>
        <p:spPr/>
        <p:txBody>
          <a:bodyPr/>
          <a:lstStyle/>
          <a:p>
            <a:endParaRPr lang="zh-CN" altLang="en-US" dirty="0"/>
          </a:p>
        </p:txBody>
      </p:sp>
      <p:sp>
        <p:nvSpPr>
          <p:cNvPr id="10" name="灯片编号占位符 9"/>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
        <p:nvSpPr>
          <p:cNvPr id="3" name="标题 2"/>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p:txBody>
          <a:bodyPr/>
          <a:lstStyle/>
          <a:p>
            <a:endParaRPr lang="zh-CN" altLang="en-US" dirty="0"/>
          </a:p>
        </p:txBody>
      </p:sp>
      <p:sp>
        <p:nvSpPr>
          <p:cNvPr id="7" name="灯片编号占位符 6"/>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95960" y="360045"/>
            <a:ext cx="10801985" cy="5817870"/>
          </a:xfrm>
          <a:prstGeom prst="rect">
            <a:avLst/>
          </a:prstGeom>
          <a:ln>
            <a:noFill/>
            <a:prstDash val="sysDash"/>
          </a:ln>
        </p:spPr>
        <p:txBody>
          <a:bodyPr vert="horz" lIns="0" tIns="0" rIns="0" bIns="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rgbClr val="FFFFFF"/>
                </a:solidFill>
                <a:uFillTx/>
                <a:latin typeface="+mn-ea"/>
                <a:ea typeface="+mn-ea"/>
                <a:cs typeface="微软雅黑" panose="020B0503020204020204"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rgbClr val="FFFFFF"/>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rgbClr val="FFFFFF"/>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rgbClr val="FFFFFF"/>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rgbClr val="FFFFFF"/>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l">
              <a:buClrTx/>
              <a:buSzTx/>
            </a:pPr>
            <a:r>
              <a:rPr dirty="0">
                <a:sym typeface="+mn-ea"/>
              </a:rPr>
              <a:t>单击此处编辑母版文本样式</a:t>
            </a:r>
            <a:endParaRPr dirty="0">
              <a:sym typeface="+mn-ea"/>
            </a:endParaRPr>
          </a:p>
          <a:p>
            <a:pPr lvl="1" algn="l">
              <a:buClrTx/>
              <a:buSzTx/>
            </a:pPr>
            <a:r>
              <a:rPr dirty="0">
                <a:sym typeface="+mn-ea"/>
              </a:rPr>
              <a:t>第二级</a:t>
            </a:r>
            <a:endParaRPr dirty="0">
              <a:sym typeface="+mn-ea"/>
            </a:endParaRPr>
          </a:p>
          <a:p>
            <a:pPr lvl="2" algn="l">
              <a:buClrTx/>
              <a:buSzTx/>
            </a:pPr>
            <a:r>
              <a:rPr dirty="0">
                <a:sym typeface="+mn-ea"/>
              </a:rPr>
              <a:t>第三级</a:t>
            </a:r>
            <a:endParaRPr dirty="0">
              <a:sym typeface="+mn-ea"/>
            </a:endParaRPr>
          </a:p>
          <a:p>
            <a:pPr lvl="3" algn="l">
              <a:buClrTx/>
              <a:buSzTx/>
            </a:pPr>
            <a:r>
              <a:rPr dirty="0">
                <a:sym typeface="+mn-ea"/>
              </a:rPr>
              <a:t>第四级</a:t>
            </a:r>
            <a:endParaRPr dirty="0">
              <a:sym typeface="+mn-ea"/>
            </a:endParaRPr>
          </a:p>
          <a:p>
            <a:pPr lvl="4" algn="l">
              <a:buClrTx/>
              <a:buSzTx/>
            </a:pPr>
            <a:r>
              <a:rPr dirty="0">
                <a:sym typeface="+mn-ea"/>
              </a:rPr>
              <a:t>第五级</a:t>
            </a:r>
            <a:endParaRPr dirty="0">
              <a:sym typeface="+mn-ea"/>
            </a:endParaRPr>
          </a:p>
        </p:txBody>
      </p:sp>
      <p:sp>
        <p:nvSpPr>
          <p:cNvPr id="10" name="日期占位符 9"/>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dirty="0"/>
          </a:p>
        </p:txBody>
      </p:sp>
      <p:sp>
        <p:nvSpPr>
          <p:cNvPr id="11" name="页脚占位符 10"/>
          <p:cNvSpPr>
            <a:spLocks noGrp="1"/>
          </p:cNvSpPr>
          <p:nvPr>
            <p:ph type="ftr" sz="quarter" idx="11"/>
            <p:custDataLst>
              <p:tags r:id="rId4"/>
            </p:custDataLst>
          </p:nvPr>
        </p:nvSpPr>
        <p:spPr/>
        <p:txBody>
          <a:bodyPr/>
          <a:lstStyle/>
          <a:p>
            <a:endParaRPr lang="zh-CN" altLang="en-US" dirty="0"/>
          </a:p>
        </p:txBody>
      </p:sp>
      <p:sp>
        <p:nvSpPr>
          <p:cNvPr id="12" name="灯片编号占位符 11"/>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image" Target="../media/image6.png"/><Relationship Id="rId12" Type="http://schemas.openxmlformats.org/officeDocument/2006/relationships/tags" Target="../tags/tag6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未标题-1"/>
          <p:cNvPicPr>
            <a:picLocks noChangeAspect="1"/>
          </p:cNvPicPr>
          <p:nvPr userDrawn="1">
            <p:custDataLst>
              <p:tags r:id="rId12"/>
            </p:custDataLst>
          </p:nvPr>
        </p:nvPicPr>
        <p:blipFill>
          <a:blip r:embed="rId13">
            <a:duotone>
              <a:prstClr val="black"/>
              <a:schemeClr val="accent1">
                <a:tint val="45000"/>
                <a:satMod val="400000"/>
              </a:schemeClr>
            </a:duotone>
            <a:lum bright="18000" contrast="36000"/>
          </a:blip>
          <a:srcRect t="21761"/>
          <a:stretch>
            <a:fillRect/>
          </a:stretch>
        </p:blipFill>
        <p:spPr>
          <a:xfrm>
            <a:off x="0" y="-635"/>
            <a:ext cx="12186285" cy="6858635"/>
          </a:xfrm>
          <a:prstGeom prst="rect">
            <a:avLst/>
          </a:prstGeom>
        </p:spPr>
      </p:pic>
      <p:sp>
        <p:nvSpPr>
          <p:cNvPr id="10" name="日期占位符 9"/>
          <p:cNvSpPr>
            <a:spLocks noGrp="1"/>
          </p:cNvSpPr>
          <p:nvPr>
            <p:ph type="dt" sz="half" idx="10"/>
            <p:custDataLst>
              <p:tags r:id="rId14"/>
            </p:custDataLst>
          </p:nvPr>
        </p:nvSpPr>
        <p:spPr>
          <a:xfrm>
            <a:off x="695960" y="6356350"/>
            <a:ext cx="2743200" cy="365125"/>
          </a:xfrm>
        </p:spPr>
        <p:txBody>
          <a:bodyPr lIns="0" tIns="0" rIns="0" bIns="0"/>
          <a:lstStyle>
            <a:lvl1pPr>
              <a:defRPr>
                <a:latin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dirty="0"/>
          </a:p>
        </p:txBody>
      </p:sp>
      <p:sp>
        <p:nvSpPr>
          <p:cNvPr id="11" name="页脚占位符 10"/>
          <p:cNvSpPr>
            <a:spLocks noGrp="1"/>
          </p:cNvSpPr>
          <p:nvPr>
            <p:ph type="ftr" sz="quarter" idx="11"/>
            <p:custDataLst>
              <p:tags r:id="rId15"/>
            </p:custDataLst>
          </p:nvPr>
        </p:nvSpPr>
        <p:spPr>
          <a:xfrm>
            <a:off x="4038600" y="6356350"/>
            <a:ext cx="4114800" cy="365125"/>
          </a:xfrm>
        </p:spPr>
        <p:txBody>
          <a:bodyPr lIns="0" tIns="0" rIns="0" bIns="0"/>
          <a:lstStyle>
            <a:lvl1pPr algn="ctr">
              <a:defRPr>
                <a:latin typeface="微软雅黑" panose="020B0503020204020204" charset="-122"/>
                <a:cs typeface="微软雅黑" panose="020B0503020204020204" charset="-122"/>
              </a:defRPr>
            </a:lvl1pPr>
          </a:lstStyle>
          <a:p>
            <a:endParaRPr lang="zh-CN" altLang="en-US" dirty="0"/>
          </a:p>
        </p:txBody>
      </p:sp>
      <p:sp>
        <p:nvSpPr>
          <p:cNvPr id="12" name="灯片编号占位符 11"/>
          <p:cNvSpPr>
            <a:spLocks noGrp="1"/>
          </p:cNvSpPr>
          <p:nvPr>
            <p:ph type="sldNum" sz="quarter" idx="12"/>
            <p:custDataLst>
              <p:tags r:id="rId16"/>
            </p:custDataLst>
          </p:nvPr>
        </p:nvSpPr>
        <p:spPr>
          <a:xfrm>
            <a:off x="8753983" y="6356350"/>
            <a:ext cx="2743200" cy="365125"/>
          </a:xfrm>
        </p:spPr>
        <p:txBody>
          <a:bodyPr lIns="0" tIns="0" rIns="0" bIns="0"/>
          <a:lstStyle>
            <a:lvl1pPr algn="r">
              <a:defRPr>
                <a:latin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2" name="标题占位符 1"/>
          <p:cNvSpPr>
            <a:spLocks noGrp="1"/>
          </p:cNvSpPr>
          <p:nvPr>
            <p:ph type="title"/>
            <p:custDataLst>
              <p:tags r:id="rId17"/>
            </p:custDataLst>
          </p:nvPr>
        </p:nvSpPr>
        <p:spPr>
          <a:xfrm>
            <a:off x="695960" y="360000"/>
            <a:ext cx="10800000" cy="720000"/>
          </a:xfrm>
          <a:prstGeom prst="rect">
            <a:avLst/>
          </a:prstGeom>
          <a:noFill/>
        </p:spPr>
        <p:txBody>
          <a:bodyPr vert="horz" wrap="square" lIns="0" tIns="0" rIns="0" bIns="0" rtlCol="0" anchor="b" anchorCtr="0">
            <a:noAutofit/>
          </a:bodyPr>
          <a:lstStyle/>
          <a:p>
            <a:pPr marL="0" marR="0" lvl="0">
              <a:buClrTx/>
              <a:buSzTx/>
              <a:buFontTx/>
            </a:pPr>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a:ln>
            <a:noFill/>
            <a:prstDash val="sysDash"/>
          </a:ln>
        </p:spPr>
        <p:txBody>
          <a:bodyPr vert="horz" lIns="0" tIns="0" rIns="0" bIns="0" rtlCol="0">
            <a:normAutofit/>
          </a:bodyPr>
          <a:lstStyle/>
          <a:p>
            <a:pPr marR="0" lvl="0">
              <a:buClrTx/>
              <a:buSzTx/>
            </a:pPr>
            <a:r>
              <a:rPr lang="zh-CN" altLang="en-US" dirty="0"/>
              <a:t>单击此处编辑母版文本样式</a:t>
            </a:r>
            <a:endParaRPr lang="zh-CN" altLang="en-US" dirty="0"/>
          </a:p>
          <a:p>
            <a:pPr marR="0" lvl="1">
              <a:tabLst>
                <a:tab pos="1609725" algn="l"/>
              </a:tabLst>
            </a:pPr>
            <a:r>
              <a:rPr lang="zh-CN" altLang="en-US" dirty="0"/>
              <a:t>二级</a:t>
            </a:r>
            <a:endParaRPr lang="zh-CN" altLang="en-US" dirty="0"/>
          </a:p>
          <a:p>
            <a:pPr marR="0" lvl="2"/>
            <a:r>
              <a:rPr lang="zh-CN" altLang="en-US" dirty="0"/>
              <a:t>三级</a:t>
            </a:r>
            <a:endParaRPr lang="zh-CN" altLang="en-US" dirty="0"/>
          </a:p>
          <a:p>
            <a:pPr marR="0" lvl="3"/>
            <a:r>
              <a:rPr lang="zh-CN" altLang="en-US" dirty="0"/>
              <a:t>四级</a:t>
            </a:r>
            <a:endParaRPr lang="zh-CN" altLang="en-US" dirty="0"/>
          </a:p>
          <a:p>
            <a:pPr marR="0" lvl="4"/>
            <a:r>
              <a:rPr lang="zh-CN" altLang="en-US" dirty="0"/>
              <a:t>五级</a:t>
            </a:r>
            <a:endParaRPr lang="zh-CN" altLang="en-US" dirty="0"/>
          </a:p>
        </p:txBody>
      </p:sp>
      <p:sp>
        <p:nvSpPr>
          <p:cNvPr id="4"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kumimoji="0" lang="zh-CN" altLang="en-US" sz="3200" b="1" i="0" u="none" strike="noStrike" kern="1200" cap="none" spc="300" normalizeH="0" baseline="0" dirty="0" smtClean="0">
          <a:ln>
            <a:noFill/>
          </a:ln>
          <a:gradFill>
            <a:gsLst>
              <a:gs pos="0">
                <a:schemeClr val="accent1">
                  <a:lumMod val="20000"/>
                  <a:lumOff val="80000"/>
                </a:schemeClr>
              </a:gs>
              <a:gs pos="100000">
                <a:schemeClr val="accent1"/>
              </a:gs>
            </a:gsLst>
            <a:lin ang="6060000" scaled="0"/>
          </a:gradFill>
          <a:uFillTx/>
          <a:latin typeface="+mj-ea"/>
          <a:ea typeface="+mj-ea"/>
          <a:cs typeface="微软雅黑" panose="020B0503020204020204"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smtClean="0">
          <a:ln>
            <a:noFill/>
            <a:prstDash val="sysDot"/>
          </a:ln>
          <a:solidFill>
            <a:srgbClr val="FFFFFF"/>
          </a:solidFill>
          <a:uFillTx/>
          <a:latin typeface="+mn-ea"/>
          <a:ea typeface="+mn-ea"/>
          <a:cs typeface="微软雅黑" panose="020B0503020204020204"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smtClean="0">
          <a:solidFill>
            <a:srgbClr val="FFFFFF"/>
          </a:solidFill>
          <a:uFillTx/>
          <a:latin typeface="+mn-ea"/>
          <a:ea typeface="+mn-ea"/>
          <a:cs typeface="微软雅黑" panose="020B0503020204020204"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smtClean="0">
          <a:solidFill>
            <a:srgbClr val="FFFFFF"/>
          </a:solidFill>
          <a:uFillTx/>
          <a:latin typeface="+mn-ea"/>
          <a:ea typeface="+mn-ea"/>
          <a:cs typeface="微软雅黑" panose="020B0503020204020204"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smtClean="0">
          <a:solidFill>
            <a:srgbClr val="FFFFFF"/>
          </a:solidFill>
          <a:uFillTx/>
          <a:latin typeface="+mn-ea"/>
          <a:ea typeface="+mn-ea"/>
          <a:cs typeface="微软雅黑" panose="020B0503020204020204"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smtClean="0">
          <a:solidFill>
            <a:srgbClr val="FFFFFF"/>
          </a:solidFill>
          <a:uFillTx/>
          <a:latin typeface="+mn-ea"/>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7.png"/><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2" Type="http://schemas.openxmlformats.org/officeDocument/2006/relationships/slideLayout" Target="../slideLayouts/slideLayout7.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tags" Target="../tags/tag8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0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0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0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1.xml"/><Relationship Id="rId1"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26815" y="1334770"/>
            <a:ext cx="4064000" cy="5530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altLang="zh-CN" sz="3000">
                <a:solidFill>
                  <a:schemeClr val="accent4"/>
                </a:solidFill>
                <a:effectLst/>
                <a:uFillTx/>
                <a:latin typeface="+mj-lt"/>
                <a:cs typeface="+mj-lt"/>
                <a:sym typeface="+mn-ea"/>
              </a:rPr>
              <a:t>EasyGraph</a:t>
            </a:r>
            <a:endParaRPr lang="en-US" altLang="zh-CN" sz="3000">
              <a:solidFill>
                <a:schemeClr val="accent4"/>
              </a:solidFill>
              <a:effectLst/>
              <a:uFillTx/>
              <a:latin typeface="+mj-lt"/>
              <a:cs typeface="+mj-lt"/>
              <a:sym typeface="+mn-ea"/>
            </a:endParaRPr>
          </a:p>
        </p:txBody>
      </p:sp>
      <p:sp>
        <p:nvSpPr>
          <p:cNvPr id="3" name="文本占位符 30"/>
          <p:cNvSpPr>
            <a:spLocks noGrp="1"/>
          </p:cNvSpPr>
          <p:nvPr>
            <p:custDataLst>
              <p:tags r:id="rId2"/>
            </p:custDataLst>
          </p:nvPr>
        </p:nvSpPr>
        <p:spPr>
          <a:xfrm>
            <a:off x="911225" y="2028190"/>
            <a:ext cx="10307320" cy="3998595"/>
          </a:xfrm>
          <a:prstGeom prst="rect">
            <a:avLst/>
          </a:prstGeom>
          <a:noFill/>
          <a:ln>
            <a:noFill/>
            <a:prstDash val="sysDash"/>
          </a:ln>
        </p:spPr>
        <p:txBody>
          <a:bodyPr vert="horz" wrap="square" lIns="91440" tIns="45720" rIns="91440" bIns="45720" rtlCol="0">
            <a:noAutofit/>
          </a:bodyPr>
          <a:lstStyle>
            <a:lvl1pPr marL="0" marR="0" lvl="0" indent="-228600" algn="l" defTabSz="914400" rtl="0" eaLnBrk="1" fontAlgn="auto" latinLnBrk="0" hangingPunct="1">
              <a:lnSpc>
                <a:spcPct val="130000"/>
              </a:lnSpc>
              <a:spcBef>
                <a:spcPts val="0"/>
              </a:spcBef>
              <a:spcAft>
                <a:spcPts val="1000"/>
              </a:spcAft>
              <a:buClrTx/>
              <a:buSzTx/>
              <a:buFontTx/>
              <a:buNone/>
              <a:defRPr kumimoji="0" lang="zh-CN" altLang="en-US" sz="1200" b="0" i="0" u="none" strike="noStrike" kern="1200" cap="none" spc="0" normalizeH="0" baseline="0" noProof="1" dirty="0" smtClean="0">
                <a:ln>
                  <a:noFill/>
                  <a:prstDash val="sysDot"/>
                </a:ln>
                <a:solidFill>
                  <a:schemeClr val="tx1">
                    <a:lumMod val="50000"/>
                    <a:lumOff val="50000"/>
                  </a:schemeClr>
                </a:solidFill>
                <a:uFillTx/>
                <a:latin typeface="+mn-ea"/>
                <a:ea typeface="+mn-ea"/>
                <a:cs typeface="微软雅黑" panose="020B0503020204020204"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28600" algn="l">
              <a:lnSpc>
                <a:spcPct val="130000"/>
              </a:lnSpc>
              <a:spcBef>
                <a:spcPts val="0"/>
              </a:spcBef>
              <a:spcAft>
                <a:spcPts val="1000"/>
              </a:spcAft>
              <a:buSzPct val="100000"/>
            </a:pPr>
            <a:r>
              <a:rPr lang="zh-CN" altLang="en-US" sz="1400">
                <a:solidFill>
                  <a:schemeClr val="tx1"/>
                </a:solidFill>
                <a:sym typeface="+mn-ea"/>
              </a:rPr>
              <a:t>网络(networks)是对事物之间关系的一种有代表性的建模方式，利用网络可以深入认识世界中的关联。社交网络、交易网络、知识图谱、交通网络、蛋白质互作网络等都是网络数据的典型应用。网络分析(Network Analysis)聚焦于在网络数据中分析实体间的关系，有着丰富的实际应用场景。</a:t>
            </a:r>
            <a:endParaRPr lang="zh-CN" altLang="en-US" sz="1400">
              <a:solidFill>
                <a:schemeClr val="tx1"/>
              </a:solidFill>
              <a:sym typeface="+mn-ea"/>
            </a:endParaRPr>
          </a:p>
          <a:p>
            <a:pPr marL="0" indent="-228600" algn="l">
              <a:lnSpc>
                <a:spcPct val="130000"/>
              </a:lnSpc>
              <a:spcBef>
                <a:spcPts val="0"/>
              </a:spcBef>
              <a:spcAft>
                <a:spcPts val="1000"/>
              </a:spcAft>
              <a:buSzPct val="100000"/>
            </a:pPr>
            <a:r>
              <a:rPr lang="zh-CN" altLang="en-US" sz="1400">
                <a:solidFill>
                  <a:schemeClr val="accent5"/>
                </a:solidFill>
                <a:sym typeface="+mn-ea"/>
              </a:rPr>
              <a:t>EasyGraph</a:t>
            </a:r>
            <a:r>
              <a:rPr lang="zh-CN" altLang="en-US" sz="1400">
                <a:solidFill>
                  <a:schemeClr val="tx1"/>
                </a:solidFill>
                <a:sym typeface="+mn-ea"/>
              </a:rPr>
              <a:t>是复旦大学网络大数据实验室开发的开源网络结构分析工具箱。相比于现有的网络分析开源工具如igraph和NetworkX等，EasyGraph拥有多方面的优势:</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1.利用Python/C++混合编程和并行计算技术提高了运行效率，具有比已有工具更好的运算速度和可扩展性</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2.基于社会学的结构洞理论，针对社交网络分析，提供了多种结构洞挖掘方法</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3.支持社团检测、中心度、联通子图、聚集系数等经典网络分析算法</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4.支持DeepWalk、node2vec、LINE、SDNE等网络嵌入算法</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5.支持网络可视化</a:t>
            </a:r>
            <a:endParaRPr lang="zh-CN" altLang="en-US" sz="1400">
              <a:solidFill>
                <a:schemeClr val="tx1"/>
              </a:solidFill>
              <a:sym typeface="+mn-ea"/>
            </a:endParaRPr>
          </a:p>
          <a:p>
            <a:pPr indent="-228600" algn="l">
              <a:lnSpc>
                <a:spcPct val="100000"/>
              </a:lnSpc>
              <a:spcBef>
                <a:spcPts val="0"/>
              </a:spcBef>
              <a:spcAft>
                <a:spcPts val="1000"/>
              </a:spcAft>
              <a:buSzPct val="100000"/>
            </a:pPr>
            <a:r>
              <a:rPr lang="zh-CN" altLang="en-US" sz="1400">
                <a:solidFill>
                  <a:schemeClr val="tx1"/>
                </a:solidFill>
                <a:sym typeface="+mn-ea"/>
              </a:rPr>
              <a:t>6.内置多种经典网络数据集</a:t>
            </a:r>
            <a:endParaRPr lang="zh-CN" altLang="en-US" sz="1400">
              <a:solidFill>
                <a:schemeClr val="tx1"/>
              </a:solidFill>
              <a:sym typeface="+mn-ea"/>
            </a:endParaRPr>
          </a:p>
          <a:p>
            <a:pPr marL="0" indent="-228600" algn="l">
              <a:lnSpc>
                <a:spcPct val="130000"/>
              </a:lnSpc>
              <a:spcBef>
                <a:spcPts val="0"/>
              </a:spcBef>
              <a:spcAft>
                <a:spcPts val="1000"/>
              </a:spcAft>
              <a:buSzPct val="100000"/>
            </a:pPr>
            <a:endParaRPr lang="zh-CN" altLang="en-US" sz="1400">
              <a:solidFill>
                <a:schemeClr val="tx1"/>
              </a:solidFill>
              <a:sym typeface="+mn-ea"/>
            </a:endParaRPr>
          </a:p>
        </p:txBody>
      </p:sp>
      <p:sp>
        <p:nvSpPr>
          <p:cNvPr id="4" name="标题 3"/>
          <p:cNvSpPr>
            <a:spLocks noGrp="1"/>
          </p:cNvSpPr>
          <p:nvPr>
            <p:ph type="title" idx="2"/>
            <p:custDataLst>
              <p:tags r:id="rId3"/>
            </p:custDataLst>
          </p:nvPr>
        </p:nvSpPr>
        <p:spPr>
          <a:xfrm>
            <a:off x="1640840" y="307340"/>
            <a:ext cx="8445500" cy="843915"/>
          </a:xfrm>
        </p:spPr>
        <p:txBody>
          <a:bodyPr>
            <a:normAutofit fontScale="90000"/>
          </a:bodyPr>
          <a:lstStyle/>
          <a:p>
            <a:pPr marL="0" indent="0" algn="ctr">
              <a:lnSpc>
                <a:spcPct val="100000"/>
              </a:lnSpc>
              <a:spcBef>
                <a:spcPts val="0"/>
              </a:spcBef>
              <a:spcAft>
                <a:spcPts val="0"/>
              </a:spcAft>
              <a:buSzPct val="100000"/>
            </a:pPr>
            <a:r>
              <a:rPr lang="zh-CN" altLang="en-US" sz="5000"/>
              <a:t>开源社区的数据分析管理工具 </a:t>
            </a:r>
            <a:endParaRPr lang="zh-CN" altLang="en-US" sz="5000"/>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3"/>
          <p:cNvSpPr>
            <a:spLocks noGrp="1"/>
          </p:cNvSpPr>
          <p:nvPr>
            <p:custDataLst>
              <p:tags r:id="rId1"/>
            </p:custDataLst>
          </p:nvPr>
        </p:nvSpPr>
        <p:spPr>
          <a:xfrm>
            <a:off x="732790" y="1426845"/>
            <a:ext cx="10727055" cy="4688840"/>
          </a:xfrm>
          <a:prstGeom prst="rect">
            <a:avLst/>
          </a:prstGeom>
          <a:noFill/>
          <a:ln>
            <a:noFill/>
            <a:prstDash val="sysDash"/>
          </a:ln>
        </p:spPr>
        <p:txBody>
          <a:bodyPr vert="horz" wrap="square" lIns="91440" tIns="45720" rIns="91440" bIns="45720" rtlCol="0">
            <a:normAutofit/>
          </a:bodyPr>
          <a:lstStyle>
            <a:lvl1pPr marL="0" marR="0" lvl="0" indent="-228600" algn="l" defTabSz="914400" rtl="0" eaLnBrk="1" fontAlgn="auto" latinLnBrk="0" hangingPunct="1">
              <a:lnSpc>
                <a:spcPct val="130000"/>
              </a:lnSpc>
              <a:spcBef>
                <a:spcPts val="0"/>
              </a:spcBef>
              <a:spcAft>
                <a:spcPts val="1000"/>
              </a:spcAft>
              <a:buClrTx/>
              <a:buSzTx/>
              <a:buFontTx/>
              <a:buNone/>
              <a:defRPr kumimoji="0" lang="zh-CN" altLang="en-US" sz="1200" b="0" i="0" u="none" strike="noStrike" kern="1200" cap="none" spc="0" normalizeH="0" baseline="0" noProof="1" dirty="0" smtClean="0">
                <a:ln>
                  <a:noFill/>
                  <a:prstDash val="sysDot"/>
                </a:ln>
                <a:solidFill>
                  <a:schemeClr val="tx1">
                    <a:lumMod val="50000"/>
                    <a:lumOff val="50000"/>
                  </a:schemeClr>
                </a:solidFill>
                <a:uFillTx/>
                <a:latin typeface="+mn-ea"/>
                <a:ea typeface="+mn-ea"/>
                <a:cs typeface="微软雅黑" panose="020B0503020204020204"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28600" algn="l">
              <a:lnSpc>
                <a:spcPct val="130000"/>
              </a:lnSpc>
              <a:spcBef>
                <a:spcPts val="0"/>
              </a:spcBef>
              <a:spcAft>
                <a:spcPts val="1000"/>
              </a:spcAft>
              <a:buSzPct val="100000"/>
            </a:pPr>
            <a:r>
              <a:rPr lang="en-US" altLang="zh-CN" sz="1200">
                <a:solidFill>
                  <a:schemeClr val="tx1"/>
                </a:solidFill>
                <a:sym typeface="+mn-ea"/>
              </a:rPr>
              <a:t>   </a:t>
            </a:r>
            <a:r>
              <a:rPr lang="en-US" altLang="zh-CN" sz="1400">
                <a:solidFill>
                  <a:schemeClr val="tx1"/>
                </a:solidFill>
                <a:sym typeface="+mn-ea"/>
              </a:rPr>
              <a:t>设计初衷：目前大数据的应用已经非常广泛，但是针对小型企业或者个体经营的应用并不太多。针对上述用户，我们旨在制作一个方便大众化的一个数据分析工具/方案，方便个体户能轻松利用数据分析来达到自己所需的一些用户分析，从而达到个性化的用户服务方案。用户只需提供自己的数据就能方便的得到自己所需的数据分析结果。 </a:t>
            </a:r>
            <a:endParaRPr lang="en-US" altLang="zh-CN" sz="1400">
              <a:solidFill>
                <a:schemeClr val="tx1"/>
              </a:solidFill>
              <a:sym typeface="+mn-ea"/>
            </a:endParaRPr>
          </a:p>
          <a:p>
            <a:pPr marL="0" indent="-228600" algn="l">
              <a:lnSpc>
                <a:spcPct val="130000"/>
              </a:lnSpc>
              <a:spcBef>
                <a:spcPts val="0"/>
              </a:spcBef>
              <a:spcAft>
                <a:spcPts val="1000"/>
              </a:spcAft>
              <a:buSzPct val="100000"/>
            </a:pPr>
            <a:r>
              <a:rPr lang="en-US" altLang="zh-CN" sz="1400">
                <a:solidFill>
                  <a:schemeClr val="tx1"/>
                </a:solidFill>
                <a:sym typeface="+mn-ea"/>
              </a:rPr>
              <a:t>   明确分析目标 ：我们将以比赛所给出的开源数据为案例，利用EasyGraph等开源工具做出对社区人员、贡献者等的数据分析，选定一到多个开源项目作为分析对象。</a:t>
            </a:r>
            <a:endParaRPr lang="en-US" altLang="zh-CN" sz="1400">
              <a:solidFill>
                <a:schemeClr val="tx1"/>
              </a:solidFill>
              <a:sym typeface="+mn-ea"/>
            </a:endParaRPr>
          </a:p>
          <a:p>
            <a:pPr marL="0" indent="-228600" algn="l">
              <a:lnSpc>
                <a:spcPct val="130000"/>
              </a:lnSpc>
              <a:spcBef>
                <a:spcPts val="0"/>
              </a:spcBef>
              <a:spcAft>
                <a:spcPts val="1000"/>
              </a:spcAft>
              <a:buSzPct val="100000"/>
            </a:pPr>
            <a:r>
              <a:rPr lang="en-US" altLang="zh-CN" sz="1400">
                <a:solidFill>
                  <a:schemeClr val="tx1"/>
                </a:solidFill>
                <a:sym typeface="+mn-ea"/>
              </a:rPr>
              <a:t>下面我们用自己绘制的图片来展示我们的核心想法：</a:t>
            </a:r>
            <a:endParaRPr lang="en-US" altLang="zh-CN" sz="1400">
              <a:solidFill>
                <a:schemeClr val="tx1"/>
              </a:solidFill>
              <a:sym typeface="+mn-ea"/>
            </a:endParaRPr>
          </a:p>
          <a:p>
            <a:pPr marL="0" indent="-228600" algn="l">
              <a:lnSpc>
                <a:spcPct val="130000"/>
              </a:lnSpc>
              <a:spcBef>
                <a:spcPts val="0"/>
              </a:spcBef>
              <a:spcAft>
                <a:spcPts val="1000"/>
              </a:spcAft>
              <a:buSzPct val="100000"/>
            </a:pPr>
            <a:endParaRPr lang="en-US" altLang="zh-CN" sz="1400">
              <a:solidFill>
                <a:schemeClr val="tx1"/>
              </a:solidFill>
              <a:sym typeface="+mn-ea"/>
            </a:endParaRPr>
          </a:p>
        </p:txBody>
      </p:sp>
      <p:sp>
        <p:nvSpPr>
          <p:cNvPr id="4" name="标题 3"/>
          <p:cNvSpPr>
            <a:spLocks noGrp="1"/>
          </p:cNvSpPr>
          <p:nvPr>
            <p:ph type="title" idx="2"/>
            <p:custDataLst>
              <p:tags r:id="rId2"/>
            </p:custDataLst>
          </p:nvPr>
        </p:nvSpPr>
        <p:spPr>
          <a:xfrm>
            <a:off x="3649345" y="201930"/>
            <a:ext cx="3617595" cy="1030605"/>
          </a:xfrm>
        </p:spPr>
        <p:txBody>
          <a:bodyPr/>
          <a:lstStyle/>
          <a:p>
            <a:pPr marL="0" indent="0" algn="ctr">
              <a:lnSpc>
                <a:spcPct val="100000"/>
              </a:lnSpc>
              <a:spcBef>
                <a:spcPts val="0"/>
              </a:spcBef>
              <a:spcAft>
                <a:spcPts val="0"/>
              </a:spcAft>
              <a:buSzPct val="100000"/>
            </a:pPr>
            <a:r>
              <a:rPr lang="zh-CN" altLang="en-US" sz="5000"/>
              <a:t>设计主题</a:t>
            </a:r>
            <a:endParaRPr lang="zh-CN" altLang="en-US" sz="5000"/>
          </a:p>
        </p:txBody>
      </p:sp>
      <p:pic>
        <p:nvPicPr>
          <p:cNvPr id="8" name="图片 7"/>
          <p:cNvPicPr>
            <a:picLocks noChangeAspect="1"/>
          </p:cNvPicPr>
          <p:nvPr/>
        </p:nvPicPr>
        <p:blipFill>
          <a:blip r:embed="rId3"/>
          <a:stretch>
            <a:fillRect/>
          </a:stretch>
        </p:blipFill>
        <p:spPr>
          <a:xfrm>
            <a:off x="3413125" y="3549650"/>
            <a:ext cx="3958590" cy="252793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noFill/>
        </p:spPr>
        <p:txBody>
          <a:bodyPr vert="horz" wrap="square" lIns="0" tIns="0" rIns="0" bIns="0" rtlCol="0" anchor="b" anchorCtr="0">
            <a:noAutofit/>
          </a:bodyPr>
          <a:lstStyle/>
          <a:p>
            <a:pPr lvl="0" algn="l">
              <a:buClrTx/>
              <a:buSzTx/>
              <a:buFontTx/>
            </a:pPr>
            <a:r>
              <a:rPr>
                <a:sym typeface="+mn-ea"/>
              </a:rPr>
              <a:t>设计创新</a:t>
            </a:r>
            <a:endParaRPr>
              <a:sym typeface="+mn-ea"/>
            </a:endParaRPr>
          </a:p>
        </p:txBody>
      </p:sp>
      <p:cxnSp>
        <p:nvCxnSpPr>
          <p:cNvPr id="2" name="直接连接符 1"/>
          <p:cNvCxnSpPr/>
          <p:nvPr>
            <p:custDataLst>
              <p:tags r:id="rId2"/>
            </p:custDataLst>
          </p:nvPr>
        </p:nvCxnSpPr>
        <p:spPr>
          <a:xfrm flipV="1">
            <a:off x="5166518" y="1761599"/>
            <a:ext cx="1905" cy="1007936"/>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cxnSp>
        <p:nvCxnSpPr>
          <p:cNvPr id="4" name="直接连接符 3"/>
          <p:cNvCxnSpPr/>
          <p:nvPr>
            <p:custDataLst>
              <p:tags r:id="rId3"/>
            </p:custDataLst>
          </p:nvPr>
        </p:nvCxnSpPr>
        <p:spPr>
          <a:xfrm flipH="1" flipV="1">
            <a:off x="3508855" y="2739049"/>
            <a:ext cx="1905" cy="997774"/>
          </a:xfrm>
          <a:prstGeom prst="line">
            <a:avLst/>
          </a:prstGeom>
          <a:ln>
            <a:solidFill>
              <a:schemeClr val="accent1"/>
            </a:solidFill>
          </a:ln>
        </p:spPr>
        <p:style>
          <a:lnRef idx="2">
            <a:schemeClr val="accent1"/>
          </a:lnRef>
          <a:fillRef idx="0">
            <a:srgbClr val="FFFFFF"/>
          </a:fillRef>
          <a:effectRef idx="0">
            <a:srgbClr val="FFFFFF"/>
          </a:effectRef>
          <a:fontRef idx="minor">
            <a:schemeClr val="tx1"/>
          </a:fontRef>
        </p:style>
      </p:cxnSp>
      <p:sp>
        <p:nvSpPr>
          <p:cNvPr id="5" name="燕尾形 4"/>
          <p:cNvSpPr/>
          <p:nvPr>
            <p:custDataLst>
              <p:tags r:id="rId4"/>
            </p:custDataLst>
          </p:nvPr>
        </p:nvSpPr>
        <p:spPr>
          <a:xfrm rot="10800000" flipH="1" flipV="1">
            <a:off x="4356740" y="2646956"/>
            <a:ext cx="1620827" cy="194347"/>
          </a:xfrm>
          <a:prstGeom prst="chevron">
            <a:avLst/>
          </a:prstGeom>
          <a:gradFill>
            <a:gsLst>
              <a:gs pos="0">
                <a:schemeClr val="accent2"/>
              </a:gs>
              <a:gs pos="100000">
                <a:schemeClr val="accent2">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sz="1400" b="1" dirty="0">
              <a:solidFill>
                <a:srgbClr val="FFFFFF"/>
              </a:solidFill>
              <a:sym typeface="+mn-ea"/>
            </a:endParaRPr>
          </a:p>
        </p:txBody>
      </p:sp>
      <p:sp>
        <p:nvSpPr>
          <p:cNvPr id="6" name="椭圆 5"/>
          <p:cNvSpPr/>
          <p:nvPr>
            <p:custDataLst>
              <p:tags r:id="rId5"/>
            </p:custDataLst>
          </p:nvPr>
        </p:nvSpPr>
        <p:spPr>
          <a:xfrm>
            <a:off x="3327845" y="3525962"/>
            <a:ext cx="382977" cy="38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lt1"/>
                </a:solidFill>
                <a:latin typeface="+mn-ea"/>
                <a:cs typeface="+mn-ea"/>
                <a:sym typeface="+mn-ea"/>
              </a:rPr>
              <a:t>1</a:t>
            </a:r>
            <a:endParaRPr lang="en-US" altLang="zh-CN" sz="1400" b="1" dirty="0">
              <a:solidFill>
                <a:schemeClr val="lt1"/>
              </a:solidFill>
              <a:latin typeface="+mn-ea"/>
              <a:cs typeface="+mn-ea"/>
              <a:sym typeface="+mn-ea"/>
            </a:endParaRPr>
          </a:p>
        </p:txBody>
      </p:sp>
      <p:sp>
        <p:nvSpPr>
          <p:cNvPr id="7" name="椭圆 6"/>
          <p:cNvSpPr/>
          <p:nvPr>
            <p:custDataLst>
              <p:tags r:id="rId6"/>
            </p:custDataLst>
          </p:nvPr>
        </p:nvSpPr>
        <p:spPr>
          <a:xfrm>
            <a:off x="4975981" y="1378023"/>
            <a:ext cx="382977" cy="38361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lt1"/>
                </a:solidFill>
                <a:latin typeface="+mn-ea"/>
                <a:cs typeface="+mn-ea"/>
                <a:sym typeface="+mn-ea"/>
              </a:rPr>
              <a:t>2</a:t>
            </a:r>
            <a:endParaRPr lang="en-US" altLang="zh-CN" sz="1400" b="1" dirty="0">
              <a:solidFill>
                <a:schemeClr val="lt1"/>
              </a:solidFill>
              <a:latin typeface="+mn-ea"/>
              <a:cs typeface="+mn-ea"/>
              <a:sym typeface="+mn-ea"/>
            </a:endParaRPr>
          </a:p>
        </p:txBody>
      </p:sp>
      <p:sp>
        <p:nvSpPr>
          <p:cNvPr id="9" name="矩形 8"/>
          <p:cNvSpPr/>
          <p:nvPr>
            <p:custDataLst>
              <p:tags r:id="rId7"/>
            </p:custDataLst>
          </p:nvPr>
        </p:nvSpPr>
        <p:spPr>
          <a:xfrm>
            <a:off x="2699076" y="1827651"/>
            <a:ext cx="1627813" cy="8186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b="1" dirty="0">
                <a:solidFill>
                  <a:schemeClr val="tx1">
                    <a:lumMod val="85000"/>
                    <a:lumOff val="15000"/>
                  </a:schemeClr>
                </a:solidFill>
                <a:latin typeface="+mn-ea"/>
                <a:cs typeface="+mn-ea"/>
              </a:rPr>
              <a:t>利用数据分析的快速发展制作便捷数据分析工具</a:t>
            </a:r>
            <a:endParaRPr lang="zh-CN" altLang="en-US" sz="1400" b="1" dirty="0">
              <a:solidFill>
                <a:schemeClr val="tx1">
                  <a:lumMod val="85000"/>
                  <a:lumOff val="15000"/>
                </a:schemeClr>
              </a:solidFill>
              <a:latin typeface="+mn-ea"/>
              <a:cs typeface="+mn-ea"/>
            </a:endParaRPr>
          </a:p>
        </p:txBody>
      </p:sp>
      <p:sp>
        <p:nvSpPr>
          <p:cNvPr id="23" name="矩形 22"/>
          <p:cNvSpPr/>
          <p:nvPr>
            <p:custDataLst>
              <p:tags r:id="rId8"/>
            </p:custDataLst>
          </p:nvPr>
        </p:nvSpPr>
        <p:spPr>
          <a:xfrm>
            <a:off x="4301490" y="2955290"/>
            <a:ext cx="1715770" cy="490220"/>
          </a:xfrm>
          <a:prstGeom prst="rect">
            <a:avLst/>
          </a:prstGeom>
          <a:noFill/>
        </p:spPr>
        <p:txBody>
          <a:bodyPr wrap="square" lIns="0" tIns="0" rIns="0" bIns="0" rtlCol="0" anchor="b" anchorCtr="0">
            <a:normAutofit/>
          </a:bodyPr>
          <a:lstStyle/>
          <a:p>
            <a:pPr algn="ctr">
              <a:spcBef>
                <a:spcPct val="0"/>
              </a:spcBef>
              <a:spcAft>
                <a:spcPct val="0"/>
              </a:spcAft>
            </a:pPr>
            <a:r>
              <a:rPr lang="zh-CN" altLang="en-US" sz="1400" b="1" dirty="0">
                <a:solidFill>
                  <a:schemeClr val="tx1">
                    <a:lumMod val="85000"/>
                    <a:lumOff val="15000"/>
                  </a:schemeClr>
                </a:solidFill>
                <a:latin typeface="+mn-ea"/>
                <a:cs typeface="+mn-ea"/>
                <a:sym typeface="+mn-ea"/>
              </a:rPr>
              <a:t>用户导入数据以得到想要的分析结果</a:t>
            </a:r>
            <a:endParaRPr lang="zh-CN" altLang="en-US" sz="1400" b="1" dirty="0">
              <a:solidFill>
                <a:schemeClr val="tx1">
                  <a:lumMod val="85000"/>
                  <a:lumOff val="15000"/>
                </a:schemeClr>
              </a:solidFill>
              <a:latin typeface="+mn-ea"/>
              <a:cs typeface="+mn-ea"/>
              <a:sym typeface="+mn-ea"/>
            </a:endParaRPr>
          </a:p>
        </p:txBody>
      </p:sp>
      <p:sp>
        <p:nvSpPr>
          <p:cNvPr id="24" name="矩形 23"/>
          <p:cNvSpPr/>
          <p:nvPr>
            <p:custDataLst>
              <p:tags r:id="rId9"/>
            </p:custDataLst>
          </p:nvPr>
        </p:nvSpPr>
        <p:spPr>
          <a:xfrm>
            <a:off x="6159500" y="1957070"/>
            <a:ext cx="1725930" cy="576580"/>
          </a:xfrm>
          <a:prstGeom prst="rect">
            <a:avLst/>
          </a:prstGeom>
          <a:noFill/>
        </p:spPr>
        <p:txBody>
          <a:bodyPr wrap="square" lIns="0" tIns="0" rIns="0" bIns="0" rtlCol="0" anchor="b" anchorCtr="0">
            <a:normAutofit/>
          </a:bodyPr>
          <a:lstStyle/>
          <a:p>
            <a:pPr algn="ctr">
              <a:spcBef>
                <a:spcPct val="0"/>
              </a:spcBef>
              <a:spcAft>
                <a:spcPct val="0"/>
              </a:spcAft>
            </a:pPr>
            <a:r>
              <a:rPr lang="zh-CN" altLang="en-US" sz="1400" b="1">
                <a:solidFill>
                  <a:schemeClr val="tx1"/>
                </a:solidFill>
                <a:latin typeface="+mn-ea"/>
                <a:cs typeface="+mn-ea"/>
              </a:rPr>
              <a:t>开源环境方便更多开发者实现功能更新</a:t>
            </a:r>
            <a:endParaRPr lang="zh-CN" altLang="en-US" sz="1400" b="1">
              <a:solidFill>
                <a:schemeClr val="tx1"/>
              </a:solidFill>
              <a:latin typeface="+mn-ea"/>
              <a:cs typeface="+mn-ea"/>
            </a:endParaRPr>
          </a:p>
        </p:txBody>
      </p:sp>
      <p:sp>
        <p:nvSpPr>
          <p:cNvPr id="26" name="燕尾形 25"/>
          <p:cNvSpPr/>
          <p:nvPr/>
        </p:nvSpPr>
        <p:spPr>
          <a:xfrm flipV="1">
            <a:off x="2501554" y="2645051"/>
            <a:ext cx="202603" cy="194347"/>
          </a:xfrm>
          <a:prstGeom prst="chevron">
            <a:avLst/>
          </a:prstGeom>
          <a:gradFill>
            <a:gsLst>
              <a:gs pos="100000">
                <a:schemeClr val="accent1">
                  <a:lumMod val="85000"/>
                  <a:lumOff val="15000"/>
                </a:schemeClr>
              </a:gs>
              <a:gs pos="0">
                <a:schemeClr val="accent1"/>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a:sym typeface="+mn-ea"/>
            </a:endParaRPr>
          </a:p>
        </p:txBody>
      </p:sp>
      <p:sp>
        <p:nvSpPr>
          <p:cNvPr id="27" name="燕尾形 26"/>
          <p:cNvSpPr/>
          <p:nvPr>
            <p:custDataLst>
              <p:tags r:id="rId10"/>
            </p:custDataLst>
          </p:nvPr>
        </p:nvSpPr>
        <p:spPr>
          <a:xfrm flipV="1">
            <a:off x="5956608" y="2647591"/>
            <a:ext cx="202603" cy="194347"/>
          </a:xfrm>
          <a:prstGeom prst="chevron">
            <a:avLst/>
          </a:prstGeom>
          <a:gradFill>
            <a:gsLst>
              <a:gs pos="0">
                <a:schemeClr val="accent1"/>
              </a:gs>
              <a:gs pos="100000">
                <a:schemeClr val="accent1">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a:sym typeface="+mn-ea"/>
            </a:endParaRPr>
          </a:p>
        </p:txBody>
      </p:sp>
      <p:sp>
        <p:nvSpPr>
          <p:cNvPr id="28" name="任意多边形: 形状 17"/>
          <p:cNvSpPr/>
          <p:nvPr>
            <p:custDataLst>
              <p:tags r:id="rId11"/>
            </p:custDataLst>
          </p:nvPr>
        </p:nvSpPr>
        <p:spPr>
          <a:xfrm>
            <a:off x="2700982" y="2645051"/>
            <a:ext cx="1620827" cy="194347"/>
          </a:xfrm>
          <a:custGeom>
            <a:avLst/>
            <a:gdLst>
              <a:gd name="connsiteX0" fmla="*/ 0 w 1620520"/>
              <a:gd name="connsiteY0" fmla="*/ 0 h 194310"/>
              <a:gd name="connsiteX1" fmla="*/ 1523365 w 1620520"/>
              <a:gd name="connsiteY1" fmla="*/ 0 h 194310"/>
              <a:gd name="connsiteX2" fmla="*/ 1620520 w 1620520"/>
              <a:gd name="connsiteY2" fmla="*/ 97155 h 194310"/>
              <a:gd name="connsiteX3" fmla="*/ 1523365 w 1620520"/>
              <a:gd name="connsiteY3" fmla="*/ 194310 h 194310"/>
              <a:gd name="connsiteX4" fmla="*/ 0 w 1620520"/>
              <a:gd name="connsiteY4" fmla="*/ 194310 h 194310"/>
              <a:gd name="connsiteX5" fmla="*/ 97155 w 1620520"/>
              <a:gd name="connsiteY5" fmla="*/ 97155 h 194310"/>
              <a:gd name="connsiteX6" fmla="*/ 0 w 1620520"/>
              <a:gd name="connsiteY6" fmla="*/ 0 h 19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520" h="194310">
                <a:moveTo>
                  <a:pt x="0" y="0"/>
                </a:moveTo>
                <a:lnTo>
                  <a:pt x="1523365" y="0"/>
                </a:lnTo>
                <a:lnTo>
                  <a:pt x="1620520" y="97155"/>
                </a:lnTo>
                <a:lnTo>
                  <a:pt x="1523365" y="194310"/>
                </a:lnTo>
                <a:lnTo>
                  <a:pt x="0" y="194310"/>
                </a:lnTo>
                <a:lnTo>
                  <a:pt x="97155" y="97155"/>
                </a:lnTo>
                <a:lnTo>
                  <a:pt x="0" y="0"/>
                </a:lnTo>
                <a:close/>
              </a:path>
            </a:pathLst>
          </a:custGeom>
          <a:gradFill>
            <a:gsLst>
              <a:gs pos="0">
                <a:schemeClr val="accent1"/>
              </a:gs>
              <a:gs pos="100000">
                <a:schemeClr val="accent1">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b="1" dirty="0">
              <a:solidFill>
                <a:srgbClr val="FFFFFF"/>
              </a:solidFill>
            </a:endParaRPr>
          </a:p>
        </p:txBody>
      </p:sp>
      <p:sp>
        <p:nvSpPr>
          <p:cNvPr id="3" name="燕尾形 2"/>
          <p:cNvSpPr/>
          <p:nvPr>
            <p:custDataLst>
              <p:tags r:id="rId12"/>
            </p:custDataLst>
          </p:nvPr>
        </p:nvSpPr>
        <p:spPr>
          <a:xfrm rot="10800000" flipH="1" flipV="1">
            <a:off x="6159505" y="2647591"/>
            <a:ext cx="1620827" cy="194347"/>
          </a:xfrm>
          <a:prstGeom prst="chevron">
            <a:avLst/>
          </a:prstGeom>
          <a:gradFill>
            <a:gsLst>
              <a:gs pos="0">
                <a:schemeClr val="accent1"/>
              </a:gs>
              <a:gs pos="100000">
                <a:schemeClr val="accent1">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sz="1400" b="1" dirty="0">
              <a:solidFill>
                <a:srgbClr val="FFFFFF"/>
              </a:solidFill>
              <a:sym typeface="+mn-ea"/>
            </a:endParaRPr>
          </a:p>
        </p:txBody>
      </p:sp>
      <p:cxnSp>
        <p:nvCxnSpPr>
          <p:cNvPr id="14" name="直接连接符 13"/>
          <p:cNvCxnSpPr/>
          <p:nvPr>
            <p:custDataLst>
              <p:tags r:id="rId13"/>
            </p:custDataLst>
          </p:nvPr>
        </p:nvCxnSpPr>
        <p:spPr>
          <a:xfrm flipV="1">
            <a:off x="6808628" y="2841734"/>
            <a:ext cx="1905" cy="1007936"/>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sp>
        <p:nvSpPr>
          <p:cNvPr id="16" name="椭圆 15"/>
          <p:cNvSpPr/>
          <p:nvPr>
            <p:custDataLst>
              <p:tags r:id="rId14"/>
            </p:custDataLst>
          </p:nvPr>
        </p:nvSpPr>
        <p:spPr>
          <a:xfrm>
            <a:off x="6618091" y="3526228"/>
            <a:ext cx="382977" cy="3836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400" b="1" dirty="0">
                <a:solidFill>
                  <a:schemeClr val="lt1"/>
                </a:solidFill>
                <a:latin typeface="+mn-ea"/>
                <a:cs typeface="+mn-ea"/>
                <a:sym typeface="+mn-ea"/>
              </a:rPr>
              <a:t>3</a:t>
            </a:r>
            <a:endParaRPr lang="en-US" altLang="zh-CN" sz="1400" b="1" dirty="0">
              <a:solidFill>
                <a:schemeClr val="lt1"/>
              </a:solidFill>
              <a:latin typeface="+mn-ea"/>
              <a:cs typeface="+mn-ea"/>
              <a:sym typeface="+mn-ea"/>
            </a:endParaRPr>
          </a:p>
        </p:txBody>
      </p:sp>
      <p:sp>
        <p:nvSpPr>
          <p:cNvPr id="18" name="燕尾形 17"/>
          <p:cNvSpPr/>
          <p:nvPr>
            <p:custDataLst>
              <p:tags r:id="rId15"/>
            </p:custDataLst>
          </p:nvPr>
        </p:nvSpPr>
        <p:spPr>
          <a:xfrm flipV="1">
            <a:off x="7780328" y="2645051"/>
            <a:ext cx="202603" cy="194347"/>
          </a:xfrm>
          <a:prstGeom prst="chevron">
            <a:avLst/>
          </a:prstGeom>
          <a:gradFill>
            <a:gsLst>
              <a:gs pos="0">
                <a:schemeClr val="accent1"/>
              </a:gs>
              <a:gs pos="100000">
                <a:schemeClr val="accent1">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b="1">
              <a:sym typeface="+mn-ea"/>
            </a:endParaRPr>
          </a:p>
        </p:txBody>
      </p:sp>
      <p:sp>
        <p:nvSpPr>
          <p:cNvPr id="19" name="燕尾形 18"/>
          <p:cNvSpPr/>
          <p:nvPr>
            <p:custDataLst>
              <p:tags r:id="rId16"/>
            </p:custDataLst>
          </p:nvPr>
        </p:nvSpPr>
        <p:spPr>
          <a:xfrm rot="10800000" flipH="1" flipV="1">
            <a:off x="7962270" y="2645051"/>
            <a:ext cx="1620827" cy="194347"/>
          </a:xfrm>
          <a:prstGeom prst="chevron">
            <a:avLst/>
          </a:prstGeom>
          <a:gradFill>
            <a:gsLst>
              <a:gs pos="0">
                <a:schemeClr val="accent2"/>
              </a:gs>
              <a:gs pos="100000">
                <a:schemeClr val="accent2">
                  <a:lumMod val="85000"/>
                  <a:lumOff val="15000"/>
                </a:schemeClr>
              </a:gs>
            </a:gsLst>
            <a:lin ang="6780000" scaled="0"/>
          </a:gra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sz="1400" dirty="0">
              <a:solidFill>
                <a:srgbClr val="FFFFFF"/>
              </a:solidFill>
              <a:sym typeface="+mn-ea"/>
            </a:endParaRPr>
          </a:p>
        </p:txBody>
      </p:sp>
      <p:cxnSp>
        <p:nvCxnSpPr>
          <p:cNvPr id="22" name="直接连接符 21"/>
          <p:cNvCxnSpPr/>
          <p:nvPr>
            <p:custDataLst>
              <p:tags r:id="rId17"/>
            </p:custDataLst>
          </p:nvPr>
        </p:nvCxnSpPr>
        <p:spPr>
          <a:xfrm flipV="1">
            <a:off x="8690133" y="1761599"/>
            <a:ext cx="1905" cy="1007936"/>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sp>
        <p:nvSpPr>
          <p:cNvPr id="29" name="椭圆 28"/>
          <p:cNvSpPr/>
          <p:nvPr>
            <p:custDataLst>
              <p:tags r:id="rId18"/>
            </p:custDataLst>
          </p:nvPr>
        </p:nvSpPr>
        <p:spPr>
          <a:xfrm>
            <a:off x="8499596" y="1378023"/>
            <a:ext cx="382977" cy="38361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sz="1400" b="1" dirty="0">
                <a:solidFill>
                  <a:schemeClr val="lt1"/>
                </a:solidFill>
                <a:latin typeface="+mn-ea"/>
                <a:cs typeface="+mn-ea"/>
                <a:sym typeface="+mn-ea"/>
              </a:rPr>
              <a:t>4</a:t>
            </a:r>
            <a:endParaRPr lang="en-US" altLang="zh-CN" sz="1400" b="1" dirty="0">
              <a:solidFill>
                <a:schemeClr val="lt1"/>
              </a:solidFill>
              <a:latin typeface="+mn-ea"/>
              <a:cs typeface="+mn-ea"/>
              <a:sym typeface="+mn-ea"/>
            </a:endParaRPr>
          </a:p>
        </p:txBody>
      </p:sp>
      <p:sp>
        <p:nvSpPr>
          <p:cNvPr id="30" name="矩形 29"/>
          <p:cNvSpPr/>
          <p:nvPr>
            <p:custDataLst>
              <p:tags r:id="rId19"/>
            </p:custDataLst>
          </p:nvPr>
        </p:nvSpPr>
        <p:spPr>
          <a:xfrm>
            <a:off x="7983220" y="2841625"/>
            <a:ext cx="1837055" cy="576580"/>
          </a:xfrm>
          <a:prstGeom prst="rect">
            <a:avLst/>
          </a:prstGeom>
          <a:noFill/>
        </p:spPr>
        <p:txBody>
          <a:bodyPr wrap="square" lIns="0" tIns="0" rIns="0" bIns="0" rtlCol="0" anchor="b" anchorCtr="0">
            <a:normAutofit/>
          </a:bodyPr>
          <a:p>
            <a:pPr algn="ctr">
              <a:spcBef>
                <a:spcPct val="0"/>
              </a:spcBef>
              <a:spcAft>
                <a:spcPct val="0"/>
              </a:spcAft>
            </a:pPr>
            <a:r>
              <a:rPr lang="zh-CN" altLang="en-US" sz="1400" b="1">
                <a:solidFill>
                  <a:schemeClr val="tx1"/>
                </a:solidFill>
                <a:latin typeface="+mn-ea"/>
                <a:cs typeface="+mn-ea"/>
              </a:rPr>
              <a:t>实现对</a:t>
            </a:r>
            <a:r>
              <a:rPr lang="en-US" altLang="zh-CN" sz="1400" b="1">
                <a:solidFill>
                  <a:schemeClr val="tx1"/>
                </a:solidFill>
                <a:latin typeface="+mn-ea"/>
                <a:cs typeface="+mn-ea"/>
              </a:rPr>
              <a:t>EasyGraph</a:t>
            </a:r>
            <a:r>
              <a:rPr lang="zh-CN" altLang="en-US" sz="1400" b="1">
                <a:solidFill>
                  <a:schemeClr val="tx1"/>
                </a:solidFill>
                <a:latin typeface="+mn-ea"/>
                <a:cs typeface="+mn-ea"/>
              </a:rPr>
              <a:t>的普及和使用</a:t>
            </a:r>
            <a:endParaRPr lang="zh-CN" altLang="en-US" sz="1400" b="1">
              <a:solidFill>
                <a:schemeClr val="tx1"/>
              </a:solidFill>
              <a:latin typeface="+mn-ea"/>
              <a:cs typeface="+mn-ea"/>
            </a:endParaRPr>
          </a:p>
        </p:txBody>
      </p:sp>
      <p:sp>
        <p:nvSpPr>
          <p:cNvPr id="8" name="文本框 7"/>
          <p:cNvSpPr txBox="1"/>
          <p:nvPr>
            <p:custDataLst>
              <p:tags r:id="rId20"/>
            </p:custDataLst>
          </p:nvPr>
        </p:nvSpPr>
        <p:spPr>
          <a:xfrm>
            <a:off x="1592580" y="4157345"/>
            <a:ext cx="8440420" cy="1327785"/>
          </a:xfrm>
          <a:prstGeom prst="rect">
            <a:avLst/>
          </a:prstGeom>
          <a:noFill/>
        </p:spPr>
        <p:txBody>
          <a:bodyPr wrap="square" rtlCol="0">
            <a:normAutofit/>
          </a:bodyPr>
          <a:p>
            <a:r>
              <a:rPr lang="zh-CN" altLang="en-US" sz="1400">
                <a:solidFill>
                  <a:schemeClr val="accent5"/>
                </a:solidFill>
              </a:rPr>
              <a:t>一键上传数据</a:t>
            </a:r>
            <a:r>
              <a:rPr lang="en-US" altLang="zh-CN" sz="1400">
                <a:solidFill>
                  <a:schemeClr val="accent5"/>
                </a:solidFill>
              </a:rPr>
              <a:t> </a:t>
            </a:r>
            <a:r>
              <a:rPr lang="zh-CN" altLang="en-US" sz="1400">
                <a:solidFill>
                  <a:schemeClr val="tx1"/>
                </a:solidFill>
              </a:rPr>
              <a:t>：用户可以通过简单的拖放操作将自己的数据文件上传，极大地降低了技术门槛。</a:t>
            </a:r>
            <a:endParaRPr lang="zh-CN" altLang="en-US" sz="1400">
              <a:solidFill>
                <a:schemeClr val="tx1"/>
              </a:solidFill>
            </a:endParaRPr>
          </a:p>
          <a:p>
            <a:r>
              <a:rPr lang="zh-CN" altLang="en-US" sz="1400">
                <a:solidFill>
                  <a:schemeClr val="accent5"/>
                </a:solidFill>
              </a:rPr>
              <a:t>智能数据清洗</a:t>
            </a:r>
            <a:r>
              <a:rPr lang="en-US" altLang="zh-CN" sz="1400">
                <a:solidFill>
                  <a:schemeClr val="tx1"/>
                </a:solidFill>
              </a:rPr>
              <a:t> </a:t>
            </a:r>
            <a:r>
              <a:rPr lang="zh-CN" altLang="en-US" sz="1400">
                <a:solidFill>
                  <a:schemeClr val="tx1"/>
                </a:solidFill>
              </a:rPr>
              <a:t>：系统会自动检测并清洗数据中的错误和重复项，确保分析结果的准确性。</a:t>
            </a:r>
            <a:endParaRPr lang="zh-CN" altLang="en-US" sz="1400">
              <a:solidFill>
                <a:schemeClr val="tx1"/>
              </a:solidFill>
            </a:endParaRPr>
          </a:p>
          <a:p>
            <a:r>
              <a:rPr lang="zh-CN" altLang="en-US" sz="1400">
                <a:solidFill>
                  <a:schemeClr val="accent5"/>
                </a:solidFill>
              </a:rPr>
              <a:t>个性化分析模板</a:t>
            </a:r>
            <a:r>
              <a:rPr lang="en-US" altLang="zh-CN" sz="1400">
                <a:solidFill>
                  <a:schemeClr val="tx1"/>
                </a:solidFill>
              </a:rPr>
              <a:t> </a:t>
            </a:r>
            <a:r>
              <a:rPr lang="zh-CN" altLang="en-US" sz="1400">
                <a:solidFill>
                  <a:schemeClr val="tx1"/>
                </a:solidFill>
              </a:rPr>
              <a:t>：根据不同的行业和需求，提供多种预设分析模板，例如销售趋势分析、客户画像构建、库存管理等。用户可以根据自身情况选择合适的模板，快速生成所需分析。</a:t>
            </a:r>
            <a:endParaRPr lang="zh-CN" altLang="en-US" sz="1400">
              <a:solidFill>
                <a:schemeClr val="tx1"/>
              </a:solidFill>
            </a:endParaRPr>
          </a:p>
          <a:p>
            <a:r>
              <a:rPr lang="zh-CN" altLang="en-US" sz="1400">
                <a:solidFill>
                  <a:schemeClr val="accent5"/>
                </a:solidFill>
              </a:rPr>
              <a:t>可视化报告生成</a:t>
            </a:r>
            <a:r>
              <a:rPr lang="en-US" altLang="zh-CN" sz="1400">
                <a:solidFill>
                  <a:schemeClr val="accent5"/>
                </a:solidFill>
              </a:rPr>
              <a:t> </a:t>
            </a:r>
            <a:r>
              <a:rPr lang="zh-CN" altLang="en-US" sz="1400">
                <a:solidFill>
                  <a:schemeClr val="tx1"/>
                </a:solidFill>
              </a:rPr>
              <a:t>：分析完成后，工具能够自动生成易于理解的可视化报告，包括图表和关键指标。</a:t>
            </a:r>
            <a:endParaRPr lang="zh-CN" altLang="en-US" sz="1400">
              <a:solidFill>
                <a:schemeClr val="tx1"/>
              </a:solidFill>
            </a:endParaRPr>
          </a:p>
        </p:txBody>
      </p:sp>
    </p:spTree>
    <p:custDataLst>
      <p:tags r:id="rId2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3"/>
          <p:cNvSpPr>
            <a:spLocks noGrp="1"/>
          </p:cNvSpPr>
          <p:nvPr>
            <p:custDataLst>
              <p:tags r:id="rId1"/>
            </p:custDataLst>
          </p:nvPr>
        </p:nvSpPr>
        <p:spPr>
          <a:xfrm>
            <a:off x="3479165" y="317500"/>
            <a:ext cx="4867275" cy="1086485"/>
          </a:xfrm>
          <a:prstGeom prst="rect">
            <a:avLst/>
          </a:prstGeom>
          <a:noFill/>
          <a:ln>
            <a:noFill/>
            <a:prstDash val="sysDash"/>
          </a:ln>
        </p:spPr>
        <p:txBody>
          <a:bodyPr vert="horz" wrap="square" lIns="91440" tIns="45720" rIns="91440" bIns="45720" rtlCol="0">
            <a:normAutofit/>
          </a:bodyPr>
          <a:lstStyle>
            <a:lvl1pPr marL="0" marR="0" lvl="0" indent="-228600" algn="l" defTabSz="914400" rtl="0" eaLnBrk="1" fontAlgn="auto" latinLnBrk="0" hangingPunct="1">
              <a:lnSpc>
                <a:spcPct val="130000"/>
              </a:lnSpc>
              <a:spcBef>
                <a:spcPts val="0"/>
              </a:spcBef>
              <a:spcAft>
                <a:spcPts val="1000"/>
              </a:spcAft>
              <a:buClrTx/>
              <a:buSzTx/>
              <a:buFontTx/>
              <a:buNone/>
              <a:defRPr kumimoji="0" lang="zh-CN" altLang="en-US" sz="1200" b="0" i="0" u="none" strike="noStrike" kern="1200" cap="none" spc="0" normalizeH="0" baseline="0" noProof="1" dirty="0" smtClean="0">
                <a:ln>
                  <a:noFill/>
                  <a:prstDash val="sysDot"/>
                </a:ln>
                <a:solidFill>
                  <a:schemeClr val="tx1">
                    <a:lumMod val="50000"/>
                    <a:lumOff val="50000"/>
                  </a:schemeClr>
                </a:solidFill>
                <a:uFillTx/>
                <a:latin typeface="+mn-ea"/>
                <a:ea typeface="+mn-ea"/>
                <a:cs typeface="微软雅黑" panose="020B0503020204020204" charset="-122"/>
                <a:sym typeface="+mn-ea"/>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smtClean="0">
                <a:solidFill>
                  <a:schemeClr val="tx1">
                    <a:lumMod val="65000"/>
                    <a:lumOff val="35000"/>
                  </a:schemeClr>
                </a:solidFill>
                <a:uFillTx/>
                <a:latin typeface="+mn-lt"/>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28600" algn="ctr">
              <a:lnSpc>
                <a:spcPct val="130000"/>
              </a:lnSpc>
              <a:spcBef>
                <a:spcPts val="0"/>
              </a:spcBef>
              <a:spcAft>
                <a:spcPts val="1000"/>
              </a:spcAft>
              <a:buSzPct val="100000"/>
            </a:pPr>
            <a:r>
              <a:rPr lang="zh-CN" altLang="en-US" sz="5000" b="1">
                <a:ln>
                  <a:noFill/>
                </a:ln>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rPr>
              <a:t>技术</a:t>
            </a:r>
            <a:r>
              <a:rPr lang="zh-CN" altLang="en-US" sz="5000" b="1">
                <a:ln>
                  <a:noFill/>
                </a:ln>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rPr>
              <a:t>挑战</a:t>
            </a:r>
            <a:endParaRPr lang="zh-CN" altLang="en-US" sz="5000" b="1">
              <a:ln>
                <a:noFill/>
              </a:ln>
              <a:gradFill>
                <a:gsLst>
                  <a:gs pos="0">
                    <a:schemeClr val="accent1">
                      <a:lumMod val="20000"/>
                      <a:lumOff val="80000"/>
                    </a:schemeClr>
                  </a:gs>
                  <a:gs pos="100000">
                    <a:schemeClr val="accent1"/>
                  </a:gs>
                </a:gsLst>
                <a:lin ang="5820000" scaled="0"/>
              </a:gradFill>
              <a:latin typeface="+mj-ea"/>
              <a:ea typeface="+mj-ea"/>
              <a:cs typeface="宋体" panose="02010600030101010101" pitchFamily="2" charset="-122"/>
            </a:endParaRPr>
          </a:p>
        </p:txBody>
      </p:sp>
      <p:sp>
        <p:nvSpPr>
          <p:cNvPr id="4" name="标题 3"/>
          <p:cNvSpPr>
            <a:spLocks noGrp="1"/>
          </p:cNvSpPr>
          <p:nvPr>
            <p:ph type="title" idx="2"/>
            <p:custDataLst>
              <p:tags r:id="rId2"/>
            </p:custDataLst>
          </p:nvPr>
        </p:nvSpPr>
        <p:spPr>
          <a:xfrm>
            <a:off x="1276350" y="1985010"/>
            <a:ext cx="9639300" cy="4290060"/>
          </a:xfrm>
        </p:spPr>
        <p:txBody>
          <a:bodyPr>
            <a:normAutofit fontScale="90000"/>
          </a:bodyPr>
          <a:lstStyle/>
          <a:p>
            <a:pPr marL="0" indent="0" algn="l">
              <a:lnSpc>
                <a:spcPct val="100000"/>
              </a:lnSpc>
              <a:spcBef>
                <a:spcPts val="0"/>
              </a:spcBef>
              <a:spcAft>
                <a:spcPts val="0"/>
              </a:spcAft>
              <a:buSzPct val="100000"/>
            </a:pPr>
            <a:r>
              <a:rPr lang="en-US" altLang="zh-CN" sz="1555">
                <a:solidFill>
                  <a:schemeClr val="accent5"/>
                </a:solidFill>
                <a:latin typeface="+mn-lt"/>
                <a:ea typeface="+mn-lt"/>
                <a:cs typeface="+mn-lt"/>
              </a:rPr>
              <a:t>1，数据库的兼容性</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由于小型企业使用的数据库类型多样（如MySQL、PostgreSQL、MongoDB等），确保工具可以与各种数据库无缝集成是一个重大挑战。我们需要开发一个灵活的适配层，以便能够自动识别和连接不同的数据库，同时处理不同的查询语言和数据结构。</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另一个挑战是数据迁移过程中的一致性和完整性问题，保证在多个平台之间进行数据交换时，不会出现数据丢失或格式错误的问题</a:t>
            </a:r>
            <a:br>
              <a:rPr lang="en-US" altLang="zh-CN" sz="1555">
                <a:solidFill>
                  <a:schemeClr val="tx1"/>
                </a:solidFill>
                <a:latin typeface="+mn-lt"/>
                <a:ea typeface="+mn-lt"/>
                <a:cs typeface="+mn-lt"/>
              </a:rPr>
            </a:br>
            <a:r>
              <a:rPr lang="en-US" altLang="zh-CN" sz="1555">
                <a:solidFill>
                  <a:schemeClr val="accent5"/>
                </a:solidFill>
                <a:latin typeface="+mn-lt"/>
                <a:ea typeface="+mn-lt"/>
                <a:cs typeface="+mn-lt"/>
              </a:rPr>
              <a:t>2，数据初始化时的预处理</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初始数据往往存在缺失值、异常值或格式不统一的问题，这就需要强大的数据清洗和预处理算法。我们的挑战是设计高效的算法，自动识别这些问题并建议相应的修复策略，以减少用户的手动干预。</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此外，预处理时需考虑不同数据类型的处理需求，例如文本数据的去噪和分词，时间序列数据的平滑等，以确保多样化数据源的有效整合和分析。</a:t>
            </a:r>
            <a:br>
              <a:rPr lang="en-US" altLang="zh-CN" sz="1555">
                <a:solidFill>
                  <a:schemeClr val="tx1"/>
                </a:solidFill>
                <a:latin typeface="+mn-lt"/>
                <a:ea typeface="+mn-lt"/>
                <a:cs typeface="+mn-lt"/>
              </a:rPr>
            </a:br>
            <a:r>
              <a:rPr lang="en-US" altLang="zh-CN" sz="1555">
                <a:solidFill>
                  <a:schemeClr val="accent5"/>
                </a:solidFill>
                <a:latin typeface="+mn-lt"/>
                <a:ea typeface="+mn-lt"/>
                <a:cs typeface="+mn-lt"/>
              </a:rPr>
              <a:t>3，不同维度的数据处理</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跨维度的数据处理涉及到多个变量之间的关联分析与建模，挑战在于如何高效计算和存储这些高维数据，以减少计算时间并提高分析效率。尤其是在数据量大和维度高的情况下，计算复杂性可能快速增加。</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同时，考虑到用户可能缺乏专业知识，使用友好的界面帮助他们配置维度分析也是一项重要挑战。</a:t>
            </a:r>
            <a:br>
              <a:rPr lang="en-US" altLang="zh-CN" sz="1555">
                <a:solidFill>
                  <a:schemeClr val="tx1"/>
                </a:solidFill>
                <a:latin typeface="+mn-lt"/>
                <a:ea typeface="+mn-lt"/>
                <a:cs typeface="+mn-lt"/>
              </a:rPr>
            </a:br>
            <a:r>
              <a:rPr lang="en-US" altLang="zh-CN" sz="1555">
                <a:solidFill>
                  <a:schemeClr val="accent5"/>
                </a:solidFill>
                <a:latin typeface="+mn-lt"/>
                <a:ea typeface="+mn-lt"/>
                <a:cs typeface="+mn-lt"/>
              </a:rPr>
              <a:t>4，用户所需要的不同方向的数据分析结果</a:t>
            </a:r>
            <a:br>
              <a:rPr lang="en-US" altLang="zh-CN" sz="1555">
                <a:solidFill>
                  <a:schemeClr val="tx1"/>
                </a:solidFill>
                <a:latin typeface="+mn-lt"/>
                <a:ea typeface="+mn-lt"/>
                <a:cs typeface="+mn-lt"/>
              </a:rPr>
            </a:br>
            <a:r>
              <a:rPr lang="en-US" altLang="zh-CN" sz="1555">
                <a:solidFill>
                  <a:schemeClr val="tx1"/>
                </a:solidFill>
                <a:latin typeface="+mn-lt"/>
                <a:ea typeface="+mn-lt"/>
                <a:cs typeface="+mn-lt"/>
              </a:rPr>
              <a:t>	用户的需求可能对数据分析方向有很大差异，如何设计一个能够自动识别用户需求并生成相关分析结果的智能推荐系统将是一个技术挑战。这要求系统具备一定的机器学习能力，能根据用户以往的数据使用情况和偏好，提供个性化的分析风格和内容。</a:t>
            </a:r>
            <a:endParaRPr lang="en-US" altLang="zh-CN" sz="1555">
              <a:solidFill>
                <a:schemeClr val="tx1"/>
              </a:solidFill>
              <a:latin typeface="+mn-lt"/>
              <a:ea typeface="+mn-lt"/>
              <a:cs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2"/>
            <p:custDataLst>
              <p:tags r:id="rId1"/>
            </p:custDataLst>
          </p:nvPr>
        </p:nvSpPr>
        <p:spPr>
          <a:xfrm>
            <a:off x="3347085" y="300990"/>
            <a:ext cx="5497830" cy="1129030"/>
          </a:xfrm>
        </p:spPr>
        <p:txBody>
          <a:bodyPr/>
          <a:lstStyle/>
          <a:p>
            <a:pPr marL="0" indent="0" algn="ctr">
              <a:lnSpc>
                <a:spcPct val="100000"/>
              </a:lnSpc>
              <a:spcBef>
                <a:spcPts val="0"/>
              </a:spcBef>
              <a:spcAft>
                <a:spcPts val="0"/>
              </a:spcAft>
              <a:buSzPct val="100000"/>
            </a:pPr>
            <a:r>
              <a:rPr lang="zh-CN" altLang="en-US" sz="5000"/>
              <a:t>设计方案</a:t>
            </a:r>
            <a:r>
              <a:rPr lang="zh-CN" altLang="en-US" sz="2400"/>
              <a:t>（功能</a:t>
            </a:r>
            <a:r>
              <a:rPr lang="zh-CN" altLang="en-US" sz="2400"/>
              <a:t>需求）</a:t>
            </a:r>
            <a:endParaRPr lang="zh-CN" altLang="en-US" sz="2400"/>
          </a:p>
        </p:txBody>
      </p:sp>
      <p:sp>
        <p:nvSpPr>
          <p:cNvPr id="2" name="文本框 1"/>
          <p:cNvSpPr txBox="1"/>
          <p:nvPr/>
        </p:nvSpPr>
        <p:spPr>
          <a:xfrm>
            <a:off x="929640" y="1575435"/>
            <a:ext cx="10440035" cy="4354195"/>
          </a:xfrm>
          <a:prstGeom prst="rect">
            <a:avLst/>
          </a:prstGeom>
          <a:noFill/>
        </p:spPr>
        <p:txBody>
          <a:bodyPr wrap="square" rtlCol="0">
            <a:noAutofit/>
          </a:bodyPr>
          <a:p>
            <a:r>
              <a:rPr lang="zh-CN" altLang="en-US" sz="1400">
                <a:ea typeface="+mn-lt"/>
                <a:cs typeface="+mn-lt"/>
              </a:rPr>
              <a:t>设计一个开源社区的数据分析管理工具需要考虑多个方面，包括功能需求、技术架构、用户体验等。以下是一个初步的设计方案：</a:t>
            </a:r>
            <a:endParaRPr lang="zh-CN" altLang="en-US" sz="1400">
              <a:ea typeface="+mn-lt"/>
              <a:cs typeface="+mn-lt"/>
            </a:endParaRPr>
          </a:p>
          <a:p>
            <a:endParaRPr lang="en-US" altLang="zh-CN" sz="1400">
              <a:ea typeface="+mn-lt"/>
              <a:cs typeface="+mn-lt"/>
            </a:endParaRPr>
          </a:p>
          <a:p>
            <a:pPr algn="ctr"/>
            <a:r>
              <a:rPr lang="zh-CN" altLang="en-US" sz="1400">
                <a:solidFill>
                  <a:schemeClr val="accent5"/>
                </a:solidFill>
                <a:ea typeface="+mn-lt"/>
                <a:cs typeface="+mn-lt"/>
                <a:sym typeface="+mn-ea"/>
              </a:rPr>
              <a:t>功能需求</a:t>
            </a:r>
            <a:endParaRPr lang="zh-CN" altLang="en-US" sz="1400">
              <a:solidFill>
                <a:schemeClr val="accent5"/>
              </a:solidFill>
              <a:ea typeface="+mn-lt"/>
              <a:cs typeface="+mn-lt"/>
              <a:sym typeface="+mn-ea"/>
            </a:endParaRPr>
          </a:p>
          <a:p>
            <a:r>
              <a:rPr lang="zh-CN" altLang="en-US" sz="1400">
                <a:solidFill>
                  <a:schemeClr val="accent5"/>
                </a:solidFill>
                <a:ea typeface="+mn-lt"/>
                <a:cs typeface="+mn-lt"/>
              </a:rPr>
              <a:t>数据集成</a:t>
            </a:r>
            <a:endParaRPr lang="zh-CN" altLang="en-US" sz="1400">
              <a:ea typeface="+mn-lt"/>
              <a:cs typeface="+mn-lt"/>
            </a:endParaRPr>
          </a:p>
          <a:p>
            <a:r>
              <a:rPr lang="en-US" altLang="zh-CN" sz="1400">
                <a:ea typeface="+mn-lt"/>
                <a:cs typeface="+mn-lt"/>
              </a:rPr>
              <a:t>1</a:t>
            </a:r>
            <a:r>
              <a:rPr lang="zh-CN" altLang="en-US" sz="1400">
                <a:ea typeface="+mn-lt"/>
                <a:cs typeface="+mn-lt"/>
              </a:rPr>
              <a:t>、支持多种数据源的接入（如数据库、</a:t>
            </a:r>
            <a:r>
              <a:rPr lang="en-US" altLang="zh-CN" sz="1400">
                <a:ea typeface="+mn-lt"/>
                <a:cs typeface="+mn-lt"/>
              </a:rPr>
              <a:t>CSV</a:t>
            </a:r>
            <a:r>
              <a:rPr lang="zh-CN" altLang="en-US" sz="1400">
                <a:ea typeface="+mn-lt"/>
                <a:cs typeface="+mn-lt"/>
              </a:rPr>
              <a:t>、</a:t>
            </a:r>
            <a:r>
              <a:rPr lang="en-US" altLang="zh-CN" sz="1400">
                <a:ea typeface="+mn-lt"/>
                <a:cs typeface="+mn-lt"/>
              </a:rPr>
              <a:t>Excel</a:t>
            </a:r>
            <a:r>
              <a:rPr lang="zh-CN" altLang="en-US" sz="1400">
                <a:ea typeface="+mn-lt"/>
                <a:cs typeface="+mn-lt"/>
              </a:rPr>
              <a:t>、</a:t>
            </a:r>
            <a:r>
              <a:rPr lang="en-US" altLang="zh-CN" sz="1400">
                <a:ea typeface="+mn-lt"/>
                <a:cs typeface="+mn-lt"/>
              </a:rPr>
              <a:t>API</a:t>
            </a:r>
            <a:r>
              <a:rPr lang="zh-CN" altLang="en-US" sz="1400">
                <a:ea typeface="+mn-lt"/>
                <a:cs typeface="+mn-lt"/>
              </a:rPr>
              <a:t>等），提供数据采集和</a:t>
            </a:r>
            <a:r>
              <a:rPr lang="en-US" altLang="zh-CN" sz="1400">
                <a:ea typeface="+mn-lt"/>
                <a:cs typeface="+mn-lt"/>
              </a:rPr>
              <a:t>ETL</a:t>
            </a:r>
            <a:r>
              <a:rPr lang="zh-CN" altLang="en-US" sz="1400">
                <a:ea typeface="+mn-lt"/>
                <a:cs typeface="+mn-lt"/>
              </a:rPr>
              <a:t>（</a:t>
            </a:r>
            <a:r>
              <a:rPr lang="en-US" altLang="zh-CN" sz="1400">
                <a:ea typeface="+mn-lt"/>
                <a:cs typeface="+mn-lt"/>
              </a:rPr>
              <a:t>Extract, Transform, Load</a:t>
            </a:r>
            <a:r>
              <a:rPr lang="zh-CN" altLang="en-US" sz="1400">
                <a:ea typeface="+mn-lt"/>
                <a:cs typeface="+mn-lt"/>
              </a:rPr>
              <a:t>）功能。</a:t>
            </a:r>
            <a:endParaRPr lang="zh-CN" altLang="en-US" sz="1400">
              <a:ea typeface="+mn-lt"/>
              <a:cs typeface="+mn-lt"/>
            </a:endParaRPr>
          </a:p>
          <a:p>
            <a:r>
              <a:rPr lang="zh-CN" altLang="en-US" sz="1400">
                <a:solidFill>
                  <a:schemeClr val="accent5"/>
                </a:solidFill>
                <a:ea typeface="+mn-lt"/>
                <a:cs typeface="+mn-lt"/>
              </a:rPr>
              <a:t>数据存储</a:t>
            </a:r>
            <a:endParaRPr lang="zh-CN" altLang="en-US" sz="1400">
              <a:solidFill>
                <a:schemeClr val="accent5"/>
              </a:solidFill>
              <a:ea typeface="+mn-lt"/>
              <a:cs typeface="+mn-lt"/>
            </a:endParaRPr>
          </a:p>
          <a:p>
            <a:r>
              <a:rPr lang="zh-CN" altLang="en-US" sz="1400">
                <a:ea typeface="+mn-lt"/>
                <a:cs typeface="+mn-lt"/>
              </a:rPr>
              <a:t>支持多种数据库（如</a:t>
            </a:r>
            <a:r>
              <a:rPr lang="en-US" altLang="zh-CN" sz="1400">
                <a:ea typeface="+mn-lt"/>
                <a:cs typeface="+mn-lt"/>
              </a:rPr>
              <a:t>MySQL</a:t>
            </a:r>
            <a:r>
              <a:rPr lang="zh-CN" altLang="en-US" sz="1400">
                <a:ea typeface="+mn-lt"/>
                <a:cs typeface="+mn-lt"/>
              </a:rPr>
              <a:t>、</a:t>
            </a:r>
            <a:r>
              <a:rPr lang="en-US" altLang="zh-CN" sz="1400">
                <a:ea typeface="+mn-lt"/>
                <a:cs typeface="+mn-lt"/>
              </a:rPr>
              <a:t>PostgreSQL</a:t>
            </a:r>
            <a:r>
              <a:rPr lang="zh-CN" altLang="en-US" sz="1400">
                <a:ea typeface="+mn-lt"/>
                <a:cs typeface="+mn-lt"/>
              </a:rPr>
              <a:t>、</a:t>
            </a:r>
            <a:r>
              <a:rPr lang="en-US" altLang="zh-CN" sz="1400">
                <a:ea typeface="+mn-lt"/>
                <a:cs typeface="+mn-lt"/>
              </a:rPr>
              <a:t>MongoDB</a:t>
            </a:r>
            <a:r>
              <a:rPr lang="zh-CN" altLang="en-US" sz="1400">
                <a:ea typeface="+mn-lt"/>
                <a:cs typeface="+mn-lt"/>
              </a:rPr>
              <a:t>等）作为数据存储后端。提供数据版本控制功能，以便追踪数据变化。</a:t>
            </a:r>
            <a:endParaRPr lang="zh-CN" altLang="en-US" sz="1400">
              <a:ea typeface="+mn-lt"/>
              <a:cs typeface="+mn-lt"/>
            </a:endParaRPr>
          </a:p>
          <a:p>
            <a:r>
              <a:rPr lang="zh-CN" altLang="en-US" sz="1400">
                <a:solidFill>
                  <a:schemeClr val="accent5"/>
                </a:solidFill>
                <a:ea typeface="+mn-lt"/>
                <a:cs typeface="+mn-lt"/>
              </a:rPr>
              <a:t>数据分析</a:t>
            </a:r>
            <a:endParaRPr lang="zh-CN" altLang="en-US" sz="1400">
              <a:solidFill>
                <a:schemeClr val="accent5"/>
              </a:solidFill>
              <a:ea typeface="+mn-lt"/>
              <a:cs typeface="+mn-lt"/>
            </a:endParaRPr>
          </a:p>
          <a:p>
            <a:r>
              <a:rPr lang="zh-CN" altLang="en-US" sz="1400">
                <a:ea typeface="+mn-lt"/>
                <a:cs typeface="+mn-lt"/>
              </a:rPr>
              <a:t>提供可视化分析工具（如图表、仪表盘等）。支持基本数据操作（如聚合、筛选、排序等）。</a:t>
            </a:r>
            <a:endParaRPr lang="zh-CN" altLang="en-US" sz="1400">
              <a:ea typeface="+mn-lt"/>
              <a:cs typeface="+mn-lt"/>
            </a:endParaRPr>
          </a:p>
          <a:p>
            <a:r>
              <a:rPr lang="zh-CN" altLang="en-US" sz="1400">
                <a:solidFill>
                  <a:schemeClr val="accent5"/>
                </a:solidFill>
                <a:ea typeface="+mn-lt"/>
                <a:cs typeface="+mn-lt"/>
              </a:rPr>
              <a:t>报告与分享</a:t>
            </a:r>
            <a:endParaRPr lang="zh-CN" altLang="en-US" sz="1400">
              <a:solidFill>
                <a:schemeClr val="accent5"/>
              </a:solidFill>
              <a:ea typeface="+mn-lt"/>
              <a:cs typeface="+mn-lt"/>
            </a:endParaRPr>
          </a:p>
          <a:p>
            <a:r>
              <a:rPr lang="zh-CN" altLang="en-US" sz="1400">
                <a:ea typeface="+mn-lt"/>
                <a:cs typeface="+mn-lt"/>
              </a:rPr>
              <a:t>生成分析报告并支持导出为多种格式（如</a:t>
            </a:r>
            <a:r>
              <a:rPr lang="en-US" altLang="zh-CN" sz="1400">
                <a:ea typeface="+mn-lt"/>
                <a:cs typeface="+mn-lt"/>
              </a:rPr>
              <a:t>PDF</a:t>
            </a:r>
            <a:r>
              <a:rPr lang="zh-CN" altLang="en-US" sz="1400">
                <a:ea typeface="+mn-lt"/>
                <a:cs typeface="+mn-lt"/>
              </a:rPr>
              <a:t>、</a:t>
            </a:r>
            <a:r>
              <a:rPr lang="en-US" altLang="zh-CN" sz="1400">
                <a:ea typeface="+mn-lt"/>
                <a:cs typeface="+mn-lt"/>
              </a:rPr>
              <a:t>Excel</a:t>
            </a:r>
            <a:r>
              <a:rPr lang="zh-CN" altLang="en-US" sz="1400">
                <a:ea typeface="+mn-lt"/>
                <a:cs typeface="+mn-lt"/>
              </a:rPr>
              <a:t>等）。提供报告分享功能，可以生成链接或嵌入代码。用户管理与权限控制支持多用户管理，设置不同的权限级别。日志记录功能，跟踪用户操作。</a:t>
            </a:r>
            <a:endParaRPr lang="zh-CN" altLang="en-US" sz="1400">
              <a:ea typeface="+mn-lt"/>
              <a:cs typeface="+mn-lt"/>
            </a:endParaRPr>
          </a:p>
          <a:p>
            <a:r>
              <a:rPr lang="zh-CN" altLang="en-US" sz="1400">
                <a:solidFill>
                  <a:schemeClr val="accent5"/>
                </a:solidFill>
                <a:ea typeface="+mn-lt"/>
                <a:cs typeface="+mn-lt"/>
              </a:rPr>
              <a:t>社区贡献</a:t>
            </a:r>
            <a:endParaRPr lang="zh-CN" altLang="en-US" sz="1400">
              <a:solidFill>
                <a:schemeClr val="accent5"/>
              </a:solidFill>
              <a:ea typeface="+mn-lt"/>
              <a:cs typeface="+mn-lt"/>
            </a:endParaRPr>
          </a:p>
          <a:p>
            <a:r>
              <a:rPr lang="zh-CN" altLang="en-US" sz="1400">
                <a:ea typeface="+mn-lt"/>
                <a:cs typeface="+mn-lt"/>
              </a:rPr>
              <a:t>提供简单的插件机制，允许用户或开发者扩展功能。创建用户反馈和支持论坛，鼓励社区交流与合作。</a:t>
            </a:r>
            <a:endParaRPr lang="zh-CN" altLang="en-US" sz="1400">
              <a:ea typeface="+mn-lt"/>
              <a:cs typeface="+mn-lt"/>
            </a:endParaRPr>
          </a:p>
          <a:p>
            <a:r>
              <a:rPr lang="zh-CN" altLang="en-US" sz="1400">
                <a:ea typeface="+mn-lt"/>
                <a:cs typeface="+mn-lt"/>
              </a:rPr>
              <a:t>设计支持多种设备访问（</a:t>
            </a:r>
            <a:r>
              <a:rPr lang="en-US" altLang="zh-CN" sz="1400">
                <a:ea typeface="+mn-lt"/>
                <a:cs typeface="+mn-lt"/>
              </a:rPr>
              <a:t>PC</a:t>
            </a:r>
            <a:r>
              <a:rPr lang="zh-CN" altLang="en-US" sz="1400">
                <a:ea typeface="+mn-lt"/>
                <a:cs typeface="+mn-lt"/>
              </a:rPr>
              <a:t>、平板、手机）。</a:t>
            </a:r>
            <a:endParaRPr lang="zh-CN" altLang="en-US" sz="1400">
              <a:ea typeface="+mn-lt"/>
              <a:cs typeface="+mn-lt"/>
            </a:endParaRPr>
          </a:p>
          <a:p>
            <a:endParaRPr lang="zh-CN" altLang="en-US" sz="1400">
              <a:ea typeface="+mn-lt"/>
              <a:cs typeface="+mn-l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94665" y="1893570"/>
            <a:ext cx="10455910" cy="3312160"/>
          </a:xfrm>
          <a:prstGeom prst="rect">
            <a:avLst/>
          </a:prstGeom>
          <a:noFill/>
        </p:spPr>
        <p:txBody>
          <a:bodyPr wrap="square" rtlCol="0">
            <a:noAutofit/>
          </a:bodyPr>
          <a:p>
            <a:pPr algn="ctr"/>
            <a:r>
              <a:rPr lang="zh-CN" altLang="en-US" sz="1600">
                <a:solidFill>
                  <a:schemeClr val="accent5"/>
                </a:solidFill>
                <a:ea typeface="+mn-lt"/>
                <a:cs typeface="+mn-lt"/>
                <a:sym typeface="+mn-ea"/>
              </a:rPr>
              <a:t>技术架构</a:t>
            </a:r>
            <a:endParaRPr lang="zh-CN" altLang="en-US" sz="1600">
              <a:ea typeface="+mn-lt"/>
              <a:cs typeface="+mn-lt"/>
            </a:endParaRPr>
          </a:p>
          <a:p>
            <a:r>
              <a:rPr lang="zh-CN" altLang="en-US" sz="1600">
                <a:solidFill>
                  <a:schemeClr val="accent5"/>
                </a:solidFill>
                <a:ea typeface="+mn-lt"/>
                <a:cs typeface="+mn-lt"/>
                <a:sym typeface="+mn-ea"/>
              </a:rPr>
              <a:t>前端技术</a:t>
            </a:r>
            <a:endParaRPr lang="zh-CN" altLang="en-US" sz="1600">
              <a:ea typeface="+mn-lt"/>
              <a:cs typeface="+mn-lt"/>
            </a:endParaRPr>
          </a:p>
          <a:p>
            <a:r>
              <a:rPr lang="zh-CN" altLang="en-US" sz="1600">
                <a:ea typeface="+mn-lt"/>
                <a:cs typeface="+mn-lt"/>
                <a:sym typeface="+mn-ea"/>
              </a:rPr>
              <a:t>使用</a:t>
            </a:r>
            <a:r>
              <a:rPr lang="en-US" altLang="zh-CN" sz="1600">
                <a:ea typeface="+mn-lt"/>
                <a:cs typeface="+mn-lt"/>
                <a:sym typeface="+mn-ea"/>
              </a:rPr>
              <a:t>React</a:t>
            </a:r>
            <a:r>
              <a:rPr lang="zh-CN" altLang="en-US" sz="1600">
                <a:ea typeface="+mn-lt"/>
                <a:cs typeface="+mn-lt"/>
                <a:sym typeface="+mn-ea"/>
              </a:rPr>
              <a:t>、</a:t>
            </a:r>
            <a:r>
              <a:rPr lang="en-US" altLang="zh-CN" sz="1600">
                <a:ea typeface="+mn-lt"/>
                <a:cs typeface="+mn-lt"/>
                <a:sym typeface="+mn-ea"/>
              </a:rPr>
              <a:t>Vue</a:t>
            </a:r>
            <a:r>
              <a:rPr lang="zh-CN" altLang="en-US" sz="1600">
                <a:ea typeface="+mn-lt"/>
                <a:cs typeface="+mn-lt"/>
                <a:sym typeface="+mn-ea"/>
              </a:rPr>
              <a:t>或</a:t>
            </a:r>
            <a:r>
              <a:rPr lang="en-US" altLang="zh-CN" sz="1600">
                <a:ea typeface="+mn-lt"/>
                <a:cs typeface="+mn-lt"/>
                <a:sym typeface="+mn-ea"/>
              </a:rPr>
              <a:t>Angular</a:t>
            </a:r>
            <a:r>
              <a:rPr lang="zh-CN" altLang="en-US" sz="1600">
                <a:ea typeface="+mn-lt"/>
                <a:cs typeface="+mn-lt"/>
                <a:sym typeface="+mn-ea"/>
              </a:rPr>
              <a:t>构建用户界面。使用</a:t>
            </a:r>
            <a:r>
              <a:rPr lang="en-US" altLang="zh-CN" sz="1600">
                <a:ea typeface="+mn-lt"/>
                <a:cs typeface="+mn-lt"/>
                <a:sym typeface="+mn-ea"/>
              </a:rPr>
              <a:t>D3.js</a:t>
            </a:r>
            <a:r>
              <a:rPr lang="zh-CN" altLang="en-US" sz="1600">
                <a:ea typeface="+mn-lt"/>
                <a:cs typeface="+mn-lt"/>
                <a:sym typeface="+mn-ea"/>
              </a:rPr>
              <a:t>或</a:t>
            </a:r>
            <a:r>
              <a:rPr lang="en-US" altLang="zh-CN" sz="1600">
                <a:ea typeface="+mn-lt"/>
                <a:cs typeface="+mn-lt"/>
                <a:sym typeface="+mn-ea"/>
              </a:rPr>
              <a:t>Chart.js</a:t>
            </a:r>
            <a:r>
              <a:rPr lang="zh-CN" altLang="en-US" sz="1600">
                <a:ea typeface="+mn-lt"/>
                <a:cs typeface="+mn-lt"/>
                <a:sym typeface="+mn-ea"/>
              </a:rPr>
              <a:t>等图形库进行数据可视化。</a:t>
            </a:r>
            <a:endParaRPr lang="zh-CN" altLang="en-US" sz="1600">
              <a:ea typeface="+mn-lt"/>
              <a:cs typeface="+mn-lt"/>
            </a:endParaRPr>
          </a:p>
          <a:p>
            <a:r>
              <a:rPr lang="zh-CN" altLang="en-US" sz="1600">
                <a:solidFill>
                  <a:schemeClr val="accent5"/>
                </a:solidFill>
                <a:ea typeface="+mn-lt"/>
                <a:cs typeface="+mn-lt"/>
                <a:sym typeface="+mn-ea"/>
              </a:rPr>
              <a:t>后端技术</a:t>
            </a:r>
            <a:endParaRPr lang="zh-CN" altLang="en-US" sz="1600">
              <a:solidFill>
                <a:schemeClr val="accent5"/>
              </a:solidFill>
              <a:ea typeface="+mn-lt"/>
              <a:cs typeface="+mn-lt"/>
            </a:endParaRPr>
          </a:p>
          <a:p>
            <a:r>
              <a:rPr lang="zh-CN" altLang="en-US" sz="1600">
                <a:ea typeface="+mn-lt"/>
                <a:cs typeface="+mn-lt"/>
                <a:sym typeface="+mn-ea"/>
              </a:rPr>
              <a:t>使用</a:t>
            </a:r>
            <a:r>
              <a:rPr lang="en-US" altLang="zh-CN" sz="1600">
                <a:ea typeface="+mn-lt"/>
                <a:cs typeface="+mn-lt"/>
                <a:sym typeface="+mn-ea"/>
              </a:rPr>
              <a:t>Node.js</a:t>
            </a:r>
            <a:r>
              <a:rPr lang="zh-CN" altLang="en-US" sz="1600">
                <a:ea typeface="+mn-lt"/>
                <a:cs typeface="+mn-lt"/>
                <a:sym typeface="+mn-ea"/>
              </a:rPr>
              <a:t>、</a:t>
            </a:r>
            <a:r>
              <a:rPr lang="en-US" altLang="zh-CN" sz="1600">
                <a:ea typeface="+mn-lt"/>
                <a:cs typeface="+mn-lt"/>
                <a:sym typeface="+mn-ea"/>
              </a:rPr>
              <a:t>Python</a:t>
            </a:r>
            <a:r>
              <a:rPr lang="zh-CN" altLang="en-US" sz="1600">
                <a:ea typeface="+mn-lt"/>
                <a:cs typeface="+mn-lt"/>
                <a:sym typeface="+mn-ea"/>
              </a:rPr>
              <a:t>（</a:t>
            </a:r>
            <a:r>
              <a:rPr lang="en-US" altLang="zh-CN" sz="1600">
                <a:ea typeface="+mn-lt"/>
                <a:cs typeface="+mn-lt"/>
                <a:sym typeface="+mn-ea"/>
              </a:rPr>
              <a:t>Flask/Django</a:t>
            </a:r>
            <a:r>
              <a:rPr lang="zh-CN" altLang="en-US" sz="1600">
                <a:ea typeface="+mn-lt"/>
                <a:cs typeface="+mn-lt"/>
                <a:sym typeface="+mn-ea"/>
              </a:rPr>
              <a:t>）或</a:t>
            </a:r>
            <a:r>
              <a:rPr lang="en-US" altLang="zh-CN" sz="1600">
                <a:ea typeface="+mn-lt"/>
                <a:cs typeface="+mn-lt"/>
                <a:sym typeface="+mn-ea"/>
              </a:rPr>
              <a:t>Java</a:t>
            </a:r>
            <a:r>
              <a:rPr lang="zh-CN" altLang="en-US" sz="1600">
                <a:ea typeface="+mn-lt"/>
                <a:cs typeface="+mn-lt"/>
                <a:sym typeface="+mn-ea"/>
              </a:rPr>
              <a:t>（</a:t>
            </a:r>
            <a:r>
              <a:rPr lang="en-US" altLang="zh-CN" sz="1600">
                <a:ea typeface="+mn-lt"/>
                <a:cs typeface="+mn-lt"/>
                <a:sym typeface="+mn-ea"/>
              </a:rPr>
              <a:t>Spring</a:t>
            </a:r>
            <a:r>
              <a:rPr lang="zh-CN" altLang="en-US" sz="1600">
                <a:ea typeface="+mn-lt"/>
                <a:cs typeface="+mn-lt"/>
                <a:sym typeface="+mn-ea"/>
              </a:rPr>
              <a:t>）作为后端框架。</a:t>
            </a:r>
            <a:r>
              <a:rPr lang="en-US" altLang="zh-CN" sz="1600">
                <a:ea typeface="+mn-lt"/>
                <a:cs typeface="+mn-lt"/>
                <a:sym typeface="+mn-ea"/>
              </a:rPr>
              <a:t>RESTful</a:t>
            </a:r>
            <a:r>
              <a:rPr lang="zh-CN" altLang="en-US" sz="1600">
                <a:ea typeface="+mn-lt"/>
                <a:cs typeface="+mn-lt"/>
                <a:sym typeface="+mn-ea"/>
              </a:rPr>
              <a:t>或</a:t>
            </a:r>
            <a:r>
              <a:rPr lang="en-US" altLang="zh-CN" sz="1600">
                <a:ea typeface="+mn-lt"/>
                <a:cs typeface="+mn-lt"/>
                <a:sym typeface="+mn-ea"/>
              </a:rPr>
              <a:t>GraphQL API</a:t>
            </a:r>
            <a:r>
              <a:rPr lang="zh-CN" altLang="en-US" sz="1600">
                <a:ea typeface="+mn-lt"/>
                <a:cs typeface="+mn-lt"/>
                <a:sym typeface="+mn-ea"/>
              </a:rPr>
              <a:t>设计。</a:t>
            </a:r>
            <a:endParaRPr lang="zh-CN" altLang="en-US" sz="1600">
              <a:ea typeface="+mn-lt"/>
              <a:cs typeface="+mn-lt"/>
            </a:endParaRPr>
          </a:p>
          <a:p>
            <a:r>
              <a:rPr lang="zh-CN" altLang="en-US" sz="1600">
                <a:solidFill>
                  <a:schemeClr val="accent5"/>
                </a:solidFill>
                <a:ea typeface="+mn-lt"/>
                <a:cs typeface="+mn-lt"/>
                <a:sym typeface="+mn-ea"/>
              </a:rPr>
              <a:t>数据库</a:t>
            </a:r>
            <a:endParaRPr lang="zh-CN" altLang="en-US" sz="1600">
              <a:solidFill>
                <a:schemeClr val="accent5"/>
              </a:solidFill>
              <a:ea typeface="+mn-lt"/>
              <a:cs typeface="+mn-lt"/>
            </a:endParaRPr>
          </a:p>
          <a:p>
            <a:r>
              <a:rPr lang="zh-CN" altLang="en-US" sz="1600">
                <a:ea typeface="+mn-lt"/>
                <a:cs typeface="+mn-lt"/>
                <a:sym typeface="+mn-ea"/>
              </a:rPr>
              <a:t>选择关系型数据库（如</a:t>
            </a:r>
            <a:r>
              <a:rPr lang="en-US" altLang="zh-CN" sz="1600">
                <a:ea typeface="+mn-lt"/>
                <a:cs typeface="+mn-lt"/>
                <a:sym typeface="+mn-ea"/>
              </a:rPr>
              <a:t>PostgreSQL</a:t>
            </a:r>
            <a:r>
              <a:rPr lang="zh-CN" altLang="en-US" sz="1600">
                <a:ea typeface="+mn-lt"/>
                <a:cs typeface="+mn-lt"/>
                <a:sym typeface="+mn-ea"/>
              </a:rPr>
              <a:t>）用于存储结构化数据。可选</a:t>
            </a:r>
            <a:r>
              <a:rPr lang="en-US" altLang="zh-CN" sz="1600">
                <a:ea typeface="+mn-lt"/>
                <a:cs typeface="+mn-lt"/>
                <a:sym typeface="+mn-ea"/>
              </a:rPr>
              <a:t>NoSQL</a:t>
            </a:r>
            <a:r>
              <a:rPr lang="zh-CN" altLang="en-US" sz="1600">
                <a:ea typeface="+mn-lt"/>
                <a:cs typeface="+mn-lt"/>
                <a:sym typeface="+mn-ea"/>
              </a:rPr>
              <a:t>数据库（如</a:t>
            </a:r>
            <a:r>
              <a:rPr lang="en-US" altLang="zh-CN" sz="1600">
                <a:ea typeface="+mn-lt"/>
                <a:cs typeface="+mn-lt"/>
                <a:sym typeface="+mn-ea"/>
              </a:rPr>
              <a:t>MongoDB</a:t>
            </a:r>
            <a:r>
              <a:rPr lang="zh-CN" altLang="en-US" sz="1600">
                <a:ea typeface="+mn-lt"/>
                <a:cs typeface="+mn-lt"/>
                <a:sym typeface="+mn-ea"/>
              </a:rPr>
              <a:t>）用于存储非结构化数据。</a:t>
            </a:r>
            <a:endParaRPr lang="zh-CN" altLang="en-US" sz="1600">
              <a:ea typeface="+mn-lt"/>
              <a:cs typeface="+mn-lt"/>
            </a:endParaRPr>
          </a:p>
          <a:p>
            <a:r>
              <a:rPr lang="zh-CN" altLang="en-US" sz="1600">
                <a:solidFill>
                  <a:schemeClr val="accent5"/>
                </a:solidFill>
                <a:ea typeface="+mn-lt"/>
                <a:cs typeface="+mn-lt"/>
                <a:sym typeface="+mn-ea"/>
              </a:rPr>
              <a:t>数据处理</a:t>
            </a:r>
            <a:endParaRPr lang="zh-CN" altLang="en-US" sz="1600">
              <a:solidFill>
                <a:schemeClr val="accent5"/>
              </a:solidFill>
              <a:ea typeface="+mn-lt"/>
              <a:cs typeface="+mn-lt"/>
            </a:endParaRPr>
          </a:p>
          <a:p>
            <a:r>
              <a:rPr lang="zh-CN" altLang="en-US" sz="1600">
                <a:ea typeface="+mn-lt"/>
                <a:cs typeface="+mn-lt"/>
                <a:sym typeface="+mn-ea"/>
              </a:rPr>
              <a:t>使用</a:t>
            </a:r>
            <a:r>
              <a:rPr lang="en-US" altLang="zh-CN" sz="1600">
                <a:ea typeface="+mn-lt"/>
                <a:cs typeface="+mn-lt"/>
                <a:sym typeface="+mn-ea"/>
              </a:rPr>
              <a:t>Pandas</a:t>
            </a:r>
            <a:r>
              <a:rPr lang="zh-CN" altLang="en-US" sz="1600">
                <a:ea typeface="+mn-lt"/>
                <a:cs typeface="+mn-lt"/>
                <a:sym typeface="+mn-ea"/>
              </a:rPr>
              <a:t>、</a:t>
            </a:r>
            <a:r>
              <a:rPr lang="en-US" altLang="zh-CN" sz="1600">
                <a:ea typeface="+mn-lt"/>
                <a:cs typeface="+mn-lt"/>
                <a:sym typeface="+mn-ea"/>
              </a:rPr>
              <a:t>NumPy</a:t>
            </a:r>
            <a:r>
              <a:rPr lang="zh-CN" altLang="en-US" sz="1600">
                <a:ea typeface="+mn-lt"/>
                <a:cs typeface="+mn-lt"/>
                <a:sym typeface="+mn-ea"/>
              </a:rPr>
              <a:t>等库进行数据处理和分析。考虑使用</a:t>
            </a:r>
            <a:r>
              <a:rPr lang="en-US" altLang="zh-CN" sz="1600">
                <a:ea typeface="+mn-lt"/>
                <a:cs typeface="+mn-lt"/>
                <a:sym typeface="+mn-ea"/>
              </a:rPr>
              <a:t>Apache Spark</a:t>
            </a:r>
            <a:r>
              <a:rPr lang="zh-CN" altLang="en-US" sz="1600">
                <a:ea typeface="+mn-lt"/>
                <a:cs typeface="+mn-lt"/>
                <a:sym typeface="+mn-ea"/>
              </a:rPr>
              <a:t>等大规模数据处理工具。</a:t>
            </a:r>
            <a:r>
              <a:rPr lang="en-US" altLang="zh-CN" sz="1600">
                <a:ea typeface="+mn-lt"/>
                <a:cs typeface="+mn-lt"/>
                <a:sym typeface="+mn-ea"/>
              </a:rPr>
              <a:t>Docker</a:t>
            </a:r>
            <a:r>
              <a:rPr lang="zh-CN" altLang="en-US" sz="1600">
                <a:ea typeface="+mn-lt"/>
                <a:cs typeface="+mn-lt"/>
                <a:sym typeface="+mn-ea"/>
              </a:rPr>
              <a:t>与容器化使用</a:t>
            </a:r>
            <a:r>
              <a:rPr lang="en-US" altLang="zh-CN" sz="1600">
                <a:ea typeface="+mn-lt"/>
                <a:cs typeface="+mn-lt"/>
                <a:sym typeface="+mn-ea"/>
              </a:rPr>
              <a:t>Docker</a:t>
            </a:r>
            <a:r>
              <a:rPr lang="zh-CN" altLang="en-US" sz="1600">
                <a:ea typeface="+mn-lt"/>
                <a:cs typeface="+mn-lt"/>
                <a:sym typeface="+mn-ea"/>
              </a:rPr>
              <a:t>来简化部署和环境管理。考虑</a:t>
            </a:r>
            <a:r>
              <a:rPr lang="en-US" altLang="zh-CN" sz="1600">
                <a:ea typeface="+mn-lt"/>
                <a:cs typeface="+mn-lt"/>
                <a:sym typeface="+mn-ea"/>
              </a:rPr>
              <a:t>Kubernetes</a:t>
            </a:r>
            <a:r>
              <a:rPr lang="zh-CN" altLang="en-US" sz="1600">
                <a:ea typeface="+mn-lt"/>
                <a:cs typeface="+mn-lt"/>
                <a:sym typeface="+mn-ea"/>
              </a:rPr>
              <a:t>进行集群管理。</a:t>
            </a:r>
            <a:endParaRPr lang="zh-CN" altLang="en-US" sz="1600">
              <a:ea typeface="+mn-lt"/>
              <a:cs typeface="+mn-lt"/>
              <a:sym typeface="+mn-ea"/>
            </a:endParaRPr>
          </a:p>
          <a:p>
            <a:r>
              <a:rPr lang="zh-CN" altLang="en-US" sz="1600">
                <a:solidFill>
                  <a:srgbClr val="C00000"/>
                </a:solidFill>
                <a:ea typeface="+mn-lt"/>
                <a:cs typeface="+mn-lt"/>
                <a:sym typeface="+mn-ea"/>
              </a:rPr>
              <a:t>注：</a:t>
            </a:r>
            <a:r>
              <a:rPr lang="zh-CN" altLang="en-US" sz="1600">
                <a:solidFill>
                  <a:schemeClr val="tx1"/>
                </a:solidFill>
                <a:ea typeface="+mn-lt"/>
                <a:cs typeface="+mn-lt"/>
                <a:sym typeface="+mn-ea"/>
              </a:rPr>
              <a:t>前后端技术只对以后推广扩展时所作的方案，本次只负责数据分析的核心部分。</a:t>
            </a:r>
            <a:endParaRPr lang="zh-CN" altLang="en-US" sz="1600">
              <a:solidFill>
                <a:schemeClr val="accent5"/>
              </a:solidFill>
              <a:ea typeface="+mn-lt"/>
              <a:cs typeface="+mn-lt"/>
            </a:endParaRPr>
          </a:p>
          <a:p>
            <a:endParaRPr lang="zh-CN" altLang="en-US" sz="1600">
              <a:solidFill>
                <a:schemeClr val="accent5"/>
              </a:solidFill>
              <a:ea typeface="+mn-lt"/>
              <a:cs typeface="+mn-lt"/>
            </a:endParaRPr>
          </a:p>
        </p:txBody>
      </p:sp>
      <p:sp>
        <p:nvSpPr>
          <p:cNvPr id="6" name="标题 5"/>
          <p:cNvSpPr>
            <a:spLocks noGrp="1"/>
          </p:cNvSpPr>
          <p:nvPr>
            <p:ph type="title" idx="2"/>
            <p:custDataLst>
              <p:tags r:id="rId1"/>
            </p:custDataLst>
          </p:nvPr>
        </p:nvSpPr>
        <p:spPr>
          <a:xfrm>
            <a:off x="2877185" y="445770"/>
            <a:ext cx="5924550" cy="935990"/>
          </a:xfrm>
        </p:spPr>
        <p:txBody>
          <a:bodyPr/>
          <a:p>
            <a:pPr marL="0" indent="0" algn="ctr">
              <a:lnSpc>
                <a:spcPct val="100000"/>
              </a:lnSpc>
              <a:spcBef>
                <a:spcPts val="0"/>
              </a:spcBef>
              <a:spcAft>
                <a:spcPts val="0"/>
              </a:spcAft>
              <a:buSzPct val="100000"/>
            </a:pPr>
            <a:r>
              <a:rPr lang="zh-CN" altLang="en-US" sz="5000"/>
              <a:t>设计方案</a:t>
            </a:r>
            <a:r>
              <a:rPr lang="zh-CN" altLang="en-US" sz="2400"/>
              <a:t>（技术</a:t>
            </a:r>
            <a:r>
              <a:rPr lang="zh-CN" altLang="en-US" sz="2400"/>
              <a:t>架构）</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77240" y="1506220"/>
            <a:ext cx="10125075" cy="4914900"/>
          </a:xfrm>
          <a:prstGeom prst="rect">
            <a:avLst/>
          </a:prstGeom>
          <a:noFill/>
        </p:spPr>
        <p:txBody>
          <a:bodyPr wrap="square" rtlCol="0">
            <a:noAutofit/>
          </a:bodyPr>
          <a:p>
            <a:pPr algn="ctr"/>
            <a:r>
              <a:rPr lang="zh-CN" altLang="en-US" sz="1400">
                <a:solidFill>
                  <a:schemeClr val="accent5"/>
                </a:solidFill>
                <a:ea typeface="+mn-lt"/>
                <a:cs typeface="+mn-lt"/>
                <a:sym typeface="+mn-ea"/>
              </a:rPr>
              <a:t>用户体验设计</a:t>
            </a:r>
            <a:endParaRPr lang="zh-CN" altLang="en-US" sz="1400">
              <a:ea typeface="+mn-lt"/>
              <a:cs typeface="+mn-lt"/>
            </a:endParaRPr>
          </a:p>
          <a:p>
            <a:r>
              <a:rPr lang="zh-CN" altLang="en-US" sz="1400">
                <a:solidFill>
                  <a:schemeClr val="accent5"/>
                </a:solidFill>
                <a:ea typeface="+mn-lt"/>
                <a:cs typeface="+mn-lt"/>
                <a:sym typeface="+mn-ea"/>
              </a:rPr>
              <a:t>界面友好</a:t>
            </a:r>
            <a:endParaRPr lang="zh-CN" altLang="en-US" sz="1400">
              <a:solidFill>
                <a:schemeClr val="accent5"/>
              </a:solidFill>
              <a:ea typeface="+mn-lt"/>
              <a:cs typeface="+mn-lt"/>
            </a:endParaRPr>
          </a:p>
          <a:p>
            <a:r>
              <a:rPr lang="zh-CN" altLang="en-US" sz="1400">
                <a:ea typeface="+mn-lt"/>
                <a:cs typeface="+mn-lt"/>
                <a:sym typeface="+mn-ea"/>
              </a:rPr>
              <a:t>确保用户界面简洁明了，易于导航。提供详细的使用文档和在线帮助。</a:t>
            </a:r>
            <a:endParaRPr lang="zh-CN" altLang="en-US" sz="1400">
              <a:ea typeface="+mn-lt"/>
              <a:cs typeface="+mn-lt"/>
            </a:endParaRPr>
          </a:p>
          <a:p>
            <a:r>
              <a:rPr lang="zh-CN" altLang="en-US" sz="1400">
                <a:solidFill>
                  <a:schemeClr val="accent5"/>
                </a:solidFill>
                <a:ea typeface="+mn-lt"/>
                <a:cs typeface="+mn-lt"/>
                <a:sym typeface="+mn-ea"/>
              </a:rPr>
              <a:t>响应式设计</a:t>
            </a:r>
            <a:endParaRPr lang="zh-CN" altLang="en-US" sz="1400">
              <a:solidFill>
                <a:schemeClr val="accent5"/>
              </a:solidFill>
              <a:ea typeface="+mn-lt"/>
              <a:cs typeface="+mn-lt"/>
            </a:endParaRPr>
          </a:p>
          <a:p>
            <a:r>
              <a:rPr lang="zh-CN" altLang="en-US" sz="1400">
                <a:ea typeface="+mn-lt"/>
                <a:cs typeface="+mn-lt"/>
                <a:sym typeface="+mn-ea"/>
              </a:rPr>
              <a:t>设计支持多种设备访问（</a:t>
            </a:r>
            <a:r>
              <a:rPr lang="en-US" altLang="zh-CN" sz="1400">
                <a:ea typeface="+mn-lt"/>
                <a:cs typeface="+mn-lt"/>
                <a:sym typeface="+mn-ea"/>
              </a:rPr>
              <a:t>PC</a:t>
            </a:r>
            <a:r>
              <a:rPr lang="zh-CN" altLang="en-US" sz="1400">
                <a:ea typeface="+mn-lt"/>
                <a:cs typeface="+mn-lt"/>
                <a:sym typeface="+mn-ea"/>
              </a:rPr>
              <a:t>、平板、手机）。</a:t>
            </a:r>
            <a:endParaRPr lang="zh-CN" altLang="en-US" sz="1400">
              <a:ea typeface="+mn-lt"/>
              <a:cs typeface="+mn-lt"/>
            </a:endParaRPr>
          </a:p>
          <a:p>
            <a:r>
              <a:rPr lang="zh-CN" altLang="en-US" sz="1400">
                <a:solidFill>
                  <a:schemeClr val="accent5"/>
                </a:solidFill>
                <a:ea typeface="+mn-lt"/>
                <a:cs typeface="+mn-lt"/>
                <a:sym typeface="+mn-ea"/>
              </a:rPr>
              <a:t>互动性</a:t>
            </a:r>
            <a:endParaRPr lang="zh-CN" altLang="en-US" sz="1400">
              <a:solidFill>
                <a:schemeClr val="accent5"/>
              </a:solidFill>
              <a:ea typeface="+mn-lt"/>
              <a:cs typeface="+mn-lt"/>
            </a:endParaRPr>
          </a:p>
          <a:p>
            <a:r>
              <a:rPr lang="zh-CN" altLang="en-US" sz="1400">
                <a:ea typeface="+mn-lt"/>
                <a:cs typeface="+mn-lt"/>
                <a:sym typeface="+mn-ea"/>
              </a:rPr>
              <a:t>提供实时数据更新功能，增强用户交互体验。设置数据筛选和查询功能以支持用户自定义分析。</a:t>
            </a:r>
            <a:r>
              <a:rPr lang="zh-CN" altLang="en-US" sz="1400">
                <a:ea typeface="+mn-lt"/>
                <a:cs typeface="+mn-lt"/>
              </a:rPr>
              <a:t>界面友好</a:t>
            </a:r>
            <a:endParaRPr lang="zh-CN" altLang="en-US" sz="1400">
              <a:ea typeface="+mn-lt"/>
              <a:cs typeface="+mn-lt"/>
            </a:endParaRPr>
          </a:p>
          <a:p>
            <a:r>
              <a:rPr lang="zh-CN" altLang="en-US" sz="1400">
                <a:ea typeface="+mn-lt"/>
                <a:cs typeface="+mn-lt"/>
              </a:rPr>
              <a:t>直观的导航</a:t>
            </a:r>
            <a:r>
              <a:rPr lang="en-US" altLang="zh-CN" sz="1400">
                <a:ea typeface="+mn-lt"/>
                <a:cs typeface="+mn-lt"/>
              </a:rPr>
              <a:t> </a:t>
            </a:r>
            <a:r>
              <a:rPr lang="zh-CN" altLang="en-US" sz="1400">
                <a:ea typeface="+mn-lt"/>
                <a:cs typeface="+mn-lt"/>
              </a:rPr>
              <a:t>：采用清晰的导航栏，将主要功能模块（如数据集成、数据分析、报告生成等）分类，便于用户快速找到所需功能。使用面包屑导航，让用户能够随时了解自己所处的位置。</a:t>
            </a:r>
            <a:endParaRPr lang="zh-CN" altLang="en-US" sz="1400">
              <a:ea typeface="+mn-lt"/>
              <a:cs typeface="+mn-lt"/>
            </a:endParaRPr>
          </a:p>
          <a:p>
            <a:r>
              <a:rPr lang="zh-CN" altLang="en-US" sz="1400">
                <a:solidFill>
                  <a:schemeClr val="accent5"/>
                </a:solidFill>
                <a:ea typeface="+mn-lt"/>
                <a:cs typeface="+mn-lt"/>
              </a:rPr>
              <a:t>自定义功能</a:t>
            </a:r>
            <a:endParaRPr lang="zh-CN" altLang="en-US" sz="1400">
              <a:solidFill>
                <a:schemeClr val="accent5"/>
              </a:solidFill>
              <a:ea typeface="+mn-lt"/>
              <a:cs typeface="+mn-lt"/>
            </a:endParaRPr>
          </a:p>
          <a:p>
            <a:r>
              <a:rPr lang="zh-CN" altLang="en-US" sz="1400">
                <a:ea typeface="+mn-lt"/>
                <a:cs typeface="+mn-lt"/>
              </a:rPr>
              <a:t>用户仪表盘</a:t>
            </a:r>
            <a:r>
              <a:rPr lang="en-US" altLang="zh-CN" sz="1400">
                <a:ea typeface="+mn-lt"/>
                <a:cs typeface="+mn-lt"/>
              </a:rPr>
              <a:t> </a:t>
            </a:r>
            <a:r>
              <a:rPr lang="zh-CN" altLang="en-US" sz="1400">
                <a:ea typeface="+mn-lt"/>
                <a:cs typeface="+mn-lt"/>
              </a:rPr>
              <a:t>：允许用户根据个人需求定制仪表盘，选择和排列自己关注的数据视图与图表。</a:t>
            </a:r>
            <a:endParaRPr lang="zh-CN" altLang="en-US" sz="1400">
              <a:ea typeface="+mn-lt"/>
              <a:cs typeface="+mn-lt"/>
            </a:endParaRPr>
          </a:p>
          <a:p>
            <a:r>
              <a:rPr lang="zh-CN" altLang="en-US" sz="1400">
                <a:ea typeface="+mn-lt"/>
                <a:cs typeface="+mn-lt"/>
              </a:rPr>
              <a:t>主题和样式</a:t>
            </a:r>
            <a:r>
              <a:rPr lang="en-US" altLang="zh-CN" sz="1400">
                <a:ea typeface="+mn-lt"/>
                <a:cs typeface="+mn-lt"/>
              </a:rPr>
              <a:t> </a:t>
            </a:r>
            <a:r>
              <a:rPr lang="zh-CN" altLang="en-US" sz="1400">
                <a:ea typeface="+mn-lt"/>
                <a:cs typeface="+mn-lt"/>
              </a:rPr>
              <a:t>：提供不同的主题选项，用户可以根据个人喜好调整工具的外观。</a:t>
            </a:r>
            <a:endParaRPr lang="zh-CN" altLang="en-US" sz="1400">
              <a:ea typeface="+mn-lt"/>
              <a:cs typeface="+mn-lt"/>
            </a:endParaRPr>
          </a:p>
          <a:p>
            <a:r>
              <a:rPr lang="zh-CN" altLang="en-US" sz="1400">
                <a:solidFill>
                  <a:schemeClr val="accent5"/>
                </a:solidFill>
                <a:ea typeface="+mn-lt"/>
                <a:cs typeface="+mn-lt"/>
              </a:rPr>
              <a:t>反馈机制</a:t>
            </a:r>
            <a:endParaRPr lang="zh-CN" altLang="en-US" sz="1400">
              <a:solidFill>
                <a:schemeClr val="accent5"/>
              </a:solidFill>
              <a:ea typeface="+mn-lt"/>
              <a:cs typeface="+mn-lt"/>
            </a:endParaRPr>
          </a:p>
          <a:p>
            <a:r>
              <a:rPr lang="zh-CN" altLang="en-US" sz="1400">
                <a:ea typeface="+mn-lt"/>
                <a:cs typeface="+mn-lt"/>
              </a:rPr>
              <a:t>实时反馈</a:t>
            </a:r>
            <a:r>
              <a:rPr lang="en-US" altLang="zh-CN" sz="1400">
                <a:ea typeface="+mn-lt"/>
                <a:cs typeface="+mn-lt"/>
              </a:rPr>
              <a:t> </a:t>
            </a:r>
            <a:r>
              <a:rPr lang="zh-CN" altLang="en-US" sz="1400">
                <a:ea typeface="+mn-lt"/>
                <a:cs typeface="+mn-lt"/>
              </a:rPr>
              <a:t>：用户在进行数据操作（如上传数据、生成报告等）时，提供实时状态反馈，例如进度条、成功提示或错误信息。</a:t>
            </a:r>
            <a:endParaRPr lang="zh-CN" altLang="en-US" sz="1400">
              <a:ea typeface="+mn-lt"/>
              <a:cs typeface="+mn-lt"/>
            </a:endParaRPr>
          </a:p>
          <a:p>
            <a:r>
              <a:rPr lang="zh-CN" altLang="en-US" sz="1400">
                <a:ea typeface="+mn-lt"/>
                <a:cs typeface="+mn-lt"/>
              </a:rPr>
              <a:t>用户反馈渠道</a:t>
            </a:r>
            <a:r>
              <a:rPr lang="en-US" altLang="zh-CN" sz="1400">
                <a:ea typeface="+mn-lt"/>
                <a:cs typeface="+mn-lt"/>
              </a:rPr>
              <a:t> </a:t>
            </a:r>
            <a:r>
              <a:rPr lang="zh-CN" altLang="en-US" sz="1400">
                <a:ea typeface="+mn-lt"/>
                <a:cs typeface="+mn-lt"/>
              </a:rPr>
              <a:t>：设计简单易用的反馈表单，用户可以快速提交建议和遇到的问题，开发团队定期分析反馈并进行改进。</a:t>
            </a:r>
            <a:endParaRPr lang="zh-CN" altLang="en-US" sz="1400">
              <a:ea typeface="+mn-lt"/>
              <a:cs typeface="+mn-lt"/>
            </a:endParaRPr>
          </a:p>
          <a:p>
            <a:r>
              <a:rPr lang="zh-CN" altLang="en-US" sz="1400">
                <a:solidFill>
                  <a:schemeClr val="accent5"/>
                </a:solidFill>
                <a:ea typeface="+mn-lt"/>
                <a:cs typeface="+mn-lt"/>
              </a:rPr>
              <a:t>帮助与支持</a:t>
            </a:r>
            <a:endParaRPr lang="zh-CN" altLang="en-US" sz="1400">
              <a:solidFill>
                <a:schemeClr val="accent5"/>
              </a:solidFill>
              <a:ea typeface="+mn-lt"/>
              <a:cs typeface="+mn-lt"/>
            </a:endParaRPr>
          </a:p>
          <a:p>
            <a:r>
              <a:rPr lang="zh-CN" altLang="en-US" sz="1400">
                <a:ea typeface="+mn-lt"/>
                <a:cs typeface="+mn-lt"/>
              </a:rPr>
              <a:t>集成支持文档</a:t>
            </a:r>
            <a:r>
              <a:rPr lang="en-US" altLang="zh-CN" sz="1400">
                <a:ea typeface="+mn-lt"/>
                <a:cs typeface="+mn-lt"/>
              </a:rPr>
              <a:t> </a:t>
            </a:r>
            <a:r>
              <a:rPr lang="zh-CN" altLang="en-US" sz="1400">
                <a:ea typeface="+mn-lt"/>
                <a:cs typeface="+mn-lt"/>
              </a:rPr>
              <a:t>：在应用内部集成详细的帮助文档和</a:t>
            </a:r>
            <a:r>
              <a:rPr lang="en-US" altLang="zh-CN" sz="1400">
                <a:ea typeface="+mn-lt"/>
                <a:cs typeface="+mn-lt"/>
              </a:rPr>
              <a:t>FAQs</a:t>
            </a:r>
            <a:r>
              <a:rPr lang="zh-CN" altLang="en-US" sz="1400">
                <a:ea typeface="+mn-lt"/>
                <a:cs typeface="+mn-lt"/>
              </a:rPr>
              <a:t>，用户可以快速找到问题的解决方案。</a:t>
            </a:r>
            <a:endParaRPr lang="zh-CN" altLang="en-US" sz="1400">
              <a:ea typeface="+mn-lt"/>
              <a:cs typeface="+mn-lt"/>
            </a:endParaRPr>
          </a:p>
          <a:p>
            <a:r>
              <a:rPr lang="zh-CN" altLang="en-US" sz="1400">
                <a:ea typeface="+mn-lt"/>
                <a:cs typeface="+mn-lt"/>
              </a:rPr>
              <a:t>在线视频教程</a:t>
            </a:r>
            <a:r>
              <a:rPr lang="en-US" altLang="zh-CN" sz="1400">
                <a:ea typeface="+mn-lt"/>
                <a:cs typeface="+mn-lt"/>
              </a:rPr>
              <a:t> </a:t>
            </a:r>
            <a:r>
              <a:rPr lang="zh-CN" altLang="en-US" sz="1400">
                <a:ea typeface="+mn-lt"/>
                <a:cs typeface="+mn-lt"/>
              </a:rPr>
              <a:t>：提供教程视频，演示常见操作和功能使用，帮助用户更好地理解工具。</a:t>
            </a:r>
            <a:endParaRPr lang="zh-CN" altLang="en-US" sz="1400">
              <a:ea typeface="+mn-lt"/>
              <a:cs typeface="+mn-lt"/>
            </a:endParaRPr>
          </a:p>
          <a:p>
            <a:r>
              <a:rPr lang="zh-CN" altLang="en-US" sz="1400">
                <a:solidFill>
                  <a:schemeClr val="accent5"/>
                </a:solidFill>
                <a:ea typeface="+mn-lt"/>
                <a:cs typeface="+mn-lt"/>
              </a:rPr>
              <a:t>社区互动</a:t>
            </a:r>
            <a:endParaRPr lang="zh-CN" altLang="en-US" sz="1400">
              <a:solidFill>
                <a:schemeClr val="accent5"/>
              </a:solidFill>
              <a:ea typeface="+mn-lt"/>
              <a:cs typeface="+mn-lt"/>
            </a:endParaRPr>
          </a:p>
          <a:p>
            <a:r>
              <a:rPr lang="zh-CN" altLang="en-US" sz="1400">
                <a:ea typeface="+mn-lt"/>
                <a:cs typeface="+mn-lt"/>
              </a:rPr>
              <a:t>用户论坛与讨论区</a:t>
            </a:r>
            <a:r>
              <a:rPr lang="en-US" altLang="zh-CN" sz="1400">
                <a:ea typeface="+mn-lt"/>
                <a:cs typeface="+mn-lt"/>
              </a:rPr>
              <a:t> </a:t>
            </a:r>
            <a:r>
              <a:rPr lang="zh-CN" altLang="en-US" sz="1400">
                <a:ea typeface="+mn-lt"/>
                <a:cs typeface="+mn-lt"/>
              </a:rPr>
              <a:t>：创建社区平台，让用户可以在这里分享经验、提出问题和给出建议，促进用户之间的互动与合作。</a:t>
            </a:r>
            <a:endParaRPr lang="zh-CN" altLang="en-US" sz="1400">
              <a:ea typeface="+mn-lt"/>
              <a:cs typeface="+mn-lt"/>
            </a:endParaRPr>
          </a:p>
          <a:p>
            <a:r>
              <a:rPr lang="zh-CN" altLang="en-US" sz="1400">
                <a:ea typeface="+mn-lt"/>
                <a:cs typeface="+mn-lt"/>
              </a:rPr>
              <a:t>贡献与激励</a:t>
            </a:r>
            <a:r>
              <a:rPr lang="en-US" altLang="zh-CN" sz="1400">
                <a:ea typeface="+mn-lt"/>
                <a:cs typeface="+mn-lt"/>
              </a:rPr>
              <a:t> </a:t>
            </a:r>
            <a:r>
              <a:rPr lang="zh-CN" altLang="en-US" sz="1400">
                <a:ea typeface="+mn-lt"/>
                <a:cs typeface="+mn-lt"/>
              </a:rPr>
              <a:t>：考虑设立贡献奖励体系，鼓励用户提出功能建议或提交代码，通过社区活动增强用户的归属感。</a:t>
            </a:r>
            <a:endParaRPr lang="zh-CN" altLang="en-US" sz="1400">
              <a:ea typeface="+mn-lt"/>
              <a:cs typeface="+mn-lt"/>
            </a:endParaRPr>
          </a:p>
          <a:p>
            <a:endParaRPr lang="zh-CN" altLang="en-US" sz="1400">
              <a:ea typeface="+mn-lt"/>
              <a:cs typeface="+mn-lt"/>
            </a:endParaRPr>
          </a:p>
        </p:txBody>
      </p:sp>
      <p:sp>
        <p:nvSpPr>
          <p:cNvPr id="6" name="标题 5"/>
          <p:cNvSpPr>
            <a:spLocks noGrp="1"/>
          </p:cNvSpPr>
          <p:nvPr>
            <p:ph type="title" idx="2"/>
            <p:custDataLst>
              <p:tags r:id="rId1"/>
            </p:custDataLst>
          </p:nvPr>
        </p:nvSpPr>
        <p:spPr>
          <a:xfrm>
            <a:off x="2877185" y="445770"/>
            <a:ext cx="5924550" cy="935990"/>
          </a:xfrm>
        </p:spPr>
        <p:txBody>
          <a:bodyPr/>
          <a:p>
            <a:pPr marL="0" indent="0" algn="ctr">
              <a:lnSpc>
                <a:spcPct val="100000"/>
              </a:lnSpc>
              <a:spcBef>
                <a:spcPts val="0"/>
              </a:spcBef>
              <a:spcAft>
                <a:spcPts val="0"/>
              </a:spcAft>
              <a:buSzPct val="100000"/>
            </a:pPr>
            <a:r>
              <a:rPr lang="zh-CN" altLang="en-US" sz="5000"/>
              <a:t>设计方案</a:t>
            </a:r>
            <a:r>
              <a:rPr lang="zh-CN" altLang="en-US" sz="2400"/>
              <a:t>（用户</a:t>
            </a:r>
            <a:r>
              <a:rPr lang="zh-CN" altLang="en-US" sz="2400"/>
              <a:t>体验设计）</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9010" y="1920240"/>
            <a:ext cx="9915525" cy="4196715"/>
          </a:xfrm>
          <a:prstGeom prst="rect">
            <a:avLst/>
          </a:prstGeom>
          <a:noFill/>
        </p:spPr>
        <p:txBody>
          <a:bodyPr wrap="square" rtlCol="0">
            <a:noAutofit/>
          </a:bodyPr>
          <a:p>
            <a:pPr algn="ctr"/>
            <a:r>
              <a:rPr lang="zh-CN" altLang="en-US" sz="1400">
                <a:solidFill>
                  <a:schemeClr val="accent5"/>
                </a:solidFill>
                <a:ea typeface="+mn-lt"/>
                <a:cs typeface="+mn-lt"/>
                <a:sym typeface="+mn-ea"/>
              </a:rPr>
              <a:t>实施计划</a:t>
            </a:r>
            <a:endParaRPr lang="zh-CN" altLang="en-US" sz="1400">
              <a:ea typeface="+mn-lt"/>
              <a:cs typeface="+mn-lt"/>
            </a:endParaRPr>
          </a:p>
          <a:p>
            <a:r>
              <a:rPr lang="zh-CN" altLang="en-US" sz="1400">
                <a:solidFill>
                  <a:schemeClr val="accent5"/>
                </a:solidFill>
                <a:ea typeface="+mn-lt"/>
                <a:cs typeface="+mn-lt"/>
              </a:rPr>
              <a:t>需求分析与原型设计</a:t>
            </a:r>
            <a:endParaRPr lang="zh-CN" altLang="en-US" sz="1400">
              <a:solidFill>
                <a:schemeClr val="accent5"/>
              </a:solidFill>
              <a:ea typeface="+mn-lt"/>
              <a:cs typeface="+mn-lt"/>
            </a:endParaRPr>
          </a:p>
          <a:p>
            <a:r>
              <a:rPr lang="zh-CN" altLang="en-US" sz="1400">
                <a:ea typeface="+mn-lt"/>
                <a:cs typeface="+mn-lt"/>
              </a:rPr>
              <a:t>需求调研</a:t>
            </a:r>
            <a:endParaRPr lang="zh-CN" altLang="en-US" sz="1400">
              <a:ea typeface="+mn-lt"/>
              <a:cs typeface="+mn-lt"/>
            </a:endParaRPr>
          </a:p>
          <a:p>
            <a:r>
              <a:rPr lang="zh-CN" altLang="en-US" sz="1400">
                <a:ea typeface="+mn-lt"/>
                <a:cs typeface="+mn-lt"/>
              </a:rPr>
              <a:t>组织线上或线下的需求收集会议，邀请潜在用户、开发者和社区成员参与，深入了解他们的需求和痛点。</a:t>
            </a:r>
            <a:endParaRPr lang="zh-CN" altLang="en-US" sz="1400">
              <a:ea typeface="+mn-lt"/>
              <a:cs typeface="+mn-lt"/>
            </a:endParaRPr>
          </a:p>
          <a:p>
            <a:r>
              <a:rPr lang="zh-CN" altLang="en-US" sz="1400">
                <a:ea typeface="+mn-lt"/>
                <a:cs typeface="+mn-lt"/>
              </a:rPr>
              <a:t>使用问卷调查和访谈方式收集反馈，确定核心功能和优先级。</a:t>
            </a:r>
            <a:endParaRPr lang="zh-CN" altLang="en-US" sz="1400">
              <a:ea typeface="+mn-lt"/>
              <a:cs typeface="+mn-lt"/>
            </a:endParaRPr>
          </a:p>
          <a:p>
            <a:r>
              <a:rPr lang="zh-CN" altLang="en-US" sz="1400">
                <a:solidFill>
                  <a:schemeClr val="accent5"/>
                </a:solidFill>
                <a:ea typeface="+mn-lt"/>
                <a:cs typeface="+mn-lt"/>
              </a:rPr>
              <a:t>开发与测试</a:t>
            </a:r>
            <a:endParaRPr lang="zh-CN" altLang="en-US" sz="1400">
              <a:ea typeface="+mn-lt"/>
              <a:cs typeface="+mn-lt"/>
            </a:endParaRPr>
          </a:p>
          <a:p>
            <a:r>
              <a:rPr lang="zh-CN" altLang="en-US" sz="1400">
                <a:ea typeface="+mn-lt"/>
                <a:cs typeface="+mn-lt"/>
              </a:rPr>
              <a:t>进行代码评审，确保代码质量和一致性。持续集成与测试建立</a:t>
            </a:r>
            <a:r>
              <a:rPr lang="en-US" altLang="zh-CN" sz="1400">
                <a:ea typeface="+mn-lt"/>
                <a:cs typeface="+mn-lt"/>
              </a:rPr>
              <a:t>CI/CD</a:t>
            </a:r>
            <a:r>
              <a:rPr lang="zh-CN" altLang="en-US" sz="1400">
                <a:ea typeface="+mn-lt"/>
                <a:cs typeface="+mn-lt"/>
              </a:rPr>
              <a:t>（持续集成</a:t>
            </a:r>
            <a:r>
              <a:rPr lang="en-US" altLang="zh-CN" sz="1400">
                <a:ea typeface="+mn-lt"/>
                <a:cs typeface="+mn-lt"/>
              </a:rPr>
              <a:t>/</a:t>
            </a:r>
            <a:r>
              <a:rPr lang="zh-CN" altLang="en-US" sz="1400">
                <a:ea typeface="+mn-lt"/>
                <a:cs typeface="+mn-lt"/>
              </a:rPr>
              <a:t>持续部署）流程，自动化构建、测试和发布过程，以提高开发效率和发布频率。进行单元测试、集成测试和系统测试，确保应用的稳定性和功能的完整性。在开发中期发布</a:t>
            </a:r>
            <a:r>
              <a:rPr lang="en-US" altLang="zh-CN" sz="1400">
                <a:ea typeface="+mn-lt"/>
                <a:cs typeface="+mn-lt"/>
              </a:rPr>
              <a:t>Beta</a:t>
            </a:r>
            <a:r>
              <a:rPr lang="zh-CN" altLang="en-US" sz="1400">
                <a:ea typeface="+mn-lt"/>
                <a:cs typeface="+mn-lt"/>
              </a:rPr>
              <a:t>版本，邀请用户进行体验并收集反馈，快速修复发现的问题。</a:t>
            </a:r>
            <a:endParaRPr lang="zh-CN" altLang="en-US" sz="1400">
              <a:ea typeface="+mn-lt"/>
              <a:cs typeface="+mn-lt"/>
            </a:endParaRPr>
          </a:p>
          <a:p>
            <a:r>
              <a:rPr lang="zh-CN" altLang="en-US" sz="1400">
                <a:solidFill>
                  <a:schemeClr val="accent5"/>
                </a:solidFill>
                <a:ea typeface="+mn-lt"/>
                <a:cs typeface="+mn-lt"/>
              </a:rPr>
              <a:t>发布与维护</a:t>
            </a:r>
            <a:endParaRPr lang="zh-CN" altLang="en-US" sz="1400">
              <a:solidFill>
                <a:schemeClr val="accent5"/>
              </a:solidFill>
              <a:ea typeface="+mn-lt"/>
              <a:cs typeface="+mn-lt"/>
            </a:endParaRPr>
          </a:p>
          <a:p>
            <a:r>
              <a:rPr lang="zh-CN" altLang="en-US" sz="1400">
                <a:ea typeface="+mn-lt"/>
                <a:cs typeface="+mn-lt"/>
              </a:rPr>
              <a:t>提供多种支持渠道（如电子邮件、讨论论坛、即时消息工具等），确保用户在遇到问题时能够迅速获得帮助。定期进行功能更新和</a:t>
            </a:r>
            <a:r>
              <a:rPr lang="en-US" altLang="zh-CN" sz="1400">
                <a:ea typeface="+mn-lt"/>
                <a:cs typeface="+mn-lt"/>
              </a:rPr>
              <a:t>bug</a:t>
            </a:r>
            <a:r>
              <a:rPr lang="zh-CN" altLang="en-US" sz="1400">
                <a:ea typeface="+mn-lt"/>
                <a:cs typeface="+mn-lt"/>
              </a:rPr>
              <a:t>修复，推出新功能时及时通知用户，保持用户对工具的兴趣。根据社区反馈和用户需求持续优化产品，建立反馈回路，确保工具始终符合用户期望。</a:t>
            </a:r>
            <a:endParaRPr lang="zh-CN" altLang="en-US" sz="1400">
              <a:ea typeface="+mn-lt"/>
              <a:cs typeface="+mn-lt"/>
            </a:endParaRPr>
          </a:p>
          <a:p>
            <a:r>
              <a:rPr lang="zh-CN" altLang="en-US" sz="1400">
                <a:solidFill>
                  <a:schemeClr val="accent5"/>
                </a:solidFill>
                <a:ea typeface="+mn-lt"/>
                <a:cs typeface="+mn-lt"/>
              </a:rPr>
              <a:t>宣传与社区建设</a:t>
            </a:r>
            <a:endParaRPr lang="zh-CN" altLang="en-US" sz="1400">
              <a:solidFill>
                <a:schemeClr val="accent5"/>
              </a:solidFill>
              <a:ea typeface="+mn-lt"/>
              <a:cs typeface="+mn-lt"/>
            </a:endParaRPr>
          </a:p>
          <a:p>
            <a:r>
              <a:rPr lang="zh-CN" altLang="en-US" sz="1400">
                <a:ea typeface="+mn-lt"/>
                <a:cs typeface="+mn-lt"/>
              </a:rPr>
              <a:t>在社交媒体、技术社区、行业会议等平台宣传工具，提高知名度和用户量。撰写技术博文或案例研究，分享如何使用工具进行数据分析，提供真实的应用场景。建立项目维护团队，定期进行项目评估，制定长期发展计划，确保工具在技术上的前沿性和可持续性。定期发布用户调研报告，了解用户满意度和未来需求，为工具的迭代提供数据支持。</a:t>
            </a:r>
            <a:endParaRPr lang="zh-CN" altLang="en-US" sz="1400">
              <a:ea typeface="+mn-lt"/>
              <a:cs typeface="+mn-lt"/>
            </a:endParaRPr>
          </a:p>
          <a:p>
            <a:endParaRPr lang="zh-CN" altLang="en-US" sz="1400"/>
          </a:p>
        </p:txBody>
      </p:sp>
      <p:sp>
        <p:nvSpPr>
          <p:cNvPr id="6" name="标题 5"/>
          <p:cNvSpPr>
            <a:spLocks noGrp="1"/>
          </p:cNvSpPr>
          <p:nvPr>
            <p:ph type="title" idx="2"/>
            <p:custDataLst>
              <p:tags r:id="rId1"/>
            </p:custDataLst>
          </p:nvPr>
        </p:nvSpPr>
        <p:spPr>
          <a:xfrm>
            <a:off x="2877185" y="445770"/>
            <a:ext cx="5924550" cy="935990"/>
          </a:xfrm>
        </p:spPr>
        <p:txBody>
          <a:bodyPr/>
          <a:p>
            <a:pPr marL="0" indent="0" algn="ctr">
              <a:lnSpc>
                <a:spcPct val="100000"/>
              </a:lnSpc>
              <a:spcBef>
                <a:spcPts val="0"/>
              </a:spcBef>
              <a:spcAft>
                <a:spcPts val="0"/>
              </a:spcAft>
              <a:buSzPct val="100000"/>
            </a:pPr>
            <a:r>
              <a:rPr lang="zh-CN" altLang="en-US" sz="5000"/>
              <a:t>设计方案</a:t>
            </a:r>
            <a:r>
              <a:rPr lang="zh-CN" altLang="en-US" sz="2400"/>
              <a:t>（</a:t>
            </a:r>
            <a:r>
              <a:rPr lang="zh-CN" altLang="en-US" sz="2400"/>
              <a:t>实施计划）</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2"/>
            <p:custDataLst>
              <p:tags r:id="rId1"/>
            </p:custDataLst>
          </p:nvPr>
        </p:nvSpPr>
        <p:spPr>
          <a:xfrm>
            <a:off x="4379595" y="504190"/>
            <a:ext cx="3004185" cy="1021715"/>
          </a:xfrm>
        </p:spPr>
        <p:txBody>
          <a:bodyPr/>
          <a:lstStyle/>
          <a:p>
            <a:pPr marL="0" indent="0" algn="l">
              <a:lnSpc>
                <a:spcPct val="100000"/>
              </a:lnSpc>
              <a:spcBef>
                <a:spcPts val="0"/>
              </a:spcBef>
              <a:spcAft>
                <a:spcPts val="0"/>
              </a:spcAft>
              <a:buSzPct val="100000"/>
            </a:pPr>
            <a:r>
              <a:rPr lang="zh-CN" altLang="en-US" sz="5000"/>
              <a:t>应用场景</a:t>
            </a:r>
            <a:endParaRPr lang="zh-CN" altLang="en-US" sz="5000"/>
          </a:p>
        </p:txBody>
      </p:sp>
      <p:sp>
        <p:nvSpPr>
          <p:cNvPr id="2" name="文本框 1"/>
          <p:cNvSpPr txBox="1"/>
          <p:nvPr/>
        </p:nvSpPr>
        <p:spPr>
          <a:xfrm>
            <a:off x="966470" y="1525905"/>
            <a:ext cx="9829800" cy="4279265"/>
          </a:xfrm>
          <a:prstGeom prst="rect">
            <a:avLst/>
          </a:prstGeom>
          <a:noFill/>
        </p:spPr>
        <p:txBody>
          <a:bodyPr wrap="square" rtlCol="0">
            <a:noAutofit/>
          </a:bodyPr>
          <a:p>
            <a:r>
              <a:rPr lang="en-US" altLang="zh-CN" sz="1400">
                <a:solidFill>
                  <a:schemeClr val="accent5"/>
                </a:solidFill>
                <a:ea typeface="+mn-lt"/>
                <a:cs typeface="+mn-lt"/>
              </a:rPr>
              <a:t>1. </a:t>
            </a:r>
            <a:r>
              <a:rPr lang="zh-CN" altLang="en-US" sz="1400">
                <a:solidFill>
                  <a:schemeClr val="accent5"/>
                </a:solidFill>
                <a:ea typeface="+mn-lt"/>
                <a:cs typeface="+mn-lt"/>
              </a:rPr>
              <a:t>开源项目管理</a:t>
            </a:r>
            <a:endParaRPr lang="zh-CN" altLang="en-US" sz="1400">
              <a:solidFill>
                <a:schemeClr val="accent5"/>
              </a:solidFill>
              <a:ea typeface="+mn-lt"/>
              <a:cs typeface="+mn-lt"/>
            </a:endParaRPr>
          </a:p>
          <a:p>
            <a:r>
              <a:rPr lang="zh-CN" altLang="en-US" sz="1400">
                <a:ea typeface="+mn-lt"/>
                <a:cs typeface="+mn-lt"/>
              </a:rPr>
              <a:t>贡献者分析</a:t>
            </a:r>
            <a:r>
              <a:rPr lang="en-US" altLang="zh-CN" sz="1400">
                <a:ea typeface="+mn-lt"/>
                <a:cs typeface="+mn-lt"/>
              </a:rPr>
              <a:t> </a:t>
            </a:r>
            <a:r>
              <a:rPr lang="zh-CN" altLang="en-US" sz="1400">
                <a:ea typeface="+mn-lt"/>
                <a:cs typeface="+mn-lt"/>
              </a:rPr>
              <a:t>：统计和可视化开源项目的贡献者数量、代码提交频率、功能需求等数据，以了解项目的活跃程度，吸引更多开发者参与。</a:t>
            </a:r>
            <a:endParaRPr lang="zh-CN" altLang="en-US" sz="1400">
              <a:ea typeface="+mn-lt"/>
              <a:cs typeface="+mn-lt"/>
            </a:endParaRPr>
          </a:p>
          <a:p>
            <a:r>
              <a:rPr lang="zh-CN" altLang="en-US" sz="1400">
                <a:ea typeface="+mn-lt"/>
                <a:cs typeface="+mn-lt"/>
              </a:rPr>
              <a:t>问题跟踪</a:t>
            </a:r>
            <a:r>
              <a:rPr lang="en-US" altLang="zh-CN" sz="1400">
                <a:ea typeface="+mn-lt"/>
                <a:cs typeface="+mn-lt"/>
              </a:rPr>
              <a:t> </a:t>
            </a:r>
            <a:r>
              <a:rPr lang="zh-CN" altLang="en-US" sz="1400">
                <a:ea typeface="+mn-lt"/>
                <a:cs typeface="+mn-lt"/>
              </a:rPr>
              <a:t>：分析问题的提交和解决情况，识别哪些问题更常见，评估团队的响应时间和处理效率，从而优化项目管理流程。</a:t>
            </a:r>
            <a:endParaRPr lang="zh-CN" altLang="en-US" sz="1400">
              <a:ea typeface="+mn-lt"/>
              <a:cs typeface="+mn-lt"/>
            </a:endParaRPr>
          </a:p>
          <a:p>
            <a:r>
              <a:rPr lang="en-US" altLang="zh-CN" sz="1400">
                <a:solidFill>
                  <a:schemeClr val="accent5"/>
                </a:solidFill>
                <a:ea typeface="+mn-lt"/>
                <a:cs typeface="+mn-lt"/>
              </a:rPr>
              <a:t>2. </a:t>
            </a:r>
            <a:r>
              <a:rPr lang="zh-CN" altLang="en-US" sz="1400">
                <a:solidFill>
                  <a:schemeClr val="accent5"/>
                </a:solidFill>
                <a:ea typeface="+mn-lt"/>
                <a:cs typeface="+mn-lt"/>
              </a:rPr>
              <a:t>社区运营</a:t>
            </a:r>
            <a:endParaRPr lang="zh-CN" altLang="en-US" sz="1400">
              <a:solidFill>
                <a:schemeClr val="accent5"/>
              </a:solidFill>
              <a:ea typeface="+mn-lt"/>
              <a:cs typeface="+mn-lt"/>
            </a:endParaRPr>
          </a:p>
          <a:p>
            <a:r>
              <a:rPr lang="zh-CN" altLang="en-US" sz="1400">
                <a:ea typeface="+mn-lt"/>
                <a:cs typeface="+mn-lt"/>
              </a:rPr>
              <a:t>用户行为分析</a:t>
            </a:r>
            <a:r>
              <a:rPr lang="en-US" altLang="zh-CN" sz="1400">
                <a:ea typeface="+mn-lt"/>
                <a:cs typeface="+mn-lt"/>
              </a:rPr>
              <a:t> </a:t>
            </a:r>
            <a:r>
              <a:rPr lang="zh-CN" altLang="en-US" sz="1400">
                <a:ea typeface="+mn-lt"/>
                <a:cs typeface="+mn-lt"/>
              </a:rPr>
              <a:t>：分析社区用户的访问行为和互动模式，了解用户的兴趣和需求，以提升用户体验和社区活跃度。</a:t>
            </a:r>
            <a:endParaRPr lang="zh-CN" altLang="en-US" sz="1400">
              <a:ea typeface="+mn-lt"/>
              <a:cs typeface="+mn-lt"/>
            </a:endParaRPr>
          </a:p>
          <a:p>
            <a:r>
              <a:rPr lang="zh-CN" altLang="en-US" sz="1400">
                <a:ea typeface="+mn-lt"/>
                <a:cs typeface="+mn-lt"/>
              </a:rPr>
              <a:t>内容分析</a:t>
            </a:r>
            <a:r>
              <a:rPr lang="en-US" altLang="zh-CN" sz="1400">
                <a:ea typeface="+mn-lt"/>
                <a:cs typeface="+mn-lt"/>
              </a:rPr>
              <a:t> </a:t>
            </a:r>
            <a:r>
              <a:rPr lang="zh-CN" altLang="en-US" sz="1400">
                <a:ea typeface="+mn-lt"/>
                <a:cs typeface="+mn-lt"/>
              </a:rPr>
              <a:t>：监测社区论坛、博客和社交媒体的讨论趋势，分析热门话题，对内容进行优化和推荐。</a:t>
            </a:r>
            <a:endParaRPr lang="zh-CN" altLang="en-US" sz="1400">
              <a:ea typeface="+mn-lt"/>
              <a:cs typeface="+mn-lt"/>
            </a:endParaRPr>
          </a:p>
          <a:p>
            <a:r>
              <a:rPr lang="en-US" altLang="zh-CN" sz="1400">
                <a:solidFill>
                  <a:schemeClr val="accent5"/>
                </a:solidFill>
                <a:ea typeface="+mn-lt"/>
                <a:cs typeface="+mn-lt"/>
              </a:rPr>
              <a:t>3. </a:t>
            </a:r>
            <a:r>
              <a:rPr lang="zh-CN" altLang="en-US" sz="1400">
                <a:solidFill>
                  <a:schemeClr val="accent5"/>
                </a:solidFill>
                <a:ea typeface="+mn-lt"/>
                <a:cs typeface="+mn-lt"/>
              </a:rPr>
              <a:t>教育与培训</a:t>
            </a:r>
            <a:endParaRPr lang="zh-CN" altLang="en-US" sz="1400">
              <a:solidFill>
                <a:schemeClr val="accent5"/>
              </a:solidFill>
              <a:ea typeface="+mn-lt"/>
              <a:cs typeface="+mn-lt"/>
            </a:endParaRPr>
          </a:p>
          <a:p>
            <a:r>
              <a:rPr lang="zh-CN" altLang="en-US" sz="1400">
                <a:ea typeface="+mn-lt"/>
                <a:cs typeface="+mn-lt"/>
              </a:rPr>
              <a:t>学习进度监控</a:t>
            </a:r>
            <a:r>
              <a:rPr lang="en-US" altLang="zh-CN" sz="1400">
                <a:ea typeface="+mn-lt"/>
                <a:cs typeface="+mn-lt"/>
              </a:rPr>
              <a:t> </a:t>
            </a:r>
            <a:r>
              <a:rPr lang="zh-CN" altLang="en-US" sz="1400">
                <a:ea typeface="+mn-lt"/>
                <a:cs typeface="+mn-lt"/>
              </a:rPr>
              <a:t>：对于开源课程或在线培训，分析学员的学习进度、参与度、考试成绩等数据，评估课程效果并进行改进。</a:t>
            </a:r>
            <a:endParaRPr lang="zh-CN" altLang="en-US" sz="1400">
              <a:ea typeface="+mn-lt"/>
              <a:cs typeface="+mn-lt"/>
            </a:endParaRPr>
          </a:p>
          <a:p>
            <a:r>
              <a:rPr lang="zh-CN" altLang="en-US" sz="1400">
                <a:ea typeface="+mn-lt"/>
                <a:cs typeface="+mn-lt"/>
              </a:rPr>
              <a:t>技能评估</a:t>
            </a:r>
            <a:r>
              <a:rPr lang="en-US" altLang="zh-CN" sz="1400">
                <a:ea typeface="+mn-lt"/>
                <a:cs typeface="+mn-lt"/>
              </a:rPr>
              <a:t> </a:t>
            </a:r>
            <a:r>
              <a:rPr lang="zh-CN" altLang="en-US" sz="1400">
                <a:ea typeface="+mn-lt"/>
                <a:cs typeface="+mn-lt"/>
              </a:rPr>
              <a:t>：基于参与者在开源项目中的实际表现和贡献，分析其技能水平，以制定个性化培训计划。</a:t>
            </a:r>
            <a:endParaRPr lang="zh-CN" altLang="en-US" sz="1400">
              <a:ea typeface="+mn-lt"/>
              <a:cs typeface="+mn-lt"/>
            </a:endParaRPr>
          </a:p>
          <a:p>
            <a:r>
              <a:rPr lang="en-US" altLang="zh-CN" sz="1400">
                <a:solidFill>
                  <a:schemeClr val="accent5"/>
                </a:solidFill>
                <a:ea typeface="+mn-lt"/>
                <a:cs typeface="+mn-lt"/>
              </a:rPr>
              <a:t>4. </a:t>
            </a:r>
            <a:r>
              <a:rPr lang="zh-CN" altLang="en-US" sz="1400">
                <a:solidFill>
                  <a:schemeClr val="accent5"/>
                </a:solidFill>
                <a:ea typeface="+mn-lt"/>
                <a:cs typeface="+mn-lt"/>
              </a:rPr>
              <a:t>市场研究</a:t>
            </a:r>
            <a:endParaRPr lang="zh-CN" altLang="en-US" sz="1400">
              <a:solidFill>
                <a:schemeClr val="accent5"/>
              </a:solidFill>
              <a:ea typeface="+mn-lt"/>
              <a:cs typeface="+mn-lt"/>
            </a:endParaRPr>
          </a:p>
          <a:p>
            <a:r>
              <a:rPr lang="zh-CN" altLang="en-US" sz="1400">
                <a:ea typeface="+mn-lt"/>
                <a:cs typeface="+mn-lt"/>
              </a:rPr>
              <a:t>趋势分析</a:t>
            </a:r>
            <a:r>
              <a:rPr lang="en-US" altLang="zh-CN" sz="1400">
                <a:ea typeface="+mn-lt"/>
                <a:cs typeface="+mn-lt"/>
              </a:rPr>
              <a:t> </a:t>
            </a:r>
            <a:r>
              <a:rPr lang="zh-CN" altLang="en-US" sz="1400">
                <a:ea typeface="+mn-lt"/>
                <a:cs typeface="+mn-lt"/>
              </a:rPr>
              <a:t>：通过分析开源项目在</a:t>
            </a:r>
            <a:r>
              <a:rPr lang="en-US" altLang="zh-CN" sz="1400">
                <a:ea typeface="+mn-lt"/>
                <a:cs typeface="+mn-lt"/>
              </a:rPr>
              <a:t>GitHub</a:t>
            </a:r>
            <a:r>
              <a:rPr lang="zh-CN" altLang="en-US" sz="1400">
                <a:ea typeface="+mn-lt"/>
                <a:cs typeface="+mn-lt"/>
              </a:rPr>
              <a:t>、</a:t>
            </a:r>
            <a:r>
              <a:rPr lang="en-US" altLang="zh-CN" sz="1400">
                <a:ea typeface="+mn-lt"/>
                <a:cs typeface="+mn-lt"/>
              </a:rPr>
              <a:t>GitLab</a:t>
            </a:r>
            <a:r>
              <a:rPr lang="zh-CN" altLang="en-US" sz="1400">
                <a:ea typeface="+mn-lt"/>
                <a:cs typeface="+mn-lt"/>
              </a:rPr>
              <a:t>等平台的星标、</a:t>
            </a:r>
            <a:r>
              <a:rPr lang="en-US" altLang="zh-CN" sz="1400">
                <a:ea typeface="+mn-lt"/>
                <a:cs typeface="+mn-lt"/>
              </a:rPr>
              <a:t>Fork</a:t>
            </a:r>
            <a:r>
              <a:rPr lang="zh-CN" altLang="en-US" sz="1400">
                <a:ea typeface="+mn-lt"/>
                <a:cs typeface="+mn-lt"/>
              </a:rPr>
              <a:t>和贡献者数量等数据，研究行业技术趋势，帮助决策者做出更明智的技术选型。</a:t>
            </a:r>
            <a:endParaRPr lang="zh-CN" altLang="en-US" sz="1400">
              <a:ea typeface="+mn-lt"/>
              <a:cs typeface="+mn-lt"/>
            </a:endParaRPr>
          </a:p>
          <a:p>
            <a:r>
              <a:rPr lang="zh-CN" altLang="en-US" sz="1400">
                <a:ea typeface="+mn-lt"/>
                <a:cs typeface="+mn-lt"/>
              </a:rPr>
              <a:t>竞争分析</a:t>
            </a:r>
            <a:r>
              <a:rPr lang="en-US" altLang="zh-CN" sz="1400">
                <a:ea typeface="+mn-lt"/>
                <a:cs typeface="+mn-lt"/>
              </a:rPr>
              <a:t> </a:t>
            </a:r>
            <a:r>
              <a:rPr lang="zh-CN" altLang="en-US" sz="1400">
                <a:ea typeface="+mn-lt"/>
                <a:cs typeface="+mn-lt"/>
              </a:rPr>
              <a:t>：比较不同开源项目的受欢迎程度、活跃度和功能，帮助用户选择合适的开源工具。</a:t>
            </a:r>
            <a:endParaRPr lang="zh-CN" altLang="en-US" sz="1400">
              <a:ea typeface="+mn-lt"/>
              <a:cs typeface="+mn-lt"/>
            </a:endParaRPr>
          </a:p>
          <a:p>
            <a:r>
              <a:rPr lang="en-US" altLang="zh-CN" sz="1400">
                <a:solidFill>
                  <a:schemeClr val="accent5"/>
                </a:solidFill>
                <a:ea typeface="+mn-lt"/>
                <a:cs typeface="+mn-lt"/>
              </a:rPr>
              <a:t>5. </a:t>
            </a:r>
            <a:r>
              <a:rPr lang="zh-CN" altLang="en-US" sz="1400">
                <a:solidFill>
                  <a:schemeClr val="accent5"/>
                </a:solidFill>
                <a:ea typeface="+mn-lt"/>
                <a:cs typeface="+mn-lt"/>
              </a:rPr>
              <a:t>志愿者管理</a:t>
            </a:r>
            <a:endParaRPr lang="zh-CN" altLang="en-US" sz="1400">
              <a:solidFill>
                <a:schemeClr val="accent5"/>
              </a:solidFill>
              <a:ea typeface="+mn-lt"/>
              <a:cs typeface="+mn-lt"/>
            </a:endParaRPr>
          </a:p>
          <a:p>
            <a:r>
              <a:rPr lang="zh-CN" altLang="en-US" sz="1400">
                <a:ea typeface="+mn-lt"/>
                <a:cs typeface="+mn-lt"/>
              </a:rPr>
              <a:t>志愿者参与度分析</a:t>
            </a:r>
            <a:r>
              <a:rPr lang="en-US" altLang="zh-CN" sz="1400">
                <a:ea typeface="+mn-lt"/>
                <a:cs typeface="+mn-lt"/>
              </a:rPr>
              <a:t> </a:t>
            </a:r>
            <a:r>
              <a:rPr lang="zh-CN" altLang="en-US" sz="1400">
                <a:ea typeface="+mn-lt"/>
                <a:cs typeface="+mn-lt"/>
              </a:rPr>
              <a:t>：实时跟踪志愿者的活动情况，包括时间投入、任务完成情况等，以便协调志愿者的工作。</a:t>
            </a:r>
            <a:endParaRPr lang="zh-CN" altLang="en-US" sz="1400">
              <a:ea typeface="+mn-lt"/>
              <a:cs typeface="+mn-lt"/>
            </a:endParaRPr>
          </a:p>
          <a:p>
            <a:r>
              <a:rPr lang="zh-CN" altLang="en-US" sz="1400">
                <a:ea typeface="+mn-lt"/>
                <a:cs typeface="+mn-lt"/>
              </a:rPr>
              <a:t>激励与奖励</a:t>
            </a:r>
            <a:r>
              <a:rPr lang="en-US" altLang="zh-CN" sz="1400">
                <a:ea typeface="+mn-lt"/>
                <a:cs typeface="+mn-lt"/>
              </a:rPr>
              <a:t> </a:t>
            </a:r>
            <a:r>
              <a:rPr lang="zh-CN" altLang="en-US" sz="1400">
                <a:ea typeface="+mn-lt"/>
                <a:cs typeface="+mn-lt"/>
              </a:rPr>
              <a:t>：基于数据分析，识别表现优秀的志愿者，制定相应的激励措施和奖励方案，增强志愿者的参与感和归属感。</a:t>
            </a:r>
            <a:endParaRPr lang="zh-CN" altLang="en-US" sz="1400">
              <a:ea typeface="+mn-lt"/>
              <a:cs typeface="+mn-lt"/>
            </a:endParaRPr>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00.xml><?xml version="1.0" encoding="utf-8"?>
<p:tagLst xmlns:p="http://schemas.openxmlformats.org/presentationml/2006/main">
  <p:tag name="KSO_WM_UNIT_INDEX" val="10"/>
  <p:tag name="KSO_WM_UNIT_TEXT_SUBTYPE" val="a"/>
  <p:tag name="KSO_WM_UNIT_SUBTYPE" val="a"/>
  <p:tag name="KSO_WM_UNIT_TYPE" val="f"/>
  <p:tag name="KSO_WM_BEAUTIFY_FLAG" val="#wm#"/>
</p:tagLst>
</file>

<file path=ppt/tags/tag101.xml><?xml version="1.0" encoding="utf-8"?>
<p:tagLst xmlns:p="http://schemas.openxmlformats.org/presentationml/2006/main">
  <p:tag name="KSO_WM_SLIDE_ID" val="custom20230898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898"/>
  <p:tag name="KSO_WM_SLIDE_TYPE" val="text"/>
  <p:tag name="KSO_WM_SLIDE_SUBTYPE" val="pureTxt"/>
  <p:tag name="KSO_WM_SLIDE_SIZE" val="850*458"/>
  <p:tag name="KSO_WM_SLIDE_POSITION" val="54*28"/>
  <p:tag name="KSO_WM_SLIDE_LAYOUT" val="a_f"/>
  <p:tag name="KSO_WM_SLIDE_LAYOUT_CNT" val="1_1"/>
  <p:tag name="KSO_WM_SPECIAL_SOURCE" val="bdnull"/>
  <p:tag name="KSO_WM_DIAGRAM_GROUP_CODE" val="m1-1"/>
  <p:tag name="KSO_WM_SLIDE_DIAGTYPE" val="m"/>
  <p:tag name="KSO_WM_SLIDE_LAYOUT_NAME" val="标题和内容"/>
</p:tagLst>
</file>

<file path=ppt/tags/tag102.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3"/>
  <p:tag name="KSO_WM_TEMPLATE_CATEGORY" val="custom"/>
  <p:tag name="KSO_WM_TEMPLATE_INDEX" val="20230895"/>
  <p:tag name="KSO_WM_UNIT_LAYERLEVEL" val="1"/>
  <p:tag name="KSO_WM_TAG_VERSION" val="3.0"/>
  <p:tag name="KSO_WM_BEAUTIFY_FLAG" val="#wm#"/>
  <p:tag name="KSO_WM_UNIT_ISCONTENTSTITLE" val="0"/>
  <p:tag name="KSO_WM_UNIT_ISNUMDGMTITLE" val="0"/>
  <p:tag name="KSO_WM_UNIT_CONTENT_GROUP_TYPE" val="contentchip"/>
  <p:tag name="KSO_WM_UNIT_PRESET_TEXT" val="单击此处输入你的正文，文字是您思想的提炼，为了最终演示发布的良好效果，请尽量言简意赅的阐述观点"/>
  <p:tag name="KSO_WM_UNIT_TEXT_TYPE" val="1"/>
</p:tagLst>
</file>

<file path=ppt/tags/tag1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04.xml><?xml version="1.0" encoding="utf-8"?>
<p:tagLst xmlns:p="http://schemas.openxmlformats.org/presentationml/2006/main">
  <p:tag name="KSO_WM_SLIDE_ID" val="custom2023089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898"/>
  <p:tag name="KSO_WM_SLIDE_TYPE" val="title"/>
  <p:tag name="KSO_WM_SLIDE_SUBTYPE" val="pureTxt"/>
  <p:tag name="KSO_WM_SLIDE_LAYOUT" val="a_f"/>
  <p:tag name="KSO_WM_SLIDE_LAYOUT_CNT" val="1_1"/>
  <p:tag name="KSO_WM_SPECIAL_SOURCE" val="bdnull"/>
  <p:tag name="KSO_WM_TEMPLATE_THUMBS_INDEX" val="1、11"/>
  <p:tag name="KSO_WM_SLIDE_CONTENT_AREA" val="{&quot;left&quot;:&quot;50.35&quot;,&quot;top&quot;:&quot;110.8&quot;,&quot;width&quot;:&quot;712.3&quot;,&quot;height&quot;:&quot;362.9&quot;}"/>
  <p:tag name="KSO_WM_SLIDE_THEME_ID" val="3311889"/>
  <p:tag name="KSO_WM_SLIDE_THEME_NAME" val="黑金庆商业典科技主题"/>
</p:tagLst>
</file>

<file path=ppt/tags/tag1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06.xml><?xml version="1.0" encoding="utf-8"?>
<p:tagLst xmlns:p="http://schemas.openxmlformats.org/presentationml/2006/main">
  <p:tag name="KSO_WM_SLIDE_ID" val="custom2023089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898"/>
  <p:tag name="KSO_WM_SLIDE_TYPE" val="title"/>
  <p:tag name="KSO_WM_SLIDE_SUBTYPE" val="pureTxt"/>
  <p:tag name="KSO_WM_SLIDE_LAYOUT" val="a_f"/>
  <p:tag name="KSO_WM_SLIDE_LAYOUT_CNT" val="1_1"/>
  <p:tag name="KSO_WM_SPECIAL_SOURCE" val="bdnull"/>
  <p:tag name="KSO_WM_TEMPLATE_THUMBS_INDEX" val="1、11"/>
  <p:tag name="KSO_WM_SLIDE_CONTENT_AREA" val="{&quot;left&quot;:&quot;50.35&quot;,&quot;top&quot;:&quot;110.8&quot;,&quot;width&quot;:&quot;712.3&quot;,&quot;height&quot;:&quot;362.9&quot;}"/>
  <p:tag name="KSO_WM_SLIDE_THEME_ID" val="3311889"/>
  <p:tag name="KSO_WM_SLIDE_THEME_NAME" val="黑金庆商业典科技主题"/>
</p:tagLst>
</file>

<file path=ppt/tags/tag10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0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111.xml><?xml version="1.0" encoding="utf-8"?>
<p:tagLst xmlns:p="http://schemas.openxmlformats.org/presentationml/2006/main">
  <p:tag name="KSO_WM_SLIDE_ID" val="custom2023089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898"/>
  <p:tag name="KSO_WM_SLIDE_TYPE" val="title"/>
  <p:tag name="KSO_WM_SLIDE_SUBTYPE" val="pureTxt"/>
  <p:tag name="KSO_WM_SLIDE_LAYOUT" val="a_f"/>
  <p:tag name="KSO_WM_SLIDE_LAYOUT_CNT" val="1_1"/>
  <p:tag name="KSO_WM_SPECIAL_SOURCE" val="bdnull"/>
  <p:tag name="KSO_WM_TEMPLATE_THUMBS_INDEX" val="1、11"/>
  <p:tag name="KSO_WM_SLIDE_CONTENT_AREA" val="{&quot;left&quot;:&quot;50.35&quot;,&quot;top&quot;:&quot;110.8&quot;,&quot;width&quot;:&quot;712.3&quot;,&quot;height&quot;:&quot;362.9&quot;}"/>
  <p:tag name="KSO_WM_SLIDE_THEME_ID" val="3311889"/>
  <p:tag name="KSO_WM_SLIDE_THEME_NAME" val="黑金庆商业典科技主题"/>
</p:tagLst>
</file>

<file path=ppt/tags/tag1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1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UNIT_TYPE" val="i"/>
  <p:tag name="KSO_WM_UNIT_INDEX" val="2"/>
</p:tagLst>
</file>

<file path=ppt/tags/tag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UNIT_TYPE" val="i"/>
  <p:tag name="KSO_WM_UNIT_INDEX" val="3"/>
</p:tagLst>
</file>

<file path=ppt/tags/tag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UNIT_TYPE" val="i"/>
  <p:tag name="KSO_WM_UNIT_INDEX" val="4"/>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UNIT_TYPE" val="i"/>
  <p:tag name="KSO_WM_UNIT_INDEX" val="5"/>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3.0"/>
  <p:tag name="KSO_WM_UNIT_TYPE" val="i"/>
  <p:tag name="KSO_WM_UNIT_INDEX" val="6"/>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2"/>
  <p:tag name="KSO_WM_UNIT_ID" val="_1*i*2"/>
  <p:tag name="KSO_WM_UNIT_LAYERLEVEL" val="1"/>
  <p:tag name="KSO_WM_TAG_VERSION" val="3.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25.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26.xml><?xml version="1.0" encoding="utf-8"?>
<p:tagLst xmlns:p="http://schemas.openxmlformats.org/presentationml/2006/main">
  <p:tag name="KSO_WM_UNIT_ISCONTENTSTITLE" val="0"/>
  <p:tag name="KSO_WM_UNIT_ISNUMDGMTITLE" val="0"/>
  <p:tag name="KSO_WM_UNIT_PRESET_TEXT" val="单击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xml><?xml version="1.0" encoding="utf-8"?>
<p:tagLst xmlns:p="http://schemas.openxmlformats.org/presentationml/2006/main">
  <p:tag name="KSO_WM_UNIT_ISCONTENTSTITLE" val="0"/>
  <p:tag name="KSO_WM_UNIT_ISNUMDGMTITLE" val="0"/>
  <p:tag name="KSO_WM_UNIT_PRESET_TEXT" val="单击此处添加文档&#10;标题内容"/>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3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编辑母版文本样式&#10;第二级&#10;第三级&#10;第四级&#10;第五级"/>
</p:tagLst>
</file>

<file path=ppt/tags/tag3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编辑母版文本样式&#10;第二级&#10;第三级&#10;第四级&#10;第五级"/>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编辑母版文本样式&#10;第二级&#10;第三级&#10;第四级&#10;第五级"/>
</p:tagLst>
</file>

<file path=ppt/tags/tag3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3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编辑母版文本样式&#10;第二级&#10;第三级&#10;第四级&#10;第五级"/>
</p:tagLst>
</file>

<file path=ppt/tags/tag3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xml><?xml version="1.0" encoding="utf-8"?>
<p:tagLst xmlns:p="http://schemas.openxmlformats.org/presentationml/2006/main">
  <p:tag name="KSO_WM_BEAUTIFY_FLAG" val="#wm#"/>
  <p:tag name="KSO_WM_UNIT_SUBTYPE" val="b"/>
  <p:tag name="KSO_WM_UNIT_PRESET_TEXT" val="汇报人：稻小壳"/>
  <p:tag name="KSO_WM_UNIT_NOCLEAR" val="0"/>
  <p:tag name="KSO_WM_UNIT_VALUE" val="8"/>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f*1"/>
  <p:tag name="KSO_WM_UNIT_LAYERLEVEL" val="1"/>
  <p:tag name="KSO_WM_TAG_VERSION" val="3.0"/>
</p:tagLst>
</file>

<file path=ppt/tags/tag4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 name="KSO_WM_UNIT_PRESET_TEXT" val="单击此处添加标题"/>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编辑母版文本样式&#10;第二级&#10;第三级&#10;第四级&#10;第五级"/>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CONTENT_GROUP_TYPE" val="titlestyle"/>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CONTENT_GROUP_TYPE" val="contentchip"/>
  <p:tag name="KSO_WM_UNIT_TYPE" val="i"/>
  <p:tag name="KSO_WM_UNIT_INDEX" val="2"/>
</p:tagLst>
</file>

<file path=ppt/tags/tag62.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UNIT_PRESET_TEXT" val="汇报人：稻小壳"/>
  <p:tag name="KSO_WM_UNIT_SUBTYPE" val="b"/>
  <p:tag name="KSO_WM_UNIT_NOCLEAR" val="0"/>
  <p:tag name="KSO_WM_UNIT_VALUE" val="8"/>
  <p:tag name="KSO_WM_UNIT_CONTENT_GROUP_TYPE" val="contentchip"/>
  <p:tag name="KSO_WM_UNIT_TYPE" val="f"/>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a*1"/>
  <p:tag name="KSO_WM_UNIT_LAYERLEVEL" val="1"/>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89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898"/>
</p:tagLst>
</file>

<file path=ppt/tags/tag73.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898"/>
  <p:tag name="KSO_WM_SPECIAL_SOURCE" val="bdnull"/>
  <p:tag name="KSO_WM_TEMPLATE_THUMBS_INDEX" val="1、11"/>
</p:tagLst>
</file>

<file path=ppt/tags/tag74.xml><?xml version="1.0" encoding="utf-8"?>
<p:tagLst xmlns:p="http://schemas.openxmlformats.org/presentationml/2006/main">
  <p:tag name="KSO_WM_UNIT_INDEX" val="3"/>
  <p:tag name="KSO_WM_UNIT_TEXT_SUBTYPE" val="a"/>
  <p:tag name="KSO_WM_UNIT_SUBTYPE" val="a"/>
  <p:tag name="KSO_WM_UNIT_TYPE" val="f"/>
  <p:tag name="KSO_WM_BEAUTIFY_FLAG" val="#wm#"/>
</p:tagLst>
</file>

<file path=ppt/tags/tag75.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4"/>
  <p:tag name="KSO_WM_TEMPLATE_CATEGORY" val="custom"/>
  <p:tag name="KSO_WM_TEMPLATE_INDEX" val="20230895"/>
  <p:tag name="KSO_WM_UNIT_LAYERLEVEL" val="1"/>
  <p:tag name="KSO_WM_TAG_VERSION" val="3.0"/>
  <p:tag name="KSO_WM_BEAUTIFY_FLAG" val="#wm#"/>
  <p:tag name="KSO_WM_UNIT_ISCONTENTSTITLE" val="0"/>
  <p:tag name="KSO_WM_UNIT_ISNUMDGMTITLE" val="0"/>
  <p:tag name="KSO_WM_UNIT_CONTENT_GROUP_TYPE" val="contentchip"/>
  <p:tag name="KSO_WM_UNIT_PRESET_TEXT" val="单击此处输入你的正文，文字是您思想的提炼，为了最终演示发布的良好效果，请尽量言简意赅的阐述观点"/>
  <p:tag name="KSO_WM_UNIT_TEXT_TYPE" val="1"/>
</p:tagLst>
</file>

<file path=ppt/tags/tag7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77.xml><?xml version="1.0" encoding="utf-8"?>
<p:tagLst xmlns:p="http://schemas.openxmlformats.org/presentationml/2006/main">
  <p:tag name="KSO_WM_SLIDE_ID" val="custom2023089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898"/>
  <p:tag name="KSO_WM_SLIDE_TYPE" val="title"/>
  <p:tag name="KSO_WM_SLIDE_SUBTYPE" val="pureTxt"/>
  <p:tag name="KSO_WM_SLIDE_LAYOUT" val="a_f"/>
  <p:tag name="KSO_WM_SLIDE_LAYOUT_CNT" val="1_1"/>
  <p:tag name="KSO_WM_SPECIAL_SOURCE" val="bdnull"/>
  <p:tag name="KSO_WM_TEMPLATE_THUMBS_INDEX" val="1、11"/>
  <p:tag name="KSO_WM_SLIDE_CONTENT_AREA" val="{&quot;left&quot;:&quot;50.35&quot;,&quot;top&quot;:&quot;110.8&quot;,&quot;width&quot;:&quot;712.3&quot;,&quot;height&quot;:&quot;362.9&quot;}"/>
  <p:tag name="KSO_WM_SLIDE_THEME_ID" val="3311889"/>
  <p:tag name="KSO_WM_SLIDE_THEME_NAME" val="黑金庆商业典科技主题"/>
</p:tagLst>
</file>

<file path=ppt/tags/tag78.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3"/>
  <p:tag name="KSO_WM_TEMPLATE_CATEGORY" val="custom"/>
  <p:tag name="KSO_WM_TEMPLATE_INDEX" val="20230895"/>
  <p:tag name="KSO_WM_UNIT_LAYERLEVEL" val="1"/>
  <p:tag name="KSO_WM_TAG_VERSION" val="3.0"/>
  <p:tag name="KSO_WM_BEAUTIFY_FLAG" val="#wm#"/>
  <p:tag name="KSO_WM_UNIT_ISCONTENTSTITLE" val="0"/>
  <p:tag name="KSO_WM_UNIT_ISNUMDGMTITLE" val="0"/>
  <p:tag name="KSO_WM_UNIT_CONTENT_GROUP_TYPE" val="contentchip"/>
  <p:tag name="KSO_WM_UNIT_PRESET_TEXT" val="单击此处输入你的正文，文字是您思想的提炼，为了最终演示发布的良好效果，请尽量言简意赅的阐述观点"/>
  <p:tag name="KSO_WM_UNIT_TEXT_TYPE" val="1"/>
</p:tagLst>
</file>

<file path=ppt/tags/tag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898_1*a*1"/>
  <p:tag name="KSO_WM_TEMPLATE_CATEGORY" val="custom"/>
  <p:tag name="KSO_WM_TEMPLATE_INDEX" val="20230898"/>
  <p:tag name="KSO_WM_UNIT_LAYERLEVEL" val="1"/>
  <p:tag name="KSO_WM_TAG_VERSION" val="3.0"/>
  <p:tag name="KSO_WM_BEAUTIFY_FLAG" val="#wm#"/>
  <p:tag name="KSO_WM_UNIT_CONTENT_GROUP_TYPE" val="contentchip"/>
  <p:tag name="KSO_WM_UNIT_PRESET_TEXT" val="单击此处添加文档&#10;标题内容"/>
  <p:tag name="KSO_WM_UNIT_TEXT_TYPE" val="1"/>
</p:tagLst>
</file>

<file path=ppt/tags/tag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文本样式&#10;第二级&#10;第三级&#10;第四级&#10;第五级"/>
</p:tagLst>
</file>

<file path=ppt/tags/tag80.xml><?xml version="1.0" encoding="utf-8"?>
<p:tagLst xmlns:p="http://schemas.openxmlformats.org/presentationml/2006/main">
  <p:tag name="KSO_WM_SLIDE_ID" val="custom2023089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898"/>
  <p:tag name="KSO_WM_SLIDE_TYPE" val="title"/>
  <p:tag name="KSO_WM_SLIDE_SUBTYPE" val="pureTxt"/>
  <p:tag name="KSO_WM_SLIDE_LAYOUT" val="a_f"/>
  <p:tag name="KSO_WM_SLIDE_LAYOUT_CNT" val="1_1"/>
  <p:tag name="KSO_WM_SPECIAL_SOURCE" val="bdnull"/>
  <p:tag name="KSO_WM_TEMPLATE_THUMBS_INDEX" val="1、11"/>
  <p:tag name="KSO_WM_SLIDE_CONTENT_AREA" val="{&quot;left&quot;:&quot;50.35&quot;,&quot;top&quot;:&quot;110.8&quot;,&quot;width&quot;:&quot;712.3&quot;,&quot;height&quot;:&quot;362.9&quot;}"/>
  <p:tag name="KSO_WM_SLIDE_THEME_ID" val="3311889"/>
  <p:tag name="KSO_WM_SLIDE_THEME_NAME" val="黑金庆商业典科技主题"/>
</p:tagLst>
</file>

<file path=ppt/tags/tag8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TEMPLATE_CATEGORY" val="diagram"/>
  <p:tag name="KSO_WM_TEMPLATE_INDEX" val="20231109"/>
  <p:tag name="KSO_WM_UNIT_LAYERLEVEL" val="1"/>
  <p:tag name="KSO_WM_TAG_VERSION" val="3.0"/>
  <p:tag name="KSO_WM_BEAUTIFY_FLAG" val="#wm#"/>
  <p:tag name="KSO_WM_DIAGRAM_GROUP_CODE" val="m1-1"/>
  <p:tag name="KSO_WM_UNIT_PRESET_TEXT" val="单击此处添加标题"/>
  <p:tag name="KSO_WM_UNIT_TEXT_TYPE" val="1"/>
  <p:tag name="KSO_WM_UNIT_TEXT_FILL_FORE_SCHEMECOLOR_INDEX" val="5"/>
  <p:tag name="KSO_WM_UNIT_USESOURCEFORMAT_APPLY" val="1"/>
</p:tagLst>
</file>

<file path=ppt/tags/tag82.xml><?xml version="1.0" encoding="utf-8"?>
<p:tagLst xmlns:p="http://schemas.openxmlformats.org/presentationml/2006/main">
  <p:tag name="KSO_WM_BEAUTIFY_FLAG" val="#wm#"/>
  <p:tag name="KSO_WM_UNIT_TYPE" val="l_h_i"/>
  <p:tag name="KSO_WM_UNIT_INDEX" val="1_2_2"/>
  <p:tag name="KSO_WM_UNIT_ID" val="diagram19882022_4*l_h_i*1_2_2"/>
  <p:tag name="KSO_WM_TEMPLATE_INDEX" val="19882022"/>
  <p:tag name="KSO_WM_TAG_VERSION" val="3.0"/>
  <p:tag name="KSO_WM_DIAGRAM_VERSION" val="3"/>
  <p:tag name="KSO_WM_DIAGRAM_GROUP_CODE" val="l1-1"/>
</p:tagLst>
</file>

<file path=ppt/tags/tag83.xml><?xml version="1.0" encoding="utf-8"?>
<p:tagLst xmlns:p="http://schemas.openxmlformats.org/presentationml/2006/main">
  <p:tag name="KSO_WM_BEAUTIFY_FLAG" val="#wm#"/>
  <p:tag name="KSO_WM_UNIT_TYPE" val="l_h_i"/>
  <p:tag name="KSO_WM_UNIT_INDEX" val="1_1_3"/>
  <p:tag name="KSO_WM_UNIT_ID" val="diagram19882022_4*l_h_i*1_1_3"/>
  <p:tag name="KSO_WM_TEMPLATE_INDEX" val="19882022"/>
  <p:tag name="KSO_WM_TAG_VERSION" val="3.0"/>
  <p:tag name="KSO_WM_DIAGRAM_VERSION" val="3"/>
  <p:tag name="KSO_WM_DIAGRAM_GROUP_CODE" val="l1-1"/>
</p:tagLst>
</file>

<file path=ppt/tags/tag84.xml><?xml version="1.0" encoding="utf-8"?>
<p:tagLst xmlns:p="http://schemas.openxmlformats.org/presentationml/2006/main">
  <p:tag name="KSO_WM_BEAUTIFY_FLAG" val="#wm#"/>
  <p:tag name="KSO_WM_UNIT_TYPE" val="l_h_i"/>
  <p:tag name="KSO_WM_UNIT_INDEX" val="1_2_3"/>
  <p:tag name="KSO_WM_UNIT_ID" val="diagram19882022_4*l_h_i*1_2_3"/>
  <p:tag name="KSO_WM_TEMPLATE_INDEX" val="19882022"/>
  <p:tag name="KSO_WM_TAG_VERSION" val="3.0"/>
  <p:tag name="KSO_WM_DIAGRAM_VERSION" val="3"/>
  <p:tag name="KSO_WM_DIAGRAM_GROUP_CODE" val="l1-1"/>
</p:tagLst>
</file>

<file path=ppt/tags/tag85.xml><?xml version="1.0" encoding="utf-8"?>
<p:tagLst xmlns:p="http://schemas.openxmlformats.org/presentationml/2006/main">
  <p:tag name="KSO_WM_BEAUTIFY_FLAG" val="#wm#"/>
  <p:tag name="KSO_WM_UNIT_TYPE" val="l_h_i"/>
  <p:tag name="KSO_WM_UNIT_INDEX" val="1_1_1"/>
  <p:tag name="KSO_WM_UNIT_ID" val="diagram19882022_4*l_h_i*1_1_1"/>
  <p:tag name="KSO_WM_TEMPLATE_INDEX" val="19882022"/>
  <p:tag name="KSO_WM_TAG_VERSION" val="3.0"/>
  <p:tag name="KSO_WM_DIAGRAM_VERSION" val="3"/>
  <p:tag name="KSO_WM_DIAGRAM_GROUP_CODE" val="l1-1"/>
  <p:tag name="KSO_WM_UNIT_SUBTYPE" val="d"/>
</p:tagLst>
</file>

<file path=ppt/tags/tag86.xml><?xml version="1.0" encoding="utf-8"?>
<p:tagLst xmlns:p="http://schemas.openxmlformats.org/presentationml/2006/main">
  <p:tag name="KSO_WM_BEAUTIFY_FLAG" val="#wm#"/>
  <p:tag name="KSO_WM_UNIT_TYPE" val="l_h_i"/>
  <p:tag name="KSO_WM_UNIT_INDEX" val="1_2_1"/>
  <p:tag name="KSO_WM_UNIT_ID" val="diagram19882022_4*l_h_i*1_2_1"/>
  <p:tag name="KSO_WM_TEMPLATE_INDEX" val="19882022"/>
  <p:tag name="KSO_WM_TAG_VERSION" val="3.0"/>
  <p:tag name="KSO_WM_DIAGRAM_VERSION" val="3"/>
  <p:tag name="KSO_WM_DIAGRAM_GROUP_CODE" val="l1-1"/>
  <p:tag name="KSO_WM_UNIT_SUBTYPE" val="d"/>
</p:tagLst>
</file>

<file path=ppt/tags/tag87.xml><?xml version="1.0" encoding="utf-8"?>
<p:tagLst xmlns:p="http://schemas.openxmlformats.org/presentationml/2006/main">
  <p:tag name="KSO_WM_BEAUTIFY_FLAG" val="#wm#"/>
  <p:tag name="KSO_WM_UNIT_TYPE" val="l_h_f"/>
  <p:tag name="KSO_WM_UNIT_INDEX" val="1_1_1"/>
  <p:tag name="KSO_WM_UNIT_ID" val="diagram19882022_4*l_h_f*1_1_1"/>
  <p:tag name="KSO_WM_TEMPLATE_INDEX" val="19882022"/>
  <p:tag name="KSO_WM_TAG_VERSION" val="3.0"/>
  <p:tag name="KSO_WM_DIAGRAM_VERSION" val="3"/>
  <p:tag name="KSO_WM_DIAGRAM_GROUP_CODE" val="l1-1"/>
</p:tagLst>
</file>

<file path=ppt/tags/tag88.xml><?xml version="1.0" encoding="utf-8"?>
<p:tagLst xmlns:p="http://schemas.openxmlformats.org/presentationml/2006/main">
  <p:tag name="KSO_WM_BEAUTIFY_FLAG" val="#wm#"/>
  <p:tag name="KSO_WM_UNIT_TYPE" val="l_h_f"/>
  <p:tag name="KSO_WM_UNIT_INDEX" val="1_2_1"/>
  <p:tag name="KSO_WM_UNIT_ID" val="diagram19882022_4*l_h_f*1_2_1"/>
  <p:tag name="KSO_WM_TEMPLATE_INDEX" val="19882022"/>
  <p:tag name="KSO_WM_TAG_VERSION" val="3.0"/>
  <p:tag name="KSO_WM_DIAGRAM_VERSION" val="3"/>
  <p:tag name="KSO_WM_DIAGRAM_GROUP_CODE" val="l1-1"/>
</p:tagLst>
</file>

<file path=ppt/tags/tag89.xml><?xml version="1.0" encoding="utf-8"?>
<p:tagLst xmlns:p="http://schemas.openxmlformats.org/presentationml/2006/main">
  <p:tag name="KSO_WM_BEAUTIFY_FLAG" val="#wm#"/>
  <p:tag name="KSO_WM_UNIT_TYPE" val="l_h_f"/>
  <p:tag name="KSO_WM_UNIT_INDEX" val="1_3_1"/>
  <p:tag name="KSO_WM_UNIT_ID" val="diagram19882022_4*l_h_f*1_3_1"/>
  <p:tag name="KSO_WM_TEMPLATE_INDEX" val="19882022"/>
  <p:tag name="KSO_WM_TAG_VERSION" val="3.0"/>
  <p:tag name="KSO_WM_DIAGRAM_VERSION" val="3"/>
  <p:tag name="KSO_WM_DIAGRAM_GROUP_CODE" val="l1-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0.xml><?xml version="1.0" encoding="utf-8"?>
<p:tagLst xmlns:p="http://schemas.openxmlformats.org/presentationml/2006/main">
  <p:tag name="KSO_WM_BEAUTIFY_FLAG" val="#wm#"/>
  <p:tag name="KSO_WM_UNIT_TYPE" val="l_i"/>
  <p:tag name="KSO_WM_UNIT_INDEX" val="1_1"/>
  <p:tag name="KSO_WM_UNIT_ID" val="diagram19882022_4*l_i*1_1"/>
  <p:tag name="KSO_WM_TEMPLATE_INDEX" val="19882022"/>
  <p:tag name="KSO_WM_TAG_VERSION" val="3.0"/>
  <p:tag name="KSO_WM_DIAGRAM_VERSION" val="3"/>
  <p:tag name="KSO_WM_DIAGRAM_GROUP_CODE" val="l1-1"/>
</p:tagLst>
</file>

<file path=ppt/tags/tag91.xml><?xml version="1.0" encoding="utf-8"?>
<p:tagLst xmlns:p="http://schemas.openxmlformats.org/presentationml/2006/main">
  <p:tag name="KSO_WM_BEAUTIFY_FLAG" val="#wm#"/>
  <p:tag name="KSO_WM_UNIT_TYPE" val="l_h_i"/>
  <p:tag name="KSO_WM_UNIT_INDEX" val="1_1_2"/>
  <p:tag name="KSO_WM_UNIT_ID" val="diagram19882022_4*l_h_i*1_1_2"/>
  <p:tag name="KSO_WM_TEMPLATE_INDEX" val="19882022"/>
  <p:tag name="KSO_WM_TAG_VERSION" val="3.0"/>
  <p:tag name="KSO_WM_DIAGRAM_VERSION" val="3"/>
  <p:tag name="KSO_WM_DIAGRAM_GROUP_CODE" val="l1-1"/>
</p:tagLst>
</file>

<file path=ppt/tags/tag92.xml><?xml version="1.0" encoding="utf-8"?>
<p:tagLst xmlns:p="http://schemas.openxmlformats.org/presentationml/2006/main">
  <p:tag name="KSO_WM_BEAUTIFY_FLAG" val="#wm#"/>
  <p:tag name="KSO_WM_UNIT_TYPE" val="l_h_i"/>
  <p:tag name="KSO_WM_UNIT_INDEX" val="1_3_2"/>
  <p:tag name="KSO_WM_UNIT_ID" val="diagram19882022_4*l_h_i*1_3_2"/>
  <p:tag name="KSO_WM_TEMPLATE_INDEX" val="19882022"/>
  <p:tag name="KSO_WM_TAG_VERSION" val="3.0"/>
  <p:tag name="KSO_WM_DIAGRAM_VERSION" val="3"/>
  <p:tag name="KSO_WM_DIAGRAM_GROUP_CODE" val="l1-1"/>
</p:tagLst>
</file>

<file path=ppt/tags/tag93.xml><?xml version="1.0" encoding="utf-8"?>
<p:tagLst xmlns:p="http://schemas.openxmlformats.org/presentationml/2006/main">
  <p:tag name="KSO_WM_BEAUTIFY_FLAG" val="#wm#"/>
  <p:tag name="KSO_WM_UNIT_TYPE" val="l_h_i"/>
  <p:tag name="KSO_WM_UNIT_INDEX" val="1_3_3"/>
  <p:tag name="KSO_WM_UNIT_ID" val="diagram19882022_4*l_h_i*1_3_3"/>
  <p:tag name="KSO_WM_TEMPLATE_INDEX" val="19882022"/>
  <p:tag name="KSO_WM_TAG_VERSION" val="3.0"/>
  <p:tag name="KSO_WM_DIAGRAM_VERSION" val="3"/>
  <p:tag name="KSO_WM_DIAGRAM_GROUP_CODE" val="l1-1"/>
</p:tagLst>
</file>

<file path=ppt/tags/tag94.xml><?xml version="1.0" encoding="utf-8"?>
<p:tagLst xmlns:p="http://schemas.openxmlformats.org/presentationml/2006/main">
  <p:tag name="KSO_WM_BEAUTIFY_FLAG" val="#wm#"/>
  <p:tag name="KSO_WM_UNIT_TYPE" val="l_h_i"/>
  <p:tag name="KSO_WM_UNIT_INDEX" val="1_3_1"/>
  <p:tag name="KSO_WM_UNIT_ID" val="diagram19882022_4*l_h_i*1_3_1"/>
  <p:tag name="KSO_WM_TEMPLATE_INDEX" val="19882022"/>
  <p:tag name="KSO_WM_TAG_VERSION" val="3.0"/>
  <p:tag name="KSO_WM_DIAGRAM_VERSION" val="3"/>
  <p:tag name="KSO_WM_DIAGRAM_GROUP_CODE" val="l1-1"/>
  <p:tag name="KSO_WM_UNIT_SUBTYPE" val="d"/>
</p:tagLst>
</file>

<file path=ppt/tags/tag95.xml><?xml version="1.0" encoding="utf-8"?>
<p:tagLst xmlns:p="http://schemas.openxmlformats.org/presentationml/2006/main">
  <p:tag name="KSO_WM_BEAUTIFY_FLAG" val="#wm#"/>
  <p:tag name="KSO_WM_UNIT_TYPE" val="l_i"/>
  <p:tag name="KSO_WM_UNIT_INDEX" val="1_1"/>
  <p:tag name="KSO_WM_UNIT_ID" val="diagram19882022_4*l_i*1_1"/>
  <p:tag name="KSO_WM_TEMPLATE_INDEX" val="19882022"/>
  <p:tag name="KSO_WM_TAG_VERSION" val="3.0"/>
  <p:tag name="KSO_WM_DIAGRAM_VERSION" val="3"/>
  <p:tag name="KSO_WM_DIAGRAM_GROUP_CODE" val="l1-1"/>
</p:tagLst>
</file>

<file path=ppt/tags/tag96.xml><?xml version="1.0" encoding="utf-8"?>
<p:tagLst xmlns:p="http://schemas.openxmlformats.org/presentationml/2006/main">
  <p:tag name="KSO_WM_BEAUTIFY_FLAG" val="#wm#"/>
  <p:tag name="KSO_WM_UNIT_TYPE" val="l_h_i"/>
  <p:tag name="KSO_WM_UNIT_INDEX" val="1_4_3"/>
  <p:tag name="KSO_WM_UNIT_ID" val="diagram19882022_4*l_h_i*1_4_3"/>
  <p:tag name="KSO_WM_TEMPLATE_INDEX" val="19882022"/>
  <p:tag name="KSO_WM_TAG_VERSION" val="3.0"/>
  <p:tag name="KSO_WM_DIAGRAM_VERSION" val="3"/>
  <p:tag name="KSO_WM_DIAGRAM_GROUP_CODE" val="l1-1"/>
</p:tagLst>
</file>

<file path=ppt/tags/tag97.xml><?xml version="1.0" encoding="utf-8"?>
<p:tagLst xmlns:p="http://schemas.openxmlformats.org/presentationml/2006/main">
  <p:tag name="KSO_WM_BEAUTIFY_FLAG" val="#wm#"/>
  <p:tag name="KSO_WM_UNIT_TYPE" val="l_h_i"/>
  <p:tag name="KSO_WM_UNIT_INDEX" val="1_4_2"/>
  <p:tag name="KSO_WM_UNIT_ID" val="diagram19882022_4*l_h_i*1_4_2"/>
  <p:tag name="KSO_WM_TEMPLATE_INDEX" val="19882022"/>
  <p:tag name="KSO_WM_TAG_VERSION" val="3.0"/>
  <p:tag name="KSO_WM_DIAGRAM_VERSION" val="3"/>
  <p:tag name="KSO_WM_DIAGRAM_GROUP_CODE" val="l1-1"/>
</p:tagLst>
</file>

<file path=ppt/tags/tag98.xml><?xml version="1.0" encoding="utf-8"?>
<p:tagLst xmlns:p="http://schemas.openxmlformats.org/presentationml/2006/main">
  <p:tag name="KSO_WM_BEAUTIFY_FLAG" val="#wm#"/>
  <p:tag name="KSO_WM_UNIT_TYPE" val="l_h_i"/>
  <p:tag name="KSO_WM_UNIT_INDEX" val="1_4_1"/>
  <p:tag name="KSO_WM_UNIT_ID" val="diagram19882022_4*l_h_i*1_4_1"/>
  <p:tag name="KSO_WM_TEMPLATE_INDEX" val="19882022"/>
  <p:tag name="KSO_WM_TAG_VERSION" val="3.0"/>
  <p:tag name="KSO_WM_DIAGRAM_VERSION" val="3"/>
  <p:tag name="KSO_WM_DIAGRAM_GROUP_CODE" val="l1-1"/>
  <p:tag name="KSO_WM_UNIT_SUBTYPE" val="d"/>
</p:tagLst>
</file>

<file path=ppt/tags/tag99.xml><?xml version="1.0" encoding="utf-8"?>
<p:tagLst xmlns:p="http://schemas.openxmlformats.org/presentationml/2006/main">
  <p:tag name="KSO_WM_BEAUTIFY_FLAG" val="#wm#"/>
  <p:tag name="KSO_WM_UNIT_TYPE" val="l_h_f"/>
  <p:tag name="KSO_WM_UNIT_INDEX" val="1_4_1"/>
  <p:tag name="KSO_WM_UNIT_ID" val="diagram19882022_4*l_h_f*1_4_1"/>
  <p:tag name="KSO_WM_TEMPLATE_INDEX" val="19882022"/>
  <p:tag name="KSO_WM_TAG_VERSION" val="3.0"/>
  <p:tag name="KSO_WM_DIAGRAM_VERSION" val="3"/>
  <p:tag name="KSO_WM_DIAGRAM_GROUP_CODE" val="l1-1"/>
</p:tagLst>
</file>

<file path=ppt/theme/theme1.xml><?xml version="1.0" encoding="utf-8"?>
<a:theme xmlns:a="http://schemas.openxmlformats.org/drawingml/2006/main" name="Office 主题">
  <a:themeElements>
    <a:clrScheme name="自定义 92">
      <a:dk1>
        <a:srgbClr val="000000"/>
      </a:dk1>
      <a:lt1>
        <a:srgbClr val="FFFFFF"/>
      </a:lt1>
      <a:dk2>
        <a:srgbClr val="593613"/>
      </a:dk2>
      <a:lt2>
        <a:srgbClr val="EEE6DC"/>
      </a:lt2>
      <a:accent1>
        <a:srgbClr val="DA9652"/>
      </a:accent1>
      <a:accent2>
        <a:srgbClr val="BFA460"/>
      </a:accent2>
      <a:accent3>
        <a:srgbClr val="A4B16D"/>
      </a:accent3>
      <a:accent4>
        <a:srgbClr val="88BF7B"/>
      </a:accent4>
      <a:accent5>
        <a:srgbClr val="6DCC88"/>
      </a:accent5>
      <a:accent6>
        <a:srgbClr val="52DA96"/>
      </a:accent6>
      <a:hlink>
        <a:srgbClr val="4FB080"/>
      </a:hlink>
      <a:folHlink>
        <a:srgbClr val="954D72"/>
      </a:folHlink>
    </a:clrScheme>
    <a:fontScheme name="自定义 9">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JlNzdhMmRmOC02ZmUxLTQ4Y2MtYmQ2MS01OGE3MDUyY2YxMWMiCn0K"/>
    </extobj>
  </extobjs>
</s:customData>
</file>

<file path=customXml/itemProps1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4106</Words>
  <Application>WPS 演示</Application>
  <PresentationFormat>宽屏</PresentationFormat>
  <Paragraphs>137</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vt:lpstr>
      <vt:lpstr>Wingdings</vt:lpstr>
      <vt:lpstr>Arial Unicode MS</vt:lpstr>
      <vt:lpstr>Calibri</vt:lpstr>
      <vt:lpstr>Office 主题</vt:lpstr>
      <vt:lpstr>开源社区的数据分析管理工具 </vt:lpstr>
      <vt:lpstr>设计主题</vt:lpstr>
      <vt:lpstr>设计创新</vt:lpstr>
      <vt:lpstr>1，数据库的兼容性 	由于小型企业使用的数据库类型多样（如MySQL、PostgreSQL、MongoDB等），确保工具可以与各种数据库无缝集成是一个重大挑战。我们需要开发一个灵活的适配层，以便能够自动识别和连接不同的数据库，同时处理不同的查询语言和数据结构。 	另一个挑战是数据迁移过程中的一致性和完整性问题，保证在多个平台之间进行数据交换时，不会出现数据丢失或格式错误的问题 2，数据初始化时的预处理 	初始数据往往存在缺失值、异常值或格式不统一的问题，这就需要强大的数据清洗和预处理算法。我们的挑战是设计高效的算法，自动识别这些问题并建议相应的修复策略，以减少用户的手动干预。 	此外，预处理时需考虑不同数据类型的处理需求，例如文本数据的去噪和分词，时间序列数据的平滑等，以确保多样化数据源的有效整合和分析。 3，不同维度的数据处理 	跨维度的数据处理涉及到多个变量之间的关联分析与建模，挑战在于如何高效计算和存储这些高维数据，以减少计算时间并提高分析效率。尤其是在数据量大和维度高的情况下，计算复杂性可能快速增加。 同时，考虑到用户可能缺乏专业知识，使用友好的界面帮助他们配置维度分析也是一项重要挑战。 4，用户所需要的不同方向的数据分析结果 	用户的需求可能对数据分析方向有很大差异，如何设计一个能够自动识别用户需求并生成相关分析结果的智能推荐系统将是一个技术挑战。这要求系统具备一定的机器学习能力，能根据用户以往的数据使用情况和偏好，提供个性化的分析风格和内容。</vt:lpstr>
      <vt:lpstr>设计方案（功能需求）</vt:lpstr>
      <vt:lpstr>设计方案（技术架构）</vt:lpstr>
      <vt:lpstr>设计方案（用户体验设计）</vt:lpstr>
      <vt:lpstr>设计方案（实施计划）</vt:lpstr>
      <vt:lpstr>应用场景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张佳傲</dc:creator>
  <cp:lastModifiedBy>野肆</cp:lastModifiedBy>
  <cp:revision>34</cp:revision>
  <dcterms:created xsi:type="dcterms:W3CDTF">2023-08-09T12:44:00Z</dcterms:created>
  <dcterms:modified xsi:type="dcterms:W3CDTF">2024-12-17T05:43:02Z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6AD827523D47461098060C866740A644_12</vt:lpwstr>
  </property>
  <property fmtid="{D5CDD505-2E9C-101B-9397-08002B2CF9AE}" pid="3" name="KSOProductBuildVer">
    <vt:lpwstr>2052-12.1.0.19302</vt:lpwstr>
  </property>
</Properties>
</file>