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76" r:id="rId5"/>
    <p:sldId id="257" r:id="rId6"/>
    <p:sldId id="277" r:id="rId7"/>
    <p:sldId id="258" r:id="rId8"/>
    <p:sldId id="272" r:id="rId9"/>
    <p:sldId id="275" r:id="rId10"/>
    <p:sldId id="261" r:id="rId11"/>
    <p:sldId id="264" r:id="rId12"/>
    <p:sldId id="278" r:id="rId13"/>
    <p:sldId id="259" r:id="rId14"/>
    <p:sldId id="269" r:id="rId15"/>
    <p:sldId id="270" r:id="rId16"/>
    <p:sldId id="273" r:id="rId17"/>
    <p:sldId id="271" r:id="rId18"/>
    <p:sldId id="274" r:id="rId19"/>
    <p:sldId id="260" r:id="rId20"/>
    <p:sldId id="266" r:id="rId21"/>
    <p:sldId id="267" r:id="rId22"/>
    <p:sldId id="268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1F30-B894-43DA-9538-46A599CE77E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E30CA-000E-4DDB-8C14-F1A076AF0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9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30CA-000E-4DDB-8C14-F1A076AF0B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4D08-9EA2-4265-89DA-98C92364A97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henko.net/p/ugit" TargetMode="External"/><Relationship Id="rId2" Type="http://schemas.openxmlformats.org/officeDocument/2006/relationships/hyperlink" Target="https://www.leshenko.net/p/ug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ava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cocli.inf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ZeroS/zit/blob/c69d706075a9c83127fbcf0dca6109a15e478af9/src/main/java/club/qqtim/diff/DiffUtil.java#L1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ygenius.net/Article/DiffTutorial1" TargetMode="External"/><Relationship Id="rId2" Type="http://schemas.openxmlformats.org/officeDocument/2006/relationships/hyperlink" Target="https://www.leshenko.net/p/ug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boost-programming-skills-read-git-code/" TargetMode="External"/><Relationship Id="rId5" Type="http://schemas.openxmlformats.org/officeDocument/2006/relationships/hyperlink" Target="https://blog.robertelder.org/diff-algorithm/" TargetMode="External"/><Relationship Id="rId4" Type="http://schemas.openxmlformats.org/officeDocument/2006/relationships/hyperlink" Target="https://blog.jcoglan.com/2017/02/12/the-myers-diff-algorithm-part-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ocli.info/#_help_op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git-scm.com/book/en/v2/Git-Internals-Git-Referen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/blob/master/Documentation/technical/index-format.txt" TargetMode="External"/><Relationship Id="rId2" Type="http://schemas.openxmlformats.org/officeDocument/2006/relationships/hyperlink" Target="https://git-scm.com/docs/git-update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Internals-Pack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3695" y="367748"/>
            <a:ext cx="9144000" cy="1632226"/>
          </a:xfrm>
        </p:spPr>
        <p:txBody>
          <a:bodyPr/>
          <a:lstStyle/>
          <a:p>
            <a:r>
              <a:rPr lang="en-US" altLang="zh-CN" b="1" dirty="0" smtClean="0"/>
              <a:t>Implement 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6651" y="5510352"/>
            <a:ext cx="9144000" cy="1655762"/>
          </a:xfrm>
        </p:spPr>
        <p:txBody>
          <a:bodyPr/>
          <a:lstStyle/>
          <a:p>
            <a:r>
              <a:rPr lang="en-US" altLang="zh-CN" b="1" dirty="0" smtClean="0">
                <a:hlinkClick r:id="rId2"/>
              </a:rPr>
              <a:t>Project: https://github.com/ReZeroS/zit</a:t>
            </a:r>
            <a:endParaRPr lang="zh-CN" altLang="en-US" b="1" dirty="0" smtClean="0"/>
          </a:p>
          <a:p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872410" y="2285999"/>
            <a:ext cx="8259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hlinkClick r:id="rId3"/>
              </a:rPr>
              <a:t>Tutorial: https://www.leshenko.net/p/ugit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0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55" y="128477"/>
            <a:ext cx="11616645" cy="6387825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smtClean="0"/>
              <a:t>Git commit</a:t>
            </a:r>
          </a:p>
          <a:p>
            <a:pPr lvl="1"/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write-tree</a:t>
            </a:r>
            <a:endParaRPr lang="en-US" altLang="zh-CN" dirty="0"/>
          </a:p>
          <a:p>
            <a:pPr lvl="1"/>
            <a:r>
              <a:rPr lang="en-US" altLang="zh-CN" dirty="0" smtClean="0"/>
              <a:t>Set 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 which is HEAD pointed as parent 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Save typed words about the commit as commit message</a:t>
            </a:r>
          </a:p>
          <a:p>
            <a:pPr lvl="1"/>
            <a:r>
              <a:rPr lang="en-US" altLang="zh-CN" dirty="0" smtClean="0"/>
              <a:t>Do hash-object with the content (commit, tree, parent) with type called ‘commit’</a:t>
            </a:r>
          </a:p>
          <a:p>
            <a:pPr lvl="1"/>
            <a:r>
              <a:rPr lang="en-US" altLang="zh-CN" dirty="0" smtClean="0"/>
              <a:t>Update head pointer to the new commit</a:t>
            </a:r>
          </a:p>
          <a:p>
            <a:pPr lvl="1"/>
            <a:r>
              <a:rPr lang="en-US" altLang="zh-CN" dirty="0" smtClean="0"/>
              <a:t>Update ref[branch] file content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commit --amend [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] since old commit won’t be used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commit-tree </a:t>
            </a:r>
            <a:r>
              <a:rPr lang="en-US" altLang="zh-CN" dirty="0" err="1" smtClean="0"/>
              <a:t>treeId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Every commit has a single tree</a:t>
            </a:r>
          </a:p>
          <a:p>
            <a:pPr lvl="1"/>
            <a:r>
              <a:rPr lang="en-US" altLang="zh-CN" dirty="0" smtClean="0"/>
              <a:t>Generate a commit by the provided tree id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47" y="296586"/>
            <a:ext cx="11754679" cy="6491840"/>
          </a:xfrm>
        </p:spPr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List all branch</a:t>
            </a:r>
          </a:p>
          <a:p>
            <a:pPr lvl="2"/>
            <a:r>
              <a:rPr lang="en-US" altLang="zh-CN" dirty="0" smtClean="0"/>
              <a:t>List all files in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heads directory.</a:t>
            </a:r>
          </a:p>
          <a:p>
            <a:pPr lvl="1"/>
            <a:r>
              <a:rPr lang="en-US" altLang="zh-CN" dirty="0" smtClean="0"/>
              <a:t>Create 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2"/>
            <a:r>
              <a:rPr lang="en-US" altLang="zh-CN" dirty="0" smtClean="0"/>
              <a:t>Create new branch with a target commit</a:t>
            </a:r>
          </a:p>
          <a:p>
            <a:pPr lvl="2"/>
            <a:r>
              <a:rPr lang="en-US" altLang="zh-CN" dirty="0" smtClean="0"/>
              <a:t>If the target commit not provided, then set current commit as target commit.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Git checkout ref</a:t>
            </a:r>
            <a:endParaRPr lang="en-US" altLang="zh-CN" dirty="0"/>
          </a:p>
          <a:p>
            <a:pPr lvl="1"/>
            <a:r>
              <a:rPr lang="en-US" altLang="zh-CN" dirty="0" smtClean="0"/>
              <a:t>Get the ref’s hash-id</a:t>
            </a:r>
            <a:endParaRPr lang="en-US" altLang="zh-CN" dirty="0"/>
          </a:p>
          <a:p>
            <a:pPr lvl="1"/>
            <a:r>
              <a:rPr lang="en-US" altLang="zh-CN" dirty="0" smtClean="0"/>
              <a:t>Get the commit tree by the 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hash-id</a:t>
            </a:r>
            <a:endParaRPr lang="en-US" altLang="zh-CN" dirty="0"/>
          </a:p>
          <a:p>
            <a:pPr lvl="1"/>
            <a:r>
              <a:rPr lang="en-US" altLang="zh-CN" dirty="0"/>
              <a:t>Read tree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update Index </a:t>
            </a:r>
            <a:r>
              <a:rPr lang="en-US" altLang="zh-CN" dirty="0" smtClean="0"/>
              <a:t>and reset the working directory</a:t>
            </a:r>
            <a:endParaRPr lang="en-US" altLang="zh-CN" dirty="0"/>
          </a:p>
          <a:p>
            <a:pPr lvl="1"/>
            <a:r>
              <a:rPr lang="en-US" altLang="zh-CN" dirty="0" smtClean="0"/>
              <a:t>Update </a:t>
            </a:r>
            <a:r>
              <a:rPr lang="en-US" altLang="zh-CN" b="1" dirty="0" smtClean="0"/>
              <a:t>HEAD </a:t>
            </a:r>
            <a:r>
              <a:rPr lang="en-US" altLang="zh-CN" dirty="0" smtClean="0"/>
              <a:t>file to set content 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 ref 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hash(detached HEAD)</a:t>
            </a:r>
            <a:endParaRPr lang="en-US" altLang="zh-CN" dirty="0"/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Git </a:t>
            </a:r>
            <a:r>
              <a:rPr lang="en-US" altLang="zh-CN" dirty="0" smtClean="0"/>
              <a:t>reset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Update HEAD as the target commit 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4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8" y="238596"/>
            <a:ext cx="7299682" cy="27757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555" y="4512366"/>
            <a:ext cx="10944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Myers’ algorithm </a:t>
            </a:r>
            <a:r>
              <a:rPr lang="en-US" altLang="zh-CN" dirty="0"/>
              <a:t>is just one such strategy, but it’s fast and it produces diffs that tend to be of good quality most of the time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It does this by being </a:t>
            </a:r>
            <a:r>
              <a:rPr lang="en-US" altLang="zh-CN" b="1" dirty="0"/>
              <a:t>greedy</a:t>
            </a:r>
            <a:r>
              <a:rPr lang="en-US" altLang="zh-CN" dirty="0"/>
              <a:t>, that is </a:t>
            </a:r>
            <a:r>
              <a:rPr lang="en-US" altLang="zh-CN" b="1" dirty="0"/>
              <a:t>trying to consume as many lines </a:t>
            </a:r>
            <a:r>
              <a:rPr lang="en-US" altLang="zh-CN" dirty="0"/>
              <a:t>that are the same </a:t>
            </a:r>
            <a:r>
              <a:rPr lang="en-US" altLang="zh-CN" b="1" dirty="0"/>
              <a:t>before making a change </a:t>
            </a:r>
            <a:r>
              <a:rPr lang="en-US" altLang="zh-CN" dirty="0"/>
              <a:t>(therefore avoiding the “wrong end” problem), and also by </a:t>
            </a:r>
            <a:r>
              <a:rPr lang="en-US" altLang="zh-CN" b="1" dirty="0"/>
              <a:t>preferring deletions over insertions </a:t>
            </a:r>
            <a:r>
              <a:rPr lang="en-US" altLang="zh-CN" dirty="0"/>
              <a:t>when given a choice, so that deletions appear first.  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83" y="2625344"/>
            <a:ext cx="6134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38" y="125128"/>
            <a:ext cx="10515600" cy="1325563"/>
          </a:xfrm>
        </p:spPr>
        <p:txBody>
          <a:bodyPr/>
          <a:lstStyle/>
          <a:p>
            <a:r>
              <a:rPr lang="en-US" altLang="zh-CN" dirty="0"/>
              <a:t>Diff </a:t>
            </a:r>
            <a:r>
              <a:rPr lang="en-US" altLang="zh-CN" dirty="0" smtClean="0"/>
              <a:t>Definition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Shortest Edit Scripts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0938" y="1450691"/>
            <a:ext cx="11188149" cy="5075237"/>
          </a:xfrm>
        </p:spPr>
        <p:txBody>
          <a:bodyPr>
            <a:normAutofit/>
          </a:bodyPr>
          <a:lstStyle/>
          <a:p>
            <a:pPr lvl="1"/>
            <a:r>
              <a:rPr lang="en-US" altLang="zh-CN" b="1" dirty="0" smtClean="0"/>
              <a:t>Definition</a:t>
            </a:r>
            <a:r>
              <a:rPr lang="en-US" altLang="zh-CN" dirty="0" smtClean="0"/>
              <a:t>: A text and B text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Requirements</a:t>
            </a:r>
            <a:r>
              <a:rPr lang="en-US" altLang="zh-CN" dirty="0" smtClean="0"/>
              <a:t>: Convert A text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 text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smallest edit </a:t>
            </a:r>
            <a:r>
              <a:rPr lang="en-US" altLang="zh-CN" b="1" dirty="0" smtClean="0"/>
              <a:t>range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line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Edit script</a:t>
            </a:r>
          </a:p>
          <a:p>
            <a:pPr lvl="2"/>
            <a:r>
              <a:rPr lang="en-US" altLang="zh-CN" b="1" dirty="0" smtClean="0"/>
              <a:t>Delete</a:t>
            </a:r>
            <a:r>
              <a:rPr lang="en-US" altLang="zh-CN" dirty="0" smtClean="0"/>
              <a:t> line from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text</a:t>
            </a:r>
            <a:endParaRPr lang="en-US" altLang="zh-CN" dirty="0"/>
          </a:p>
          <a:p>
            <a:pPr lvl="2"/>
            <a:r>
              <a:rPr lang="en-US" altLang="zh-CN" b="1" dirty="0" smtClean="0"/>
              <a:t>Add</a:t>
            </a:r>
            <a:r>
              <a:rPr lang="en-US" altLang="zh-CN" dirty="0" smtClean="0"/>
              <a:t> line from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 text</a:t>
            </a:r>
          </a:p>
          <a:p>
            <a:pPr lvl="2"/>
            <a:r>
              <a:rPr lang="en-US" altLang="zh-CN" b="1" dirty="0" smtClean="0"/>
              <a:t>Sync</a:t>
            </a:r>
            <a:r>
              <a:rPr lang="en-US" altLang="zh-CN" dirty="0" smtClean="0"/>
              <a:t> the same line at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B</a:t>
            </a:r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Weight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 consume 0 while each of delete and add consume 1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17" y="102871"/>
            <a:ext cx="7410450" cy="628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521" y="1903546"/>
            <a:ext cx="257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Initial: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A: </a:t>
            </a:r>
            <a:r>
              <a:rPr lang="en-US" altLang="zh-CN" b="1" dirty="0" err="1" smtClean="0"/>
              <a:t>abcabba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B: </a:t>
            </a:r>
            <a:r>
              <a:rPr lang="en-US" altLang="zh-CN" b="1" dirty="0" err="1" smtClean="0"/>
              <a:t>cbabac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20521" y="400411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Diagonal </a:t>
            </a:r>
            <a:r>
              <a:rPr lang="en-US" altLang="zh-CN" b="1" dirty="0" smtClean="0"/>
              <a:t>lines: </a:t>
            </a:r>
            <a:endParaRPr lang="en-US" altLang="zh-CN" dirty="0"/>
          </a:p>
          <a:p>
            <a:r>
              <a:rPr lang="en-US" altLang="zh-CN" dirty="0" smtClean="0"/>
              <a:t>    represent </a:t>
            </a:r>
            <a:r>
              <a:rPr lang="en-US" altLang="zh-CN" dirty="0"/>
              <a:t>items that </a:t>
            </a:r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21" y="63397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Requirements: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convert A to B with SES</a:t>
            </a:r>
          </a:p>
        </p:txBody>
      </p:sp>
    </p:spTree>
    <p:extLst>
      <p:ext uri="{BB962C8B-B14F-4D97-AF65-F5344CB8AC3E}">
        <p14:creationId xmlns:p14="http://schemas.microsoft.com/office/powerpoint/2010/main" val="40910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788" y="654458"/>
            <a:ext cx="6371212" cy="54496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600" y="863600"/>
            <a:ext cx="382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Snake Define</a:t>
            </a:r>
          </a:p>
          <a:p>
            <a:endParaRPr lang="en-US" altLang="zh-CN" b="1" dirty="0"/>
          </a:p>
          <a:p>
            <a:r>
              <a:rPr lang="en-US" altLang="zh-CN" dirty="0"/>
              <a:t>a single deletion or </a:t>
            </a:r>
            <a:r>
              <a:rPr lang="en-US" altLang="zh-CN" dirty="0" smtClean="0"/>
              <a:t>insertion</a:t>
            </a:r>
          </a:p>
          <a:p>
            <a:r>
              <a:rPr lang="en-US" altLang="zh-CN" dirty="0" smtClean="0"/>
              <a:t>followed </a:t>
            </a:r>
            <a:r>
              <a:rPr lang="en-US" altLang="zh-CN" dirty="0"/>
              <a:t>by zero or more diagonals.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2600" y="2971799"/>
            <a:ext cx="529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Longest Common Subsequence ( LCS )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Finding the SES is equivalent to f</a:t>
            </a:r>
            <a:r>
              <a:rPr lang="en-US" altLang="zh-CN" dirty="0" smtClean="0"/>
              <a:t>inding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Longest Common Subsequence of the two files.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09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975" y="1066380"/>
            <a:ext cx="5908783" cy="55377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261" y="1193533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b="1" dirty="0"/>
              <a:t> </a:t>
            </a:r>
            <a:r>
              <a:rPr lang="en-US" altLang="zh-CN" b="1" dirty="0" smtClean="0"/>
              <a:t>=&gt; (</a:t>
            </a:r>
            <a:r>
              <a:rPr lang="en-US" altLang="zh-CN" b="1" dirty="0" err="1"/>
              <a:t>i</a:t>
            </a:r>
            <a:r>
              <a:rPr lang="en-US" altLang="zh-CN" b="1" dirty="0"/>
              <a:t> + diagonal, j + diagonal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  </a:t>
            </a:r>
            <a:r>
              <a:rPr lang="en-US" altLang="zh-CN" b="1" dirty="0" smtClean="0"/>
              <a:t>   diagonal parameter is the count of diagonal passed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04261" y="2450521"/>
            <a:ext cx="58689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define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/>
              <a:t> = x – y =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b="1" dirty="0" smtClean="0"/>
              <a:t>– j</a:t>
            </a:r>
          </a:p>
          <a:p>
            <a:r>
              <a:rPr lang="en-US" altLang="zh-CN" b="1" dirty="0" smtClean="0"/>
              <a:t>then the even</a:t>
            </a:r>
            <a:r>
              <a:rPr lang="en-US" altLang="zh-CN" b="1" dirty="0"/>
              <a:t> or odd </a:t>
            </a:r>
            <a:r>
              <a:rPr lang="en-US" altLang="zh-CN" b="1" dirty="0" smtClean="0"/>
              <a:t>quality of k depends on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Explain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 is odd, then</a:t>
            </a:r>
            <a:r>
              <a:rPr lang="zh-CN" altLang="en-US" dirty="0" smtClean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+ j </a:t>
            </a:r>
            <a:r>
              <a:rPr lang="en-US" altLang="zh-CN" dirty="0" smtClean="0"/>
              <a:t>will be odd since </a:t>
            </a:r>
            <a:r>
              <a:rPr lang="en-US" altLang="zh-CN" dirty="0" smtClean="0">
                <a:solidFill>
                  <a:srgbClr val="FF0000"/>
                </a:solidFill>
              </a:rPr>
              <a:t>2*diagonal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even)</a:t>
            </a:r>
          </a:p>
          <a:p>
            <a:r>
              <a:rPr lang="en-US" altLang="zh-CN" dirty="0" smtClean="0"/>
              <a:t>So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– j</a:t>
            </a:r>
            <a:r>
              <a:rPr lang="en-US" altLang="zh-CN" dirty="0" smtClean="0"/>
              <a:t> will be odd =&gt; d odd =&gt; k odd</a:t>
            </a:r>
          </a:p>
          <a:p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04261" y="4630838"/>
            <a:ext cx="501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Any point arrived at k diagonal line </a:t>
            </a:r>
          </a:p>
          <a:p>
            <a:r>
              <a:rPr lang="en-US" altLang="zh-CN" b="1" dirty="0" smtClean="0"/>
              <a:t>must have gone through at least |</a:t>
            </a:r>
            <a:r>
              <a:rPr lang="en-US" altLang="zh-CN" b="1" dirty="0"/>
              <a:t>k| </a:t>
            </a:r>
            <a:r>
              <a:rPr lang="en-US" altLang="zh-CN" b="1" dirty="0" smtClean="0"/>
              <a:t>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80975"/>
            <a:ext cx="7505700" cy="6677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6466" y="60113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Visualize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8111" y="1484743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Outter</a:t>
            </a:r>
            <a:r>
              <a:rPr lang="en-US" altLang="zh-CN" b="1" dirty="0" smtClean="0"/>
              <a:t> loop to limit steps</a:t>
            </a:r>
          </a:p>
          <a:p>
            <a:r>
              <a:rPr lang="en-US" altLang="zh-CN" dirty="0" smtClean="0"/>
              <a:t>【What is the status at any step?】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0343" y="2634919"/>
            <a:ext cx="385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Inner loop decide the choice</a:t>
            </a:r>
          </a:p>
          <a:p>
            <a:r>
              <a:rPr lang="en-US" altLang="zh-CN" dirty="0" smtClean="0"/>
              <a:t>【We are from the up or the left?】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8845" y="3785095"/>
            <a:ext cx="402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 you know where are you from</a:t>
            </a:r>
            <a:endParaRPr lang="en-US" altLang="zh-CN" dirty="0"/>
          </a:p>
          <a:p>
            <a:r>
              <a:rPr lang="en-US" altLang="zh-CN" dirty="0" smtClean="0"/>
              <a:t>You will get Snake’s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 point and </a:t>
            </a:r>
            <a:r>
              <a:rPr lang="en-US" altLang="zh-CN" b="1" dirty="0" smtClean="0"/>
              <a:t>initial middle point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And this time middle point also is end point, they are at the same position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Then if there are many diagonal ways after the middle point, the end point will move around the way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8845" y="450058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V[k] = x</a:t>
            </a:r>
          </a:p>
          <a:p>
            <a:r>
              <a:rPr lang="en-US" altLang="zh-CN" dirty="0" smtClean="0"/>
              <a:t>=&gt; y = x -k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54" y="97409"/>
            <a:ext cx="7500512" cy="66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merge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80" y="1690688"/>
            <a:ext cx="10379627" cy="44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965" y="275673"/>
            <a:ext cx="7321826" cy="996536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en-US" altLang="zh-CN" b="1" dirty="0" smtClean="0"/>
              <a:t>ependency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078" y="1676538"/>
            <a:ext cx="10515600" cy="4351338"/>
          </a:xfrm>
        </p:spPr>
        <p:txBody>
          <a:bodyPr/>
          <a:lstStyle/>
          <a:p>
            <a:r>
              <a:rPr lang="en-US" altLang="zh-CN" b="1" dirty="0" smtClean="0"/>
              <a:t>MAIN</a:t>
            </a:r>
          </a:p>
          <a:p>
            <a:pPr lvl="1"/>
            <a:r>
              <a:rPr lang="en-US" altLang="zh-CN" b="1" dirty="0" smtClean="0"/>
              <a:t>Lombok  </a:t>
            </a:r>
            <a:r>
              <a:rPr lang="en-US" altLang="zh-CN" b="1" dirty="0" smtClean="0">
                <a:hlinkClick r:id="rId2"/>
              </a:rPr>
              <a:t>https://projectlombok.org</a:t>
            </a:r>
            <a:r>
              <a:rPr lang="en-US" altLang="zh-CN" b="1" dirty="0" smtClean="0"/>
              <a:t>  code enhancer  </a:t>
            </a:r>
            <a:endParaRPr lang="en-US" altLang="zh-CN" b="1" dirty="0"/>
          </a:p>
          <a:p>
            <a:pPr lvl="1"/>
            <a:r>
              <a:rPr lang="en-US" altLang="zh-CN" b="1" dirty="0" smtClean="0"/>
              <a:t>Guava </a:t>
            </a:r>
            <a:r>
              <a:rPr lang="en-US" altLang="zh-CN" b="1" dirty="0" smtClean="0">
                <a:hlinkClick r:id="rId3"/>
              </a:rPr>
              <a:t>https://github.com/google/guava</a:t>
            </a:r>
            <a:r>
              <a:rPr lang="en-US" altLang="zh-CN" b="1" dirty="0" smtClean="0"/>
              <a:t> common tools</a:t>
            </a:r>
            <a:endParaRPr lang="en-US" altLang="zh-CN" b="1" dirty="0"/>
          </a:p>
          <a:p>
            <a:pPr lvl="1"/>
            <a:r>
              <a:rPr lang="en-US" altLang="zh-CN" b="1" dirty="0" err="1" smtClean="0">
                <a:solidFill>
                  <a:schemeClr val="accent6"/>
                </a:solidFill>
              </a:rPr>
              <a:t>Picocli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4"/>
              </a:rPr>
              <a:t>https://picocli.info</a:t>
            </a:r>
            <a:r>
              <a:rPr lang="en-US" altLang="zh-CN" b="1" dirty="0" smtClean="0"/>
              <a:t>   command line parser</a:t>
            </a:r>
          </a:p>
          <a:p>
            <a:endParaRPr lang="en-US" altLang="zh-CN" dirty="0"/>
          </a:p>
          <a:p>
            <a:r>
              <a:rPr lang="en-US" altLang="zh-CN" b="1" dirty="0" smtClean="0"/>
              <a:t>Others</a:t>
            </a:r>
          </a:p>
          <a:p>
            <a:pPr lvl="1"/>
            <a:r>
              <a:rPr lang="en-US" altLang="zh-CN" b="1" dirty="0" err="1" smtClean="0"/>
              <a:t>Logback</a:t>
            </a:r>
            <a:r>
              <a:rPr lang="en-US" altLang="zh-CN" b="1" dirty="0" smtClean="0"/>
              <a:t>   logs library</a:t>
            </a:r>
          </a:p>
          <a:p>
            <a:pPr lvl="1"/>
            <a:r>
              <a:rPr lang="en-US" altLang="zh-CN" b="1" dirty="0" err="1" smtClean="0"/>
              <a:t>Gson</a:t>
            </a:r>
            <a:r>
              <a:rPr lang="en-US" altLang="zh-CN" b="1" dirty="0" smtClean="0"/>
              <a:t> JSON converter</a:t>
            </a:r>
          </a:p>
          <a:p>
            <a:pPr lvl="1"/>
            <a:r>
              <a:rPr lang="en-US" altLang="zh-CN" b="1" dirty="0" smtClean="0">
                <a:solidFill>
                  <a:schemeClr val="accent6"/>
                </a:solidFill>
              </a:rPr>
              <a:t>JNR-POSIX</a:t>
            </a:r>
            <a:r>
              <a:rPr lang="en-US" altLang="zh-CN" b="1" dirty="0" smtClean="0"/>
              <a:t> cd command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69" y="1363075"/>
            <a:ext cx="6089318" cy="3576673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9" y="1522101"/>
            <a:ext cx="5599530" cy="35269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5070" y="427384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Initial with diff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6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-72197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Build chunks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2" y="1253366"/>
            <a:ext cx="8567076" cy="52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6287" y="218660"/>
            <a:ext cx="333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Ex, </a:t>
            </a:r>
            <a:r>
              <a:rPr lang="en-US" altLang="zh-CN" sz="4800" b="1" dirty="0" smtClean="0">
                <a:hlinkClick r:id="rId3"/>
              </a:rPr>
              <a:t>code</a:t>
            </a:r>
            <a:r>
              <a:rPr lang="en-US" altLang="zh-CN" sz="4800" b="1" dirty="0" smtClean="0"/>
              <a:t> </a:t>
            </a:r>
            <a:endParaRPr lang="zh-CN" altLang="en-US" sz="4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8" y="891208"/>
            <a:ext cx="10734260" cy="53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13" y="18622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97" y="1511784"/>
            <a:ext cx="10554903" cy="466517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hlinkClick r:id="rId2"/>
              </a:rPr>
              <a:t>Nikita</a:t>
            </a:r>
            <a:r>
              <a:rPr lang="en-US" altLang="zh-CN" dirty="0" smtClean="0"/>
              <a:t>  Thanks for this tutorial.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Nick Butler</a:t>
            </a:r>
            <a:r>
              <a:rPr lang="en-US" altLang="zh-CN" dirty="0"/>
              <a:t> this post is short but enough to help you have a higher level to understand </a:t>
            </a:r>
            <a:r>
              <a:rPr lang="en-US" altLang="zh-CN" dirty="0" smtClean="0"/>
              <a:t>diff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jcoglan</a:t>
            </a:r>
            <a:r>
              <a:rPr lang="en-US" altLang="zh-CN" dirty="0"/>
              <a:t> this posts make a detail description about the diff.</a:t>
            </a:r>
          </a:p>
          <a:p>
            <a:r>
              <a:rPr lang="en-US" altLang="zh-CN" dirty="0">
                <a:hlinkClick r:id="rId5"/>
              </a:rPr>
              <a:t>visualize</a:t>
            </a:r>
            <a:r>
              <a:rPr lang="en-US" altLang="zh-CN" dirty="0"/>
              <a:t> if you </a:t>
            </a:r>
            <a:r>
              <a:rPr lang="en-US" altLang="zh-CN" dirty="0" err="1"/>
              <a:t>wanna</a:t>
            </a:r>
            <a:r>
              <a:rPr lang="en-US" altLang="zh-CN" dirty="0"/>
              <a:t> have a debugger or visualization about diff algorithm, this will be a good choice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6"/>
              </a:rPr>
              <a:t>Real </a:t>
            </a:r>
            <a:r>
              <a:rPr lang="en-US" altLang="zh-CN" dirty="0" err="1" smtClean="0">
                <a:hlinkClick r:id="rId6"/>
              </a:rPr>
              <a:t>git</a:t>
            </a:r>
            <a:r>
              <a:rPr lang="en-US" altLang="zh-CN" dirty="0" smtClean="0"/>
              <a:t> if you </a:t>
            </a:r>
            <a:r>
              <a:rPr lang="en-US" altLang="zh-CN" dirty="0" err="1" smtClean="0"/>
              <a:t>wanna</a:t>
            </a:r>
            <a:r>
              <a:rPr lang="en-US" altLang="zh-CN" dirty="0" smtClean="0"/>
              <a:t> learn the real </a:t>
            </a:r>
            <a:r>
              <a:rPr lang="en-US" altLang="zh-CN" dirty="0" err="1" smtClean="0"/>
              <a:t>git</a:t>
            </a:r>
            <a:r>
              <a:rPr lang="en-US" altLang="zh-CN" dirty="0"/>
              <a:t>, </a:t>
            </a:r>
            <a:r>
              <a:rPr lang="en-US" altLang="zh-CN" dirty="0" smtClean="0"/>
              <a:t>this would </a:t>
            </a:r>
            <a:r>
              <a:rPr lang="en-US" altLang="zh-CN" dirty="0"/>
              <a:t>be a good introductory article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088" y="1217266"/>
            <a:ext cx="10098545" cy="5036200"/>
          </a:xfrm>
        </p:spPr>
        <p:txBody>
          <a:bodyPr/>
          <a:lstStyle/>
          <a:p>
            <a:r>
              <a:rPr lang="en-US" altLang="zh-CN" dirty="0"/>
              <a:t>Command line arguments can be separated into </a:t>
            </a:r>
            <a:r>
              <a:rPr lang="en-US" altLang="zh-CN" b="1" i="1" dirty="0"/>
              <a:t>options</a:t>
            </a:r>
            <a:r>
              <a:rPr lang="en-US" altLang="zh-CN" b="1" dirty="0"/>
              <a:t> </a:t>
            </a:r>
            <a:r>
              <a:rPr lang="en-US" altLang="zh-CN" dirty="0"/>
              <a:t>and </a:t>
            </a:r>
            <a:r>
              <a:rPr lang="en-US" altLang="zh-CN" b="1" i="1" dirty="0"/>
              <a:t>positional parameters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Options </a:t>
            </a:r>
            <a:r>
              <a:rPr lang="en-US" altLang="zh-CN" dirty="0"/>
              <a:t>have a name, positional parameters are usually the values that follow the options, but they may </a:t>
            </a:r>
            <a:r>
              <a:rPr lang="en-US" altLang="zh-CN" dirty="0" smtClean="0"/>
              <a:t>be </a:t>
            </a:r>
            <a:r>
              <a:rPr lang="en-US" altLang="zh-CN" dirty="0"/>
              <a:t>mixed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230" y="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Arguments parser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8" y="3211863"/>
            <a:ext cx="9994742" cy="32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8" y="134753"/>
            <a:ext cx="9465134" cy="34570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529390"/>
            <a:ext cx="3157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Example: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options </a:t>
            </a:r>
            <a:r>
              <a:rPr lang="en-US" altLang="zh-CN" b="1" dirty="0"/>
              <a:t>with one or more </a:t>
            </a:r>
            <a:r>
              <a:rPr lang="en-US" altLang="zh-CN" b="1" dirty="0" smtClean="0"/>
              <a:t>names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options </a:t>
            </a:r>
            <a:r>
              <a:rPr lang="en-US" altLang="zh-CN" b="1" dirty="0"/>
              <a:t>that take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an </a:t>
            </a:r>
            <a:r>
              <a:rPr lang="en-US" altLang="zh-CN" b="1" dirty="0"/>
              <a:t>option parameter,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and </a:t>
            </a:r>
            <a:r>
              <a:rPr lang="en-US" altLang="zh-CN" b="1" dirty="0"/>
              <a:t>a </a:t>
            </a:r>
            <a:r>
              <a:rPr lang="en-US" altLang="zh-CN" b="1" u="sng" dirty="0">
                <a:hlinkClick r:id="rId3"/>
              </a:rPr>
              <a:t>help</a:t>
            </a:r>
            <a:r>
              <a:rPr lang="en-US" altLang="zh-CN" b="1" dirty="0"/>
              <a:t> option.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399" y="3774707"/>
            <a:ext cx="109442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426" y="146464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file system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98" y="146464"/>
            <a:ext cx="8338617" cy="6579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921" y="2005148"/>
            <a:ext cx="34115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Others: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 remotes: remote repository</a:t>
            </a:r>
            <a:endParaRPr lang="en-US" altLang="zh-CN" b="1" dirty="0"/>
          </a:p>
          <a:p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chemeClr val="accent6"/>
                </a:solidFill>
              </a:rPr>
              <a:t>refs/remotes/remote-branch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hooks: hooks script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chemeClr val="accent6"/>
                </a:solidFill>
              </a:rPr>
              <a:t>.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git</a:t>
            </a:r>
            <a:r>
              <a:rPr lang="en-US" altLang="zh-CN" b="1" dirty="0" smtClean="0">
                <a:solidFill>
                  <a:schemeClr val="accent6"/>
                </a:solidFill>
              </a:rPr>
              <a:t>/hooks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  </a:t>
            </a:r>
            <a:r>
              <a:rPr lang="en-US" altLang="zh-CN" b="1" dirty="0" err="1">
                <a:solidFill>
                  <a:schemeClr val="accent6"/>
                </a:solidFill>
              </a:rPr>
              <a:t>c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onfig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solidFill>
                  <a:schemeClr val="accent6"/>
                </a:solidFill>
              </a:rPr>
              <a:t>description</a:t>
            </a:r>
            <a:r>
              <a:rPr lang="en-US" altLang="zh-CN" b="1" dirty="0" smtClean="0"/>
              <a:t> and </a:t>
            </a:r>
            <a:r>
              <a:rPr lang="en-US" altLang="zh-CN" b="1" dirty="0" smtClean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5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914" y="7223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 Objects &amp; </a:t>
            </a:r>
            <a:r>
              <a:rPr lang="en-US" altLang="zh-CN" dirty="0">
                <a:hlinkClick r:id="rId2"/>
              </a:rPr>
              <a:t>References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9849" y="2035743"/>
            <a:ext cx="8632151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8" y="2469905"/>
            <a:ext cx="2447925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88" y="4375042"/>
            <a:ext cx="2809875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88" y="1364868"/>
            <a:ext cx="8420100" cy="390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530" y="556211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Detached HEAD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30" y="6163243"/>
            <a:ext cx="4200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48" y="-92075"/>
            <a:ext cx="10515600" cy="1325563"/>
          </a:xfrm>
        </p:spPr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512" y="1233488"/>
            <a:ext cx="11731487" cy="51275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hash-object </a:t>
            </a:r>
          </a:p>
          <a:p>
            <a:pPr lvl="1"/>
            <a:r>
              <a:rPr lang="en-US" altLang="zh-CN" dirty="0" smtClean="0"/>
              <a:t>Write file into object database </a:t>
            </a:r>
            <a:r>
              <a:rPr lang="en-US" altLang="zh-CN" dirty="0"/>
              <a:t>and return hash </a:t>
            </a:r>
            <a:r>
              <a:rPr lang="en-US" altLang="zh-CN" dirty="0" smtClean="0"/>
              <a:t>address</a:t>
            </a:r>
          </a:p>
          <a:p>
            <a:r>
              <a:rPr lang="en-US" altLang="zh-CN" dirty="0" smtClean="0"/>
              <a:t>cat-file</a:t>
            </a:r>
          </a:p>
          <a:p>
            <a:pPr lvl="1"/>
            <a:r>
              <a:rPr lang="en-US" altLang="zh-CN" dirty="0" smtClean="0"/>
              <a:t>Read file from object database by the hash address</a:t>
            </a:r>
          </a:p>
          <a:p>
            <a:endParaRPr lang="en-US" altLang="zh-CN" dirty="0"/>
          </a:p>
          <a:p>
            <a:r>
              <a:rPr lang="en-US" altLang="zh-CN" dirty="0" smtClean="0"/>
              <a:t>write-tree</a:t>
            </a:r>
          </a:p>
          <a:p>
            <a:pPr lvl="1"/>
            <a:r>
              <a:rPr lang="en-US" altLang="zh-CN" dirty="0" smtClean="0"/>
              <a:t>Do hash-object blob with files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xecute hash-object tree according </a:t>
            </a:r>
            <a:r>
              <a:rPr lang="en-US" altLang="zh-CN" dirty="0"/>
              <a:t>to </a:t>
            </a:r>
            <a:r>
              <a:rPr lang="en-US" altLang="zh-CN" dirty="0" smtClean="0"/>
              <a:t>the stage</a:t>
            </a:r>
          </a:p>
          <a:p>
            <a:r>
              <a:rPr lang="en-US" altLang="zh-CN" dirty="0" smtClean="0"/>
              <a:t>read-tree </a:t>
            </a:r>
          </a:p>
          <a:p>
            <a:pPr lvl="1"/>
            <a:r>
              <a:rPr lang="en-US" altLang="zh-CN" dirty="0" smtClean="0"/>
              <a:t>Read the tree information given by &lt;tree-id&gt; into the index</a:t>
            </a:r>
          </a:p>
          <a:p>
            <a:pPr lvl="1"/>
            <a:r>
              <a:rPr lang="en-US" altLang="zh-CN" dirty="0" smtClean="0"/>
              <a:t>Does not actually </a:t>
            </a:r>
            <a:r>
              <a:rPr lang="en-US" altLang="zh-CN" b="1" dirty="0" smtClean="0"/>
              <a:t>update</a:t>
            </a:r>
            <a:r>
              <a:rPr lang="en-US" altLang="zh-CN" dirty="0" smtClean="0"/>
              <a:t> any of the files it "caches“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43" y="1239077"/>
            <a:ext cx="4314825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52" y="1345472"/>
            <a:ext cx="3580427" cy="274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252" y="2092326"/>
            <a:ext cx="6305550" cy="466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052" y="4761363"/>
            <a:ext cx="746470" cy="6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536" y="500583"/>
            <a:ext cx="10489898" cy="585209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Git add </a:t>
            </a:r>
          </a:p>
          <a:p>
            <a:pPr lvl="1"/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hash-object</a:t>
            </a:r>
            <a:endParaRPr lang="en-US" altLang="zh-CN" dirty="0"/>
          </a:p>
          <a:p>
            <a:pPr lvl="1"/>
            <a:r>
              <a:rPr lang="en-US" altLang="zh-CN" dirty="0" smtClean="0"/>
              <a:t>rewrite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update-index</a:t>
            </a:r>
            <a:r>
              <a:rPr lang="en-US" altLang="zh-CN" dirty="0" smtClean="0"/>
              <a:t> --add file</a:t>
            </a:r>
            <a:endParaRPr lang="en-US" altLang="zh-CN" dirty="0"/>
          </a:p>
          <a:p>
            <a:pPr lvl="1"/>
            <a:r>
              <a:rPr lang="en-US" altLang="zh-CN" dirty="0" smtClean="0"/>
              <a:t>Add blob into index file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 smtClean="0"/>
              <a:t>ls-stages</a:t>
            </a:r>
            <a:endParaRPr lang="en-US" altLang="zh-CN" dirty="0"/>
          </a:p>
          <a:p>
            <a:pPr lvl="1"/>
            <a:r>
              <a:rPr lang="en-US" altLang="zh-CN" dirty="0" smtClean="0"/>
              <a:t> check the stages file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INDEX</a:t>
            </a:r>
            <a:r>
              <a:rPr lang="en-US" altLang="zh-CN" dirty="0" smtClean="0"/>
              <a:t> file format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10" y="4232813"/>
            <a:ext cx="10730507" cy="10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Git </a:t>
            </a:r>
            <a:r>
              <a:rPr lang="en-US" altLang="zh-CN" dirty="0" err="1" smtClean="0">
                <a:hlinkClick r:id="rId2"/>
              </a:rPr>
              <a:t>gc</a:t>
            </a:r>
            <a:r>
              <a:rPr lang="en-US" altLang="zh-CN" dirty="0" smtClean="0">
                <a:hlinkClick r:id="rId2"/>
              </a:rPr>
              <a:t>  </a:t>
            </a:r>
            <a:r>
              <a:rPr lang="en-US" altLang="zh-CN" dirty="0" smtClean="0"/>
              <a:t>(push)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Zlib</a:t>
            </a:r>
            <a:r>
              <a:rPr lang="en-US" altLang="zh-CN" dirty="0" smtClean="0"/>
              <a:t> to compress</a:t>
            </a:r>
          </a:p>
          <a:p>
            <a:r>
              <a:rPr lang="en-US" altLang="zh-CN" dirty="0" smtClean="0"/>
              <a:t>Loose object format</a:t>
            </a:r>
          </a:p>
          <a:p>
            <a:r>
              <a:rPr lang="en-US" altLang="zh-CN" dirty="0" smtClean="0"/>
              <a:t>Git verify-pack –v 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/objects/pack/pack-[hash].index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new </a:t>
            </a:r>
            <a:r>
              <a:rPr lang="en-US" altLang="zh-CN" dirty="0"/>
              <a:t>version of the file is the one </a:t>
            </a:r>
            <a:r>
              <a:rPr lang="en-US" altLang="zh-CN" dirty="0" smtClean="0"/>
              <a:t>that </a:t>
            </a:r>
            <a:r>
              <a:rPr lang="en-US" altLang="zh-CN" dirty="0"/>
              <a:t>is stored </a:t>
            </a:r>
            <a:r>
              <a:rPr lang="en-US" altLang="zh-CN" dirty="0" smtClean="0"/>
              <a:t>intact</a:t>
            </a:r>
            <a:endParaRPr lang="en-US" altLang="zh-CN" dirty="0"/>
          </a:p>
          <a:p>
            <a:pPr lvl="1"/>
            <a:r>
              <a:rPr lang="en-US" altLang="zh-CN" dirty="0" smtClean="0"/>
              <a:t>whereas </a:t>
            </a:r>
            <a:r>
              <a:rPr lang="en-US" altLang="zh-CN" dirty="0"/>
              <a:t>the original version is stored as a </a:t>
            </a:r>
            <a:r>
              <a:rPr lang="en-US" altLang="zh-CN" dirty="0" smtClean="0"/>
              <a:t>delta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is because you’re most likely to need faster access to the most recent version of the file.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710</Words>
  <Application>Microsoft Office PowerPoint</Application>
  <PresentationFormat>宽屏</PresentationFormat>
  <Paragraphs>177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Implement Git</vt:lpstr>
      <vt:lpstr>Dependency</vt:lpstr>
      <vt:lpstr>Arguments parser</vt:lpstr>
      <vt:lpstr>PowerPoint 演示文稿</vt:lpstr>
      <vt:lpstr>file system</vt:lpstr>
      <vt:lpstr>Git Objects &amp; References</vt:lpstr>
      <vt:lpstr>basic command</vt:lpstr>
      <vt:lpstr>PowerPoint 演示文稿</vt:lpstr>
      <vt:lpstr>Git gc  (push)</vt:lpstr>
      <vt:lpstr>PowerPoint 演示文稿</vt:lpstr>
      <vt:lpstr> </vt:lpstr>
      <vt:lpstr>PowerPoint 演示文稿</vt:lpstr>
      <vt:lpstr>Diff Definition：Shortest Edit Scripts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merge</vt:lpstr>
      <vt:lpstr>PowerPoint 演示文稿</vt:lpstr>
      <vt:lpstr>Build chunks</vt:lpstr>
      <vt:lpstr>PowerPoint 演示文稿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Git</dc:title>
  <dc:creator>lijie78</dc:creator>
  <cp:lastModifiedBy>lijie78</cp:lastModifiedBy>
  <cp:revision>206</cp:revision>
  <dcterms:created xsi:type="dcterms:W3CDTF">2021-03-01T09:37:15Z</dcterms:created>
  <dcterms:modified xsi:type="dcterms:W3CDTF">2021-03-13T14:34:25Z</dcterms:modified>
</cp:coreProperties>
</file>