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57" r:id="rId5"/>
    <p:sldId id="258" r:id="rId6"/>
    <p:sldId id="272" r:id="rId7"/>
    <p:sldId id="261" r:id="rId8"/>
    <p:sldId id="264" r:id="rId9"/>
    <p:sldId id="275" r:id="rId10"/>
    <p:sldId id="259" r:id="rId11"/>
    <p:sldId id="265" r:id="rId12"/>
    <p:sldId id="269" r:id="rId13"/>
    <p:sldId id="270" r:id="rId14"/>
    <p:sldId id="274" r:id="rId15"/>
    <p:sldId id="273" r:id="rId16"/>
    <p:sldId id="271" r:id="rId17"/>
    <p:sldId id="260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1F30-B894-43DA-9538-46A599CE77E0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E30CA-000E-4DDB-8C14-F1A076AF0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9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30CA-000E-4DDB-8C14-F1A076AF0B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1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3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7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7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8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3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4D08-9EA2-4265-89DA-98C92364A97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FB47-96CF-48A0-8F17-65D79E4BB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henko.net/p/ugit" TargetMode="External"/><Relationship Id="rId2" Type="http://schemas.openxmlformats.org/officeDocument/2006/relationships/hyperlink" Target="https://www.leshenko.net/p/ug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coglan.com/2017/02/12/the-myers-diff-algorithm-part-1/" TargetMode="External"/><Relationship Id="rId2" Type="http://schemas.openxmlformats.org/officeDocument/2006/relationships/hyperlink" Target="http://simplygenius.net/Article/DiffTutorial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robertelder.org/diff-algorith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ava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cocli.inf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update-index" TargetMode="External"/><Relationship Id="rId2" Type="http://schemas.openxmlformats.org/officeDocument/2006/relationships/hyperlink" Target="https://github.com/git/git/blob/master/Documentation/technical/index-format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Internals-Pack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3695" y="367748"/>
            <a:ext cx="9144000" cy="1632226"/>
          </a:xfrm>
        </p:spPr>
        <p:txBody>
          <a:bodyPr/>
          <a:lstStyle/>
          <a:p>
            <a:r>
              <a:rPr lang="en-US" altLang="zh-CN" b="1" dirty="0" smtClean="0"/>
              <a:t>Implement </a:t>
            </a:r>
            <a:r>
              <a:rPr lang="en-US" altLang="zh-CN" b="1" dirty="0" err="1" smtClean="0"/>
              <a:t>Git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6651" y="5510352"/>
            <a:ext cx="9144000" cy="1655762"/>
          </a:xfrm>
        </p:spPr>
        <p:txBody>
          <a:bodyPr/>
          <a:lstStyle/>
          <a:p>
            <a:r>
              <a:rPr lang="en-US" altLang="zh-CN" b="1" dirty="0" smtClean="0">
                <a:hlinkClick r:id="rId2"/>
              </a:rPr>
              <a:t>Project: https://github.com/ReZeroS/zit</a:t>
            </a:r>
            <a:endParaRPr lang="zh-CN" altLang="en-US" b="1" dirty="0" smtClean="0"/>
          </a:p>
          <a:p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872410" y="2285999"/>
            <a:ext cx="8259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hlinkClick r:id="rId3"/>
              </a:rPr>
              <a:t>Tutorial: https://www.leshenko.net/p/ugit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07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034" y="0"/>
            <a:ext cx="10515600" cy="1325563"/>
          </a:xfrm>
        </p:spPr>
        <p:txBody>
          <a:bodyPr/>
          <a:lstStyle/>
          <a:p>
            <a:r>
              <a:rPr lang="en-US" altLang="zh-CN" dirty="0"/>
              <a:t>Diff </a:t>
            </a:r>
            <a:r>
              <a:rPr lang="zh-CN" altLang="en-US" dirty="0" smtClean="0"/>
              <a:t>定义：</a:t>
            </a:r>
            <a:r>
              <a:rPr lang="en-US" altLang="zh-CN" dirty="0" smtClean="0"/>
              <a:t>Short Edit Scripts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0938" y="1633676"/>
            <a:ext cx="11188149" cy="5075237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定义 </a:t>
            </a:r>
            <a:r>
              <a:rPr lang="en-US" altLang="zh-CN" dirty="0" smtClean="0"/>
              <a:t>A B </a:t>
            </a:r>
            <a:r>
              <a:rPr lang="zh-CN" altLang="en-US" dirty="0" smtClean="0"/>
              <a:t>两个文本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直接目标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zh-CN" altLang="en-US" dirty="0" smtClean="0"/>
              <a:t>转换成 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最小编辑</a:t>
            </a:r>
            <a:r>
              <a:rPr lang="zh-CN" altLang="en-US" dirty="0"/>
              <a:t>粒度</a:t>
            </a:r>
            <a:r>
              <a:rPr lang="zh-CN" altLang="en-US" dirty="0" smtClean="0"/>
              <a:t>：行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中删除一行</a:t>
            </a:r>
            <a:endParaRPr lang="en-US" altLang="zh-CN" dirty="0"/>
          </a:p>
          <a:p>
            <a:pPr lvl="2"/>
            <a:r>
              <a:rPr lang="zh-CN" altLang="en-US" dirty="0" smtClean="0"/>
              <a:t>从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中删除一行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（隐性）同步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pPr lvl="1"/>
            <a:r>
              <a:rPr lang="zh-CN" altLang="en-US" dirty="0" smtClean="0"/>
              <a:t>定义耗损：编辑操作除了同步为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外，耗损权重皆为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1"/>
            <a:r>
              <a:rPr lang="zh-CN" altLang="en-US" dirty="0" smtClean="0"/>
              <a:t>算法要求：最少耗损的前提下找出这组操作将 </a:t>
            </a:r>
            <a:r>
              <a:rPr lang="en-US" altLang="zh-CN" dirty="0" smtClean="0"/>
              <a:t>A </a:t>
            </a:r>
            <a:r>
              <a:rPr lang="zh-CN" altLang="en-US" dirty="0" smtClean="0"/>
              <a:t>转换成 </a:t>
            </a:r>
            <a:r>
              <a:rPr lang="en-US" altLang="zh-CN" dirty="0" smtClean="0"/>
              <a:t>B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13" y="18622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Myers 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97" y="1511784"/>
            <a:ext cx="10554903" cy="4665179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Nick </a:t>
            </a:r>
            <a:r>
              <a:rPr lang="en-US" altLang="zh-CN" dirty="0" smtClean="0">
                <a:hlinkClick r:id="rId2"/>
              </a:rPr>
              <a:t>Butler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</a:p>
          <a:p>
            <a:pPr lvl="1"/>
            <a:r>
              <a:rPr lang="zh-CN" altLang="en-US" dirty="0" smtClean="0"/>
              <a:t>简洁</a:t>
            </a:r>
            <a:r>
              <a:rPr lang="zh-CN" altLang="en-US" dirty="0"/>
              <a:t>易懂，能够帮助快速熟悉</a:t>
            </a:r>
            <a:r>
              <a:rPr lang="en-US" altLang="zh-CN" dirty="0"/>
              <a:t>diff</a:t>
            </a:r>
            <a:r>
              <a:rPr lang="zh-CN" altLang="en-US" dirty="0"/>
              <a:t>算法的实现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visualize</a:t>
            </a:r>
            <a:r>
              <a:rPr lang="en-US" altLang="zh-CN" dirty="0"/>
              <a:t> </a:t>
            </a:r>
          </a:p>
          <a:p>
            <a:pPr lvl="1"/>
            <a:r>
              <a:rPr lang="zh-CN" altLang="en-US" dirty="0"/>
              <a:t>方便肉眼 </a:t>
            </a:r>
            <a:r>
              <a:rPr lang="en-US" altLang="zh-CN" dirty="0" smtClean="0"/>
              <a:t>debug, Diff </a:t>
            </a:r>
            <a:r>
              <a:rPr lang="zh-CN" altLang="en-US" dirty="0"/>
              <a:t>算法的可视化</a:t>
            </a:r>
            <a:r>
              <a:rPr lang="zh-CN" altLang="en-US" dirty="0" smtClean="0"/>
              <a:t>界面</a:t>
            </a:r>
            <a:endParaRPr lang="en-US" altLang="zh-CN" dirty="0" smtClean="0">
              <a:hlinkClick r:id="rId3"/>
            </a:endParaRPr>
          </a:p>
          <a:p>
            <a:pPr marL="457200" lvl="1" indent="0">
              <a:buNone/>
            </a:pPr>
            <a:endParaRPr lang="en-US" altLang="zh-CN" dirty="0">
              <a:hlinkClick r:id="rId3"/>
            </a:endParaRPr>
          </a:p>
          <a:p>
            <a:r>
              <a:rPr lang="en-US" altLang="zh-CN" dirty="0" err="1" smtClean="0">
                <a:hlinkClick r:id="rId3"/>
              </a:rPr>
              <a:t>jcoglan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作者出的书就是如何实现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较为详细博客，关于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的实现有着深入的介绍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17" y="102871"/>
            <a:ext cx="7410450" cy="628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521" y="1903546"/>
            <a:ext cx="2579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Initial: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String </a:t>
            </a:r>
            <a:r>
              <a:rPr lang="en-US" altLang="zh-CN" dirty="0"/>
              <a:t>A: </a:t>
            </a:r>
            <a:r>
              <a:rPr lang="en-US" altLang="zh-CN" b="1" dirty="0" err="1" smtClean="0"/>
              <a:t>abcabba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String </a:t>
            </a:r>
            <a:r>
              <a:rPr lang="en-US" altLang="zh-CN" dirty="0"/>
              <a:t>B: </a:t>
            </a:r>
            <a:r>
              <a:rPr lang="en-US" altLang="zh-CN" b="1" dirty="0" err="1" smtClean="0"/>
              <a:t>cbabac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20521" y="400411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Diagonal </a:t>
            </a:r>
            <a:r>
              <a:rPr lang="en-US" altLang="zh-CN" b="1" dirty="0" smtClean="0"/>
              <a:t>lines: </a:t>
            </a:r>
            <a:endParaRPr lang="en-US" altLang="zh-CN" dirty="0"/>
          </a:p>
          <a:p>
            <a:r>
              <a:rPr lang="en-US" altLang="zh-CN" dirty="0" smtClean="0"/>
              <a:t>    represent </a:t>
            </a:r>
            <a:r>
              <a:rPr lang="en-US" altLang="zh-CN" dirty="0"/>
              <a:t>items that </a:t>
            </a:r>
            <a:r>
              <a:rPr lang="en-US" altLang="zh-CN" dirty="0" smtClean="0"/>
              <a:t>match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21" y="633979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Requirements: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dirty="0" smtClean="0"/>
              <a:t>convert A to B with SES</a:t>
            </a:r>
          </a:p>
        </p:txBody>
      </p:sp>
    </p:spTree>
    <p:extLst>
      <p:ext uri="{BB962C8B-B14F-4D97-AF65-F5344CB8AC3E}">
        <p14:creationId xmlns:p14="http://schemas.microsoft.com/office/powerpoint/2010/main" val="40910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462" y="689844"/>
            <a:ext cx="6371212" cy="54496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2600" y="86360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Snake Define</a:t>
            </a:r>
          </a:p>
        </p:txBody>
      </p:sp>
    </p:spTree>
    <p:extLst>
      <p:ext uri="{BB962C8B-B14F-4D97-AF65-F5344CB8AC3E}">
        <p14:creationId xmlns:p14="http://schemas.microsoft.com/office/powerpoint/2010/main" val="9009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99" y="204190"/>
            <a:ext cx="8214307" cy="5688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111" y="148474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外层循环限定步数</a:t>
            </a:r>
            <a:endParaRPr lang="en-US" altLang="zh-CN" b="1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每步得时候处在一个啥状态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0343" y="2634919"/>
            <a:ext cx="365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内层循环决定选择</a:t>
            </a:r>
            <a:endParaRPr lang="en-US" altLang="zh-CN" b="1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当前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是从上方来还是左方来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8845" y="3785095"/>
            <a:ext cx="340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确定来源方向即确定</a:t>
            </a:r>
            <a:endParaRPr lang="en-US" altLang="zh-CN" dirty="0"/>
          </a:p>
          <a:p>
            <a:r>
              <a:rPr lang="en-US" altLang="zh-CN" dirty="0" smtClean="0"/>
              <a:t>Snake</a:t>
            </a:r>
            <a:r>
              <a:rPr lang="zh-CN" altLang="en-US" dirty="0" smtClean="0"/>
              <a:t>的  </a:t>
            </a:r>
            <a:r>
              <a:rPr lang="zh-CN" altLang="en-US" b="1" dirty="0" smtClean="0"/>
              <a:t>起点中点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此时  </a:t>
            </a:r>
            <a:r>
              <a:rPr lang="zh-CN" altLang="en-US" b="1" dirty="0" smtClean="0"/>
              <a:t>中点和终点重合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最终由是否走斜线</a:t>
            </a:r>
            <a:endParaRPr lang="en-US" altLang="zh-CN" dirty="0" smtClean="0"/>
          </a:p>
          <a:p>
            <a:r>
              <a:rPr lang="zh-CN" altLang="en-US" dirty="0" smtClean="0"/>
              <a:t>确定最远的  </a:t>
            </a:r>
            <a:r>
              <a:rPr lang="zh-CN" altLang="en-US" b="1" dirty="0" smtClean="0"/>
              <a:t>终点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8845" y="450058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V[k] = x</a:t>
            </a:r>
          </a:p>
          <a:p>
            <a:r>
              <a:rPr lang="en-US" altLang="zh-CN" dirty="0" smtClean="0"/>
              <a:t>=&gt; y = x -k</a:t>
            </a:r>
          </a:p>
        </p:txBody>
      </p:sp>
    </p:spTree>
    <p:extLst>
      <p:ext uri="{BB962C8B-B14F-4D97-AF65-F5344CB8AC3E}">
        <p14:creationId xmlns:p14="http://schemas.microsoft.com/office/powerpoint/2010/main" val="352408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734" y="420335"/>
            <a:ext cx="5908783" cy="55377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261" y="1193533"/>
            <a:ext cx="363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en-US" altLang="zh-CN" b="1" dirty="0"/>
              <a:t> </a:t>
            </a:r>
            <a:r>
              <a:rPr lang="en-US" altLang="zh-CN" b="1" dirty="0" smtClean="0"/>
              <a:t>=&gt; (</a:t>
            </a:r>
            <a:r>
              <a:rPr lang="en-US" altLang="zh-CN" b="1" dirty="0" err="1"/>
              <a:t>i</a:t>
            </a:r>
            <a:r>
              <a:rPr lang="en-US" altLang="zh-CN" b="1" dirty="0"/>
              <a:t> + diagonal, j + diagonal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/>
              <a:t>  </a:t>
            </a:r>
            <a:r>
              <a:rPr lang="en-US" altLang="zh-CN" b="1" dirty="0" smtClean="0"/>
              <a:t>   diagonal </a:t>
            </a:r>
            <a:r>
              <a:rPr lang="zh-CN" altLang="en-US" b="1" dirty="0"/>
              <a:t>为经过对角线的次数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4261" y="2450521"/>
            <a:ext cx="4717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设定 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en-US" altLang="zh-CN" b="1" dirty="0" smtClean="0"/>
              <a:t> = x – y = </a:t>
            </a:r>
            <a:r>
              <a:rPr lang="en-US" altLang="zh-CN" b="1" dirty="0" err="1"/>
              <a:t>i</a:t>
            </a:r>
            <a:r>
              <a:rPr lang="en-US" altLang="zh-CN" b="1" dirty="0"/>
              <a:t> - j </a:t>
            </a:r>
            <a:r>
              <a:rPr lang="zh-CN" altLang="en-US" b="1" dirty="0"/>
              <a:t>的奇偶性就依赖于 </a:t>
            </a:r>
            <a:r>
              <a:rPr lang="en-US" altLang="zh-CN" b="1" dirty="0" smtClean="0"/>
              <a:t>d</a:t>
            </a:r>
          </a:p>
          <a:p>
            <a:endParaRPr lang="en-US" altLang="zh-CN" b="1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当 </a:t>
            </a:r>
            <a:r>
              <a:rPr lang="en-US" altLang="zh-CN" dirty="0"/>
              <a:t>d </a:t>
            </a:r>
            <a:r>
              <a:rPr lang="zh-CN" altLang="en-US" dirty="0"/>
              <a:t>为奇数， </a:t>
            </a:r>
            <a:r>
              <a:rPr lang="en-US" altLang="zh-CN" dirty="0" err="1"/>
              <a:t>i</a:t>
            </a:r>
            <a:r>
              <a:rPr lang="en-US" altLang="zh-CN" dirty="0"/>
              <a:t> + j </a:t>
            </a:r>
            <a:r>
              <a:rPr lang="zh-CN" altLang="en-US" dirty="0"/>
              <a:t>就是</a:t>
            </a:r>
            <a:r>
              <a:rPr lang="zh-CN" altLang="en-US" dirty="0" smtClean="0"/>
              <a:t>奇数</a:t>
            </a:r>
            <a:r>
              <a:rPr lang="en-US" altLang="zh-CN" dirty="0" smtClean="0"/>
              <a:t>(2*diagonal</a:t>
            </a:r>
            <a:r>
              <a:rPr lang="zh-CN" altLang="en-US" dirty="0" smtClean="0"/>
              <a:t>偶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   自然 </a:t>
            </a:r>
            <a:r>
              <a:rPr lang="en-US" altLang="zh-CN" dirty="0" err="1"/>
              <a:t>i</a:t>
            </a:r>
            <a:r>
              <a:rPr lang="en-US" altLang="zh-CN" dirty="0"/>
              <a:t>-j </a:t>
            </a:r>
            <a:r>
              <a:rPr lang="zh-CN" altLang="en-US" dirty="0"/>
              <a:t>就是奇数 </a:t>
            </a:r>
            <a:r>
              <a:rPr lang="en-US" altLang="zh-CN" dirty="0"/>
              <a:t>=&gt; d </a:t>
            </a:r>
            <a:r>
              <a:rPr lang="zh-CN" altLang="en-US" dirty="0"/>
              <a:t>奇 </a:t>
            </a:r>
            <a:r>
              <a:rPr lang="en-US" altLang="zh-CN" dirty="0"/>
              <a:t>k </a:t>
            </a:r>
            <a:r>
              <a:rPr lang="zh-CN" altLang="en-US" dirty="0"/>
              <a:t>奇</a:t>
            </a:r>
            <a:r>
              <a:rPr lang="en-US" altLang="zh-CN" dirty="0"/>
              <a:t>, d </a:t>
            </a:r>
            <a:r>
              <a:rPr lang="zh-CN" altLang="en-US" dirty="0"/>
              <a:t>偶 </a:t>
            </a:r>
            <a:r>
              <a:rPr lang="en-US" altLang="zh-CN" dirty="0"/>
              <a:t>k </a:t>
            </a:r>
            <a:r>
              <a:rPr lang="zh-CN" altLang="en-US" dirty="0"/>
              <a:t>偶</a:t>
            </a:r>
          </a:p>
          <a:p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04261" y="4292867"/>
            <a:ext cx="5750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</a:t>
            </a:r>
            <a:r>
              <a:rPr lang="zh-CN" altLang="en-US" dirty="0"/>
              <a:t>这里有个重点意识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   任何</a:t>
            </a:r>
            <a:r>
              <a:rPr lang="zh-CN" altLang="en-US" b="1" dirty="0"/>
              <a:t>抵达 </a:t>
            </a:r>
            <a:r>
              <a:rPr lang="en-US" altLang="zh-CN" b="1" dirty="0"/>
              <a:t>k </a:t>
            </a:r>
            <a:r>
              <a:rPr lang="zh-CN" altLang="en-US" b="1" dirty="0"/>
              <a:t>线的点 必经过了至少 </a:t>
            </a:r>
            <a:r>
              <a:rPr lang="en-US" altLang="zh-CN" b="1" dirty="0"/>
              <a:t>|k| </a:t>
            </a:r>
            <a:r>
              <a:rPr lang="zh-CN" altLang="en-US" b="1" dirty="0"/>
              <a:t>个 增或者删操作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8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944" y="100113"/>
            <a:ext cx="7505700" cy="6677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6466" y="60113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Visualize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5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merge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80" y="1690688"/>
            <a:ext cx="10379627" cy="44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69" y="1363075"/>
            <a:ext cx="6089318" cy="3576673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9" y="1522101"/>
            <a:ext cx="5599530" cy="35269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5070" y="427384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Initial with diff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6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-72197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Build chunks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22" y="1253366"/>
            <a:ext cx="8567076" cy="52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965" y="275673"/>
            <a:ext cx="7321826" cy="996536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en-US" altLang="zh-CN" b="1" dirty="0" smtClean="0"/>
              <a:t>ependency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078" y="1676538"/>
            <a:ext cx="10515600" cy="4351338"/>
          </a:xfrm>
        </p:spPr>
        <p:txBody>
          <a:bodyPr/>
          <a:lstStyle/>
          <a:p>
            <a:r>
              <a:rPr lang="en-US" altLang="zh-CN" b="1" dirty="0" smtClean="0"/>
              <a:t>MAIN</a:t>
            </a:r>
          </a:p>
          <a:p>
            <a:pPr lvl="1"/>
            <a:r>
              <a:rPr lang="en-US" altLang="zh-CN" b="1" dirty="0" smtClean="0"/>
              <a:t>Lombok  </a:t>
            </a:r>
            <a:r>
              <a:rPr lang="en-US" altLang="zh-CN" b="1" dirty="0" smtClean="0">
                <a:hlinkClick r:id="rId2"/>
              </a:rPr>
              <a:t>https://projectlombok.org</a:t>
            </a:r>
            <a:r>
              <a:rPr lang="en-US" altLang="zh-CN" b="1" dirty="0" smtClean="0"/>
              <a:t>  code enhancer  </a:t>
            </a:r>
            <a:endParaRPr lang="en-US" altLang="zh-CN" b="1" dirty="0"/>
          </a:p>
          <a:p>
            <a:pPr lvl="1"/>
            <a:r>
              <a:rPr lang="en-US" altLang="zh-CN" b="1" dirty="0" smtClean="0"/>
              <a:t>Guava </a:t>
            </a:r>
            <a:r>
              <a:rPr lang="en-US" altLang="zh-CN" b="1" dirty="0" smtClean="0">
                <a:hlinkClick r:id="rId3"/>
              </a:rPr>
              <a:t>https://github.com/google/guava</a:t>
            </a:r>
            <a:r>
              <a:rPr lang="en-US" altLang="zh-CN" b="1" dirty="0" smtClean="0"/>
              <a:t> common tools</a:t>
            </a:r>
            <a:endParaRPr lang="en-US" altLang="zh-CN" b="1" dirty="0"/>
          </a:p>
          <a:p>
            <a:pPr lvl="1"/>
            <a:r>
              <a:rPr lang="en-US" altLang="zh-CN" b="1" dirty="0" err="1" smtClean="0"/>
              <a:t>Picocli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hlinkClick r:id="rId4"/>
              </a:rPr>
              <a:t>https://picocli.info</a:t>
            </a:r>
            <a:r>
              <a:rPr lang="en-US" altLang="zh-CN" b="1" dirty="0" smtClean="0"/>
              <a:t>   command line parser</a:t>
            </a:r>
          </a:p>
          <a:p>
            <a:endParaRPr lang="en-US" altLang="zh-CN" dirty="0"/>
          </a:p>
          <a:p>
            <a:r>
              <a:rPr lang="en-US" altLang="zh-CN" b="1" dirty="0" smtClean="0"/>
              <a:t>Others</a:t>
            </a:r>
          </a:p>
          <a:p>
            <a:pPr lvl="1"/>
            <a:r>
              <a:rPr lang="en-US" altLang="zh-CN" b="1" dirty="0" err="1" smtClean="0"/>
              <a:t>Logback</a:t>
            </a:r>
            <a:r>
              <a:rPr lang="en-US" altLang="zh-CN" b="1" dirty="0" smtClean="0"/>
              <a:t>   logs library</a:t>
            </a:r>
          </a:p>
          <a:p>
            <a:pPr lvl="1"/>
            <a:r>
              <a:rPr lang="en-US" altLang="zh-CN" b="1" dirty="0" err="1" smtClean="0"/>
              <a:t>Gson</a:t>
            </a:r>
            <a:r>
              <a:rPr lang="en-US" altLang="zh-CN" b="1" dirty="0" smtClean="0"/>
              <a:t> JSON converter</a:t>
            </a:r>
          </a:p>
          <a:p>
            <a:pPr lvl="1"/>
            <a:r>
              <a:rPr lang="en-US" altLang="zh-CN" b="1" smtClean="0"/>
              <a:t>JNR-POSIX cd </a:t>
            </a:r>
            <a:r>
              <a:rPr lang="en-US" altLang="zh-CN" b="1" dirty="0" smtClean="0"/>
              <a:t>command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8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88" y="342486"/>
            <a:ext cx="104298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088" y="1217266"/>
            <a:ext cx="10098545" cy="5036200"/>
          </a:xfrm>
        </p:spPr>
        <p:txBody>
          <a:bodyPr/>
          <a:lstStyle/>
          <a:p>
            <a:r>
              <a:rPr lang="en-US" altLang="zh-CN" dirty="0"/>
              <a:t>Command line arguments can be separated into </a:t>
            </a:r>
            <a:r>
              <a:rPr lang="en-US" altLang="zh-CN" b="1" i="1" dirty="0"/>
              <a:t>options</a:t>
            </a:r>
            <a:r>
              <a:rPr lang="en-US" altLang="zh-CN" b="1" dirty="0"/>
              <a:t> </a:t>
            </a:r>
            <a:r>
              <a:rPr lang="en-US" altLang="zh-CN" dirty="0"/>
              <a:t>and </a:t>
            </a:r>
            <a:r>
              <a:rPr lang="en-US" altLang="zh-CN" b="1" i="1" dirty="0"/>
              <a:t>positional parameters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Options </a:t>
            </a:r>
            <a:r>
              <a:rPr lang="en-US" altLang="zh-CN" dirty="0"/>
              <a:t>have a name, positional parameters are usually the values that follow the options, but they may </a:t>
            </a:r>
            <a:r>
              <a:rPr lang="en-US" altLang="zh-CN" dirty="0" smtClean="0"/>
              <a:t>be </a:t>
            </a:r>
            <a:r>
              <a:rPr lang="en-US" altLang="zh-CN" dirty="0"/>
              <a:t>mixed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230" y="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Arguments parser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8" y="3211863"/>
            <a:ext cx="9994742" cy="32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0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426" y="146464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file system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98" y="146464"/>
            <a:ext cx="8338617" cy="6579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921" y="2005148"/>
            <a:ext cx="34115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Others: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 remotes: remote repository</a:t>
            </a:r>
            <a:endParaRPr lang="en-US" altLang="zh-CN" b="1" dirty="0"/>
          </a:p>
          <a:p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chemeClr val="accent6"/>
                </a:solidFill>
              </a:rPr>
              <a:t>refs/remotes/remote-branch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hooks: hooks script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chemeClr val="accent6"/>
                </a:solidFill>
              </a:rPr>
              <a:t>.</a:t>
            </a:r>
            <a:r>
              <a:rPr lang="en-US" altLang="zh-CN" b="1" dirty="0" err="1" smtClean="0">
                <a:solidFill>
                  <a:schemeClr val="accent6"/>
                </a:solidFill>
              </a:rPr>
              <a:t>git</a:t>
            </a:r>
            <a:r>
              <a:rPr lang="en-US" altLang="zh-CN" b="1" dirty="0" smtClean="0">
                <a:solidFill>
                  <a:schemeClr val="accent6"/>
                </a:solidFill>
              </a:rPr>
              <a:t>/hooks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   </a:t>
            </a:r>
            <a:r>
              <a:rPr lang="en-US" altLang="zh-CN" b="1" dirty="0" err="1">
                <a:solidFill>
                  <a:schemeClr val="accent6"/>
                </a:solidFill>
              </a:rPr>
              <a:t>c</a:t>
            </a:r>
            <a:r>
              <a:rPr lang="en-US" altLang="zh-CN" b="1" dirty="0" err="1" smtClean="0">
                <a:solidFill>
                  <a:schemeClr val="accent6"/>
                </a:solidFill>
              </a:rPr>
              <a:t>onfig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solidFill>
                  <a:schemeClr val="accent6"/>
                </a:solidFill>
              </a:rPr>
              <a:t>description</a:t>
            </a:r>
            <a:r>
              <a:rPr lang="en-US" altLang="zh-CN" b="1" dirty="0" smtClean="0"/>
              <a:t> and </a:t>
            </a:r>
            <a:r>
              <a:rPr lang="en-US" altLang="zh-CN" b="1" dirty="0" smtClean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50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48" y="-92075"/>
            <a:ext cx="10515600" cy="1325563"/>
          </a:xfrm>
        </p:spPr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513" y="1233488"/>
            <a:ext cx="11257722" cy="518719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hash-object</a:t>
            </a:r>
          </a:p>
          <a:p>
            <a:pPr lvl="1"/>
            <a:r>
              <a:rPr lang="en-US" altLang="zh-CN" dirty="0" smtClean="0"/>
              <a:t>Write file into object database </a:t>
            </a:r>
            <a:r>
              <a:rPr lang="en-US" altLang="zh-CN" dirty="0"/>
              <a:t>and return hash </a:t>
            </a:r>
            <a:r>
              <a:rPr lang="en-US" altLang="zh-CN" dirty="0" smtClean="0"/>
              <a:t>address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cat-file</a:t>
            </a:r>
          </a:p>
          <a:p>
            <a:pPr lvl="1"/>
            <a:r>
              <a:rPr lang="en-US" altLang="zh-CN" dirty="0" smtClean="0"/>
              <a:t>Read file from object database with hash address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write-tree</a:t>
            </a:r>
          </a:p>
          <a:p>
            <a:pPr lvl="1"/>
            <a:r>
              <a:rPr lang="zh-CN" altLang="en-US" dirty="0" smtClean="0"/>
              <a:t>批量版本的</a:t>
            </a:r>
            <a:r>
              <a:rPr lang="en-US" altLang="zh-CN" dirty="0" smtClean="0"/>
              <a:t>hash-object</a:t>
            </a:r>
            <a:endParaRPr lang="en-US" altLang="zh-CN" dirty="0"/>
          </a:p>
          <a:p>
            <a:pPr lvl="1"/>
            <a:r>
              <a:rPr lang="zh-CN" altLang="en-US" dirty="0" smtClean="0"/>
              <a:t>会按照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hash-object tree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blob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read-tree</a:t>
            </a:r>
          </a:p>
          <a:p>
            <a:pPr lvl="1"/>
            <a:r>
              <a:rPr lang="zh-CN" altLang="en-US" dirty="0" smtClean="0"/>
              <a:t>批量版本的</a:t>
            </a:r>
            <a:r>
              <a:rPr lang="en-US" altLang="zh-CN" dirty="0" smtClean="0"/>
              <a:t>cat-file</a:t>
            </a:r>
          </a:p>
          <a:p>
            <a:pPr lvl="1"/>
            <a:r>
              <a:rPr lang="zh-CN" altLang="en-US" dirty="0" smtClean="0"/>
              <a:t>根据给定的 </a:t>
            </a:r>
            <a:r>
              <a:rPr lang="en-US" altLang="zh-CN" dirty="0" smtClean="0"/>
              <a:t>tree id</a:t>
            </a:r>
            <a:r>
              <a:rPr lang="zh-CN" altLang="en-US" dirty="0" smtClean="0"/>
              <a:t>，重写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区，并决定是否据此更新工作区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4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279" y="510208"/>
            <a:ext cx="10489898" cy="5852091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</a:p>
          <a:p>
            <a:pPr lvl="1"/>
            <a:r>
              <a:rPr lang="en-US" altLang="zh-CN" dirty="0">
                <a:hlinkClick r:id="rId2"/>
              </a:rPr>
              <a:t>Index </a:t>
            </a:r>
            <a:r>
              <a:rPr lang="zh-CN" altLang="en-US" dirty="0">
                <a:hlinkClick r:id="rId2"/>
              </a:rPr>
              <a:t>格式</a:t>
            </a:r>
            <a:endParaRPr lang="en-US" altLang="zh-CN" dirty="0"/>
          </a:p>
          <a:p>
            <a:pPr lvl="1"/>
            <a:r>
              <a:rPr lang="zh-CN" altLang="en-US" dirty="0"/>
              <a:t>做 </a:t>
            </a:r>
            <a:r>
              <a:rPr lang="en-US" altLang="zh-CN" dirty="0"/>
              <a:t>hash-object</a:t>
            </a:r>
          </a:p>
          <a:p>
            <a:pPr lvl="1"/>
            <a:r>
              <a:rPr lang="zh-CN" altLang="en-US" dirty="0"/>
              <a:t>重写 </a:t>
            </a:r>
            <a:r>
              <a:rPr lang="en-US" altLang="zh-CN" dirty="0" smtClean="0"/>
              <a:t>INDEX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update-index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zh-CN" altLang="en-US" dirty="0" smtClean="0"/>
              <a:t>文件加入暂存区 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ls-stages</a:t>
            </a:r>
            <a:endParaRPr lang="en-US" altLang="zh-CN" dirty="0"/>
          </a:p>
          <a:p>
            <a:pPr lvl="1"/>
            <a:r>
              <a:rPr lang="zh-CN" altLang="en-US" dirty="0"/>
              <a:t>调用 </a:t>
            </a:r>
            <a:r>
              <a:rPr lang="en-US" altLang="zh-CN" dirty="0" smtClean="0"/>
              <a:t>write-tree</a:t>
            </a:r>
            <a:r>
              <a:rPr lang="zh-CN" altLang="en-US" dirty="0" smtClean="0"/>
              <a:t>针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-152365" y="3330375"/>
            <a:ext cx="10383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 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95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1" y="715619"/>
            <a:ext cx="11509513" cy="5724938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</a:p>
          <a:p>
            <a:pPr lvl="1"/>
            <a:r>
              <a:rPr lang="zh-CN" altLang="en-US" dirty="0" smtClean="0"/>
              <a:t>调用 </a:t>
            </a:r>
            <a:r>
              <a:rPr lang="en-US" altLang="zh-CN" dirty="0" smtClean="0"/>
              <a:t>write-tree</a:t>
            </a:r>
            <a:endParaRPr lang="en-US" altLang="zh-CN" dirty="0"/>
          </a:p>
          <a:p>
            <a:pPr lvl="1"/>
            <a:r>
              <a:rPr lang="zh-CN" altLang="en-US" dirty="0" smtClean="0"/>
              <a:t>设置当前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指向为当前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的父</a:t>
            </a:r>
            <a:r>
              <a:rPr lang="en-US" altLang="zh-CN" dirty="0" err="1" smtClean="0"/>
              <a:t>commitId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将以上信息做一次 </a:t>
            </a:r>
            <a:r>
              <a:rPr lang="en-US" altLang="zh-CN" dirty="0" smtClean="0"/>
              <a:t>hash-object(commit, tree, parent)</a:t>
            </a:r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指针为当前指针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4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47" y="296586"/>
            <a:ext cx="11754679" cy="649184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</a:t>
            </a:r>
          </a:p>
          <a:p>
            <a:pPr lvl="1"/>
            <a:r>
              <a:rPr lang="zh-CN" altLang="en-US" dirty="0" smtClean="0"/>
              <a:t>查看当前所有分支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查看 </a:t>
            </a:r>
            <a:r>
              <a:rPr lang="en-US" altLang="zh-CN" dirty="0" smtClean="0"/>
              <a:t>heads </a:t>
            </a:r>
            <a:r>
              <a:rPr lang="zh-CN" altLang="en-US" dirty="0" smtClean="0"/>
              <a:t>目录下的文件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 </a:t>
            </a:r>
            <a:r>
              <a:rPr lang="en-US" altLang="zh-CN" dirty="0" smtClean="0"/>
              <a:t>branch</a:t>
            </a:r>
          </a:p>
          <a:p>
            <a:pPr lvl="2"/>
            <a:r>
              <a:rPr lang="zh-CN" altLang="en-US" dirty="0" smtClean="0"/>
              <a:t>创建一个文件设置个指定的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，默认及当前</a:t>
            </a:r>
            <a:r>
              <a:rPr lang="en-US" altLang="zh-CN" dirty="0" smtClean="0"/>
              <a:t>head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ref</a:t>
            </a:r>
            <a:endParaRPr lang="en-US" altLang="zh-CN" dirty="0"/>
          </a:p>
          <a:p>
            <a:pPr lvl="1"/>
            <a:r>
              <a:rPr lang="zh-CN" altLang="en-US" dirty="0"/>
              <a:t>获取当前</a:t>
            </a:r>
            <a:r>
              <a:rPr lang="en-US" altLang="zh-CN" dirty="0"/>
              <a:t>ref</a:t>
            </a:r>
            <a:r>
              <a:rPr lang="zh-CN" altLang="en-US" dirty="0"/>
              <a:t>的</a:t>
            </a:r>
            <a:r>
              <a:rPr lang="en-US" altLang="zh-CN" dirty="0"/>
              <a:t>hash-id</a:t>
            </a:r>
          </a:p>
          <a:p>
            <a:pPr lvl="1"/>
            <a:r>
              <a:rPr lang="zh-CN" altLang="en-US" dirty="0"/>
              <a:t>根据 </a:t>
            </a:r>
            <a:r>
              <a:rPr lang="en-US" altLang="zh-CN" dirty="0"/>
              <a:t>hash-id </a:t>
            </a:r>
            <a:r>
              <a:rPr lang="zh-CN" altLang="en-US" dirty="0"/>
              <a:t>获取对应的 </a:t>
            </a:r>
            <a:r>
              <a:rPr lang="en-US" altLang="zh-CN" dirty="0"/>
              <a:t>commit</a:t>
            </a:r>
          </a:p>
          <a:p>
            <a:pPr lvl="1"/>
            <a:r>
              <a:rPr lang="en-US" altLang="zh-CN" dirty="0"/>
              <a:t>Read tree </a:t>
            </a:r>
            <a:r>
              <a:rPr lang="zh-CN" altLang="en-US" dirty="0"/>
              <a:t>从而 </a:t>
            </a:r>
            <a:r>
              <a:rPr lang="en-US" altLang="zh-CN" dirty="0"/>
              <a:t>update Index </a:t>
            </a:r>
            <a:r>
              <a:rPr lang="zh-CN" altLang="en-US" dirty="0"/>
              <a:t>并 更新当前工作目录</a:t>
            </a:r>
            <a:endParaRPr lang="en-US" altLang="zh-CN" dirty="0"/>
          </a:p>
          <a:p>
            <a:pPr lvl="1"/>
            <a:r>
              <a:rPr lang="zh-CN" altLang="en-US" dirty="0"/>
              <a:t>根据获取</a:t>
            </a:r>
            <a:r>
              <a:rPr lang="en-US" altLang="zh-CN" dirty="0"/>
              <a:t>commit</a:t>
            </a:r>
            <a:r>
              <a:rPr lang="zh-CN" altLang="en-US" dirty="0"/>
              <a:t>的 </a:t>
            </a:r>
            <a:r>
              <a:rPr lang="en-US" altLang="zh-CN" dirty="0"/>
              <a:t>tree id  </a:t>
            </a:r>
          </a:p>
          <a:p>
            <a:pPr lvl="1"/>
            <a:r>
              <a:rPr lang="zh-CN" altLang="en-US" dirty="0"/>
              <a:t>更新当前</a:t>
            </a:r>
            <a:r>
              <a:rPr lang="en-US" altLang="zh-CN" dirty="0"/>
              <a:t>head </a:t>
            </a:r>
            <a:r>
              <a:rPr lang="zh-CN" altLang="en-US" dirty="0"/>
              <a:t>为 </a:t>
            </a:r>
            <a:r>
              <a:rPr lang="en-US" altLang="zh-CN" dirty="0"/>
              <a:t>branch </a:t>
            </a:r>
            <a:r>
              <a:rPr lang="zh-CN" altLang="en-US" dirty="0"/>
              <a:t>或者 </a:t>
            </a:r>
            <a:r>
              <a:rPr lang="en-US" altLang="zh-CN" dirty="0"/>
              <a:t>commit id</a:t>
            </a:r>
          </a:p>
          <a:p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reset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更新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为指定的</a:t>
            </a:r>
            <a:r>
              <a:rPr lang="en-US" altLang="zh-CN" dirty="0" smtClean="0"/>
              <a:t>COMMIT id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49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 (push)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git-scm.com/book/en/v2/Git-Internals-Packfiles</a:t>
            </a:r>
            <a:endParaRPr lang="en-US" altLang="zh-CN" dirty="0" smtClean="0"/>
          </a:p>
          <a:p>
            <a:r>
              <a:rPr lang="en-US" altLang="zh-CN" dirty="0" err="1" smtClean="0"/>
              <a:t>Zlib</a:t>
            </a:r>
            <a:r>
              <a:rPr lang="en-US" altLang="zh-CN" dirty="0" smtClean="0"/>
              <a:t> to compress</a:t>
            </a:r>
          </a:p>
          <a:p>
            <a:r>
              <a:rPr lang="en-US" altLang="zh-CN" dirty="0" smtClean="0"/>
              <a:t>Loose object format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verify-pack –v 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/objects/pack/pack-[hash].index</a:t>
            </a:r>
          </a:p>
          <a:p>
            <a:pPr lvl="1"/>
            <a:r>
              <a:rPr lang="en-US" altLang="zh-CN" dirty="0"/>
              <a:t>What is also interesting is that the second version of the file is the one that is stored intact, whereas the original version is stored as a delta — this is because you’re most likely to need faster access to the most recent version of the file.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83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577</Words>
  <Application>Microsoft Office PowerPoint</Application>
  <PresentationFormat>宽屏</PresentationFormat>
  <Paragraphs>138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Implement Git</vt:lpstr>
      <vt:lpstr>Dependency</vt:lpstr>
      <vt:lpstr>Arguments parser</vt:lpstr>
      <vt:lpstr>file system</vt:lpstr>
      <vt:lpstr>basic command</vt:lpstr>
      <vt:lpstr>PowerPoint 演示文稿</vt:lpstr>
      <vt:lpstr>PowerPoint 演示文稿</vt:lpstr>
      <vt:lpstr> </vt:lpstr>
      <vt:lpstr>Git gc  (push)</vt:lpstr>
      <vt:lpstr>Diff 定义：Short Edit Scripts</vt:lpstr>
      <vt:lpstr>Myers diff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merge</vt:lpstr>
      <vt:lpstr>PowerPoint 演示文稿</vt:lpstr>
      <vt:lpstr>Build chunks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Git</dc:title>
  <dc:creator>lijie78</dc:creator>
  <cp:lastModifiedBy>lijie78</cp:lastModifiedBy>
  <cp:revision>83</cp:revision>
  <dcterms:created xsi:type="dcterms:W3CDTF">2021-03-01T09:37:15Z</dcterms:created>
  <dcterms:modified xsi:type="dcterms:W3CDTF">2021-03-10T06:25:43Z</dcterms:modified>
</cp:coreProperties>
</file>