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60" r:id="rId5"/>
    <p:sldId id="258" r:id="rId6"/>
    <p:sldId id="269" r:id="rId7"/>
    <p:sldId id="261" r:id="rId8"/>
    <p:sldId id="262" r:id="rId10"/>
    <p:sldId id="264" r:id="rId11"/>
    <p:sldId id="268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划分粒度较粗，但方向大致如此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image" Target="../media/image1.jpe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524001" y="2032001"/>
            <a:ext cx="9144000" cy="1396630"/>
          </a:xfrm>
        </p:spPr>
        <p:txBody>
          <a:bodyPr rIns="25400" anchor="b">
            <a:noAutofit/>
          </a:bodyPr>
          <a:lstStyle>
            <a:lvl1pPr algn="ctr">
              <a:defRPr sz="6400" spc="6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1524001" y="3587404"/>
            <a:ext cx="9144000" cy="1021031"/>
          </a:xfrm>
        </p:spPr>
        <p:txBody>
          <a:bodyPr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bg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buFontTx/>
              <a:buNone/>
              <a:defRPr noProof="0" dirty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末尾幻灯片"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838199" y="2473126"/>
            <a:ext cx="10515601" cy="1911747"/>
          </a:xfrm>
        </p:spPr>
        <p:txBody>
          <a:bodyPr rtlCol="0" anchor="ctr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单击此处编辑标题</a:t>
            </a:r>
            <a:endParaRPr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74DE4A-AF88-4CC7-8A46-288F8CD57E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六边形 9"/>
          <p:cNvSpPr/>
          <p:nvPr>
            <p:custDataLst>
              <p:tags r:id="rId7"/>
            </p:custDataLst>
          </p:nvPr>
        </p:nvSpPr>
        <p:spPr>
          <a:xfrm>
            <a:off x="157949" y="443234"/>
            <a:ext cx="511932" cy="441964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3200" noProof="1">
              <a:latin typeface="微软雅黑" charset="-122"/>
              <a:cs typeface="微软雅黑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/Users/yinfangcheng/Desktop/image1.jpgimage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5400000">
            <a:off x="-1341755" y="1493203"/>
            <a:ext cx="6871335" cy="3872230"/>
          </a:xfrm>
          <a:prstGeom prst="rect">
            <a:avLst/>
          </a:prstGeom>
        </p:spPr>
      </p:pic>
      <p:sp>
        <p:nvSpPr>
          <p:cNvPr id="5" name="六边形 4"/>
          <p:cNvSpPr/>
          <p:nvPr>
            <p:custDataLst>
              <p:tags r:id="rId4"/>
            </p:custDataLst>
          </p:nvPr>
        </p:nvSpPr>
        <p:spPr>
          <a:xfrm>
            <a:off x="3614738" y="2924175"/>
            <a:ext cx="1173162" cy="1009650"/>
          </a:xfrm>
          <a:prstGeom prst="hexagon">
            <a:avLst/>
          </a:prstGeom>
          <a:solidFill>
            <a:schemeClr val="accent2"/>
          </a:solidFill>
          <a:ln>
            <a:solidFill>
              <a:schemeClr val="accent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latin typeface="微软雅黑" charset="-122"/>
              <a:cs typeface="微软雅黑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231905" y="2673627"/>
            <a:ext cx="4607834" cy="816646"/>
          </a:xfrm>
        </p:spPr>
        <p:txBody>
          <a:bodyPr rIns="63500" anchor="b">
            <a:noAutofit/>
          </a:bodyPr>
          <a:lstStyle>
            <a:lvl1pPr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5231904" y="3571479"/>
            <a:ext cx="4607835" cy="682469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24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buFontTx/>
              <a:buNone/>
              <a:defRPr noProof="0" dirty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smtClean="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黑体" panose="02010609060101010101" pitchFamily="49" charset="-122"/>
                <a:cs typeface="+mn-cs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buFontTx/>
              <a:buNone/>
              <a:defRPr noProof="0" dirty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buFontTx/>
              <a:buNone/>
              <a:defRPr noProof="0" dirty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buFontTx/>
              <a:buNone/>
              <a:defRPr noProof="0" dirty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buFontTx/>
              <a:buNone/>
              <a:defRPr noProof="0" dirty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4.xml"/><Relationship Id="rId16" Type="http://schemas.openxmlformats.org/officeDocument/2006/relationships/tags" Target="../tags/tag63.xml"/><Relationship Id="rId15" Type="http://schemas.openxmlformats.org/officeDocument/2006/relationships/tags" Target="../tags/tag62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charset="-122"/>
              <a:cs typeface="微软雅黑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rgbClr val="262626"/>
          </a:solidFill>
          <a:latin typeface="微软雅黑" charset="-122"/>
          <a:ea typeface="微软雅黑" charset="-122"/>
          <a:cs typeface="微软雅黑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charset="-122"/>
          <a:ea typeface="微软雅黑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charset="-122"/>
          <a:ea typeface="微软雅黑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charset="-122"/>
          <a:ea typeface="微软雅黑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charset="-122"/>
          <a:ea typeface="微软雅黑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charset="-122"/>
          <a:ea typeface="微软雅黑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charset="-122"/>
          <a:ea typeface="微软雅黑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charset="-122"/>
          <a:ea typeface="微软雅黑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charset="-122"/>
          <a:ea typeface="微软雅黑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defRPr sz="1600" kern="1200" spc="150">
          <a:solidFill>
            <a:srgbClr val="262626"/>
          </a:solidFill>
          <a:latin typeface="微软雅黑" charset="-122"/>
          <a:ea typeface="微软雅黑" charset="-122"/>
          <a:cs typeface="微软雅黑" charset="-122"/>
        </a:defRPr>
      </a:lvl1pPr>
      <a:lvl2pPr marL="6858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kern="1200" spc="150">
          <a:solidFill>
            <a:srgbClr val="262626"/>
          </a:solidFill>
          <a:latin typeface="微软雅黑" charset="-122"/>
          <a:ea typeface="微软雅黑" charset="-122"/>
          <a:cs typeface="微软雅黑" charset="-122"/>
        </a:defRPr>
      </a:lvl2pPr>
      <a:lvl3pPr marL="11430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kern="1200" spc="150">
          <a:solidFill>
            <a:srgbClr val="262626"/>
          </a:solidFill>
          <a:latin typeface="微软雅黑" charset="-122"/>
          <a:ea typeface="微软雅黑" charset="-122"/>
          <a:cs typeface="微软雅黑" charset="-122"/>
        </a:defRPr>
      </a:lvl3pPr>
      <a:lvl4pPr marL="16002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kern="1200" spc="150">
          <a:solidFill>
            <a:srgbClr val="262626"/>
          </a:solidFill>
          <a:latin typeface="微软雅黑" charset="-122"/>
          <a:ea typeface="微软雅黑" charset="-122"/>
          <a:cs typeface="微软雅黑" charset="-122"/>
        </a:defRPr>
      </a:lvl4pPr>
      <a:lvl5pPr marL="20574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kern="1200" spc="150">
          <a:solidFill>
            <a:srgbClr val="262626"/>
          </a:solidFill>
          <a:latin typeface="微软雅黑" charset="-122"/>
          <a:ea typeface="微软雅黑" charset="-122"/>
          <a:cs typeface="微软雅黑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www.processon.com/diagraming/6088c556e401fd51c18857c8" TargetMode="Externa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73480" y="707708"/>
            <a:ext cx="9144000" cy="238760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职级评审技术分享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8442960" cy="1810385"/>
          </a:xfrm>
        </p:spPr>
        <p:txBody>
          <a:bodyPr/>
          <a:p>
            <a:r>
              <a:rPr lang="zh-CN" altLang="en-US" sz="2800" b="1">
                <a:solidFill>
                  <a:schemeClr val="tx1"/>
                </a:solidFill>
              </a:rPr>
              <a:t>规则分组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66960" y="5919470"/>
            <a:ext cx="14668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Arial Bold" panose="020B0604020202090204" charset="0"/>
                <a:cs typeface="Arial Bold" panose="020B0604020202090204" charset="0"/>
              </a:rPr>
              <a:t>2021.09</a:t>
            </a:r>
            <a:endParaRPr lang="en-US" altLang="zh-CN" sz="2800" b="1">
              <a:latin typeface="Arial Bold" panose="020B0604020202090204" charset="0"/>
              <a:cs typeface="Arial Bold" panose="020B060402020209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8790" y="115570"/>
            <a:ext cx="7861935" cy="62998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3265" y="656590"/>
            <a:ext cx="895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演示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697" y="523244"/>
            <a:ext cx="10852237" cy="441964"/>
          </a:xfrm>
        </p:spPr>
        <p:txBody>
          <a:bodyPr/>
          <a:p>
            <a:r>
              <a:rPr lang="zh-CN" altLang="en-US"/>
              <a:t>需求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675130"/>
            <a:ext cx="10852150" cy="4705985"/>
          </a:xfrm>
        </p:spPr>
        <p:txBody>
          <a:bodyPr/>
          <a:p>
            <a:r>
              <a:rPr lang="zh-CN" altLang="en-US" sz="2000" b="1"/>
              <a:t>角色</a:t>
            </a:r>
            <a:r>
              <a:rPr lang="zh-CN" altLang="en-US" sz="2000"/>
              <a:t>：</a:t>
            </a:r>
            <a:r>
              <a:rPr lang="en-US" altLang="zh-CN" sz="2000"/>
              <a:t>TD</a:t>
            </a:r>
            <a:r>
              <a:rPr sz="2000"/>
              <a:t>，高级管理员角色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 b="1"/>
              <a:t>操作特性：</a:t>
            </a:r>
            <a:r>
              <a:rPr lang="zh-CN" altLang="en-US" sz="2000"/>
              <a:t>高权限，输入粒度小且数量较多，输出粒度大且数量少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 b="1"/>
              <a:t>数据结构</a:t>
            </a:r>
            <a:r>
              <a:rPr lang="zh-CN" altLang="en-US" sz="2000"/>
              <a:t>：位图，结构简单，实现成本极低</a:t>
            </a:r>
            <a:endParaRPr lang="zh-CN" altLang="en-US" sz="2000"/>
          </a:p>
          <a:p>
            <a:pPr lvl="1"/>
            <a:r>
              <a:rPr lang="zh-CN" altLang="en-US" sz="2000"/>
              <a:t>输出的量对应状态少，位图位数不多，且输入的量大，位图的计算又相对快一些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8805" y="230505"/>
            <a:ext cx="9901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概念引入</a:t>
            </a:r>
            <a:endParaRPr lang="zh-CN" altLang="en-US" sz="3200" b="1"/>
          </a:p>
        </p:txBody>
      </p:sp>
      <p:sp>
        <p:nvSpPr>
          <p:cNvPr id="3" name="文本框 2"/>
          <p:cNvSpPr txBox="1"/>
          <p:nvPr/>
        </p:nvSpPr>
        <p:spPr>
          <a:xfrm>
            <a:off x="598805" y="1086485"/>
            <a:ext cx="831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最终目的</a:t>
            </a:r>
            <a:r>
              <a:rPr lang="en-US" altLang="zh-CN" sz="2800" b="1"/>
              <a:t>:  </a:t>
            </a:r>
            <a:r>
              <a:rPr lang="zh-CN" altLang="en-US" sz="2800"/>
              <a:t>把</a:t>
            </a:r>
            <a:r>
              <a:rPr lang="zh-CN" altLang="en-US" sz="2800" b="1">
                <a:highlight>
                  <a:srgbClr val="FFFF00"/>
                </a:highlight>
              </a:rPr>
              <a:t>参评人</a:t>
            </a:r>
            <a:r>
              <a:rPr lang="zh-CN" altLang="en-US" sz="2800"/>
              <a:t>按照</a:t>
            </a:r>
            <a:r>
              <a:rPr lang="zh-CN" altLang="en-US" sz="2800" b="1">
                <a:highlight>
                  <a:srgbClr val="FFFF00"/>
                </a:highlight>
              </a:rPr>
              <a:t>条件</a:t>
            </a:r>
            <a:r>
              <a:rPr lang="zh-CN" altLang="en-US" sz="2800">
                <a:sym typeface="+mn-ea"/>
              </a:rPr>
              <a:t>进行</a:t>
            </a:r>
            <a:r>
              <a:rPr lang="zh-CN" altLang="en-US" sz="2800" b="1">
                <a:highlight>
                  <a:srgbClr val="FFFF00"/>
                </a:highlight>
              </a:rPr>
              <a:t>运算</a:t>
            </a:r>
            <a:r>
              <a:rPr lang="zh-CN" altLang="en-US" sz="2800">
                <a:sym typeface="+mn-ea"/>
              </a:rPr>
              <a:t>分</a:t>
            </a:r>
            <a:r>
              <a:rPr lang="zh-CN" altLang="en-US" sz="2800"/>
              <a:t>到不同的</a:t>
            </a:r>
            <a:r>
              <a:rPr lang="zh-CN" altLang="en-US" sz="2800" b="1">
                <a:highlight>
                  <a:srgbClr val="FFFF00"/>
                </a:highlight>
              </a:rPr>
              <a:t>组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598805" y="1880870"/>
            <a:ext cx="1099693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组</a:t>
            </a:r>
            <a:r>
              <a:rPr lang="en-US" altLang="zh-CN" sz="2800"/>
              <a:t>:</a:t>
            </a:r>
            <a:r>
              <a:rPr lang="zh-CN" altLang="en-US" sz="2800"/>
              <a:t> 具有优先级概念</a:t>
            </a:r>
            <a:r>
              <a:rPr lang="en-US" altLang="zh-CN" sz="2800"/>
              <a:t>(</a:t>
            </a:r>
            <a:r>
              <a:rPr lang="zh-CN" altLang="en-US" sz="2800"/>
              <a:t>即 </a:t>
            </a:r>
            <a:r>
              <a:rPr lang="en-US" altLang="zh-CN" sz="2800"/>
              <a:t>A</a:t>
            </a:r>
            <a:r>
              <a:rPr lang="zh-CN" altLang="en-US" sz="2800"/>
              <a:t>，</a:t>
            </a:r>
            <a:r>
              <a:rPr lang="en-US" altLang="zh-CN" sz="2800"/>
              <a:t>B</a:t>
            </a:r>
            <a:r>
              <a:rPr lang="zh-CN" altLang="en-US" sz="2800"/>
              <a:t>，</a:t>
            </a:r>
            <a:r>
              <a:rPr lang="en-US" altLang="zh-CN" sz="2800"/>
              <a:t>C)</a:t>
            </a:r>
            <a:r>
              <a:rPr lang="zh-CN" altLang="en-US" sz="2800"/>
              <a:t>，一个参评人可能同时满足多个组的</a:t>
            </a:r>
            <a:endParaRPr lang="zh-CN" altLang="en-US" sz="2800"/>
          </a:p>
          <a:p>
            <a:r>
              <a:rPr lang="zh-CN" altLang="en-US" sz="2800"/>
              <a:t>条件，这时要选择优先级高的组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598805" y="4331970"/>
            <a:ext cx="103403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维度选项</a:t>
            </a:r>
            <a:r>
              <a:rPr lang="en-US" altLang="zh-CN" sz="2800"/>
              <a:t>: </a:t>
            </a:r>
            <a:r>
              <a:rPr lang="zh-CN" altLang="en-US" sz="2800">
                <a:sym typeface="+mn-ea"/>
              </a:rPr>
              <a:t>描述了</a:t>
            </a:r>
            <a:r>
              <a:rPr lang="zh-CN" altLang="en-US" sz="2800"/>
              <a:t>通过参评人可直接获得或者间接进行关联的对象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598805" y="3106420"/>
            <a:ext cx="1105090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条件</a:t>
            </a:r>
            <a:r>
              <a:rPr lang="en-US" altLang="zh-CN" sz="2800"/>
              <a:t>: </a:t>
            </a:r>
            <a:r>
              <a:rPr lang="zh-CN" altLang="en-US" sz="2800"/>
              <a:t>组内的条件默认使用</a:t>
            </a:r>
            <a:r>
              <a:rPr lang="zh-CN" altLang="en-US" sz="2800" b="1"/>
              <a:t>且</a:t>
            </a:r>
            <a:r>
              <a:rPr lang="zh-CN" altLang="en-US" sz="2800"/>
              <a:t>的关系进行运算，条件的构成分为左侧的</a:t>
            </a:r>
            <a:endParaRPr lang="zh-CN" altLang="en-US" sz="2800"/>
          </a:p>
          <a:p>
            <a:r>
              <a:rPr lang="zh-CN" altLang="en-US" sz="2800" b="1"/>
              <a:t>维度选项</a:t>
            </a:r>
            <a:r>
              <a:rPr lang="zh-CN" altLang="en-US" sz="2800"/>
              <a:t>，中间的</a:t>
            </a:r>
            <a:r>
              <a:rPr lang="zh-CN" altLang="en-US" sz="2800" b="1"/>
              <a:t>运算符</a:t>
            </a:r>
            <a:r>
              <a:rPr lang="zh-CN" altLang="en-US" sz="2800"/>
              <a:t>，以及右侧</a:t>
            </a:r>
            <a:r>
              <a:rPr lang="zh-CN" altLang="en-US" sz="2800" b="1"/>
              <a:t>维度值</a:t>
            </a:r>
            <a:endParaRPr lang="zh-CN" altLang="en-US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598805" y="5126355"/>
            <a:ext cx="78701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运算符</a:t>
            </a:r>
            <a:r>
              <a:rPr lang="en-US" altLang="zh-CN" sz="2800"/>
              <a:t>:</a:t>
            </a:r>
            <a:r>
              <a:rPr lang="zh-CN" altLang="en-US" sz="2800"/>
              <a:t>目前仅需要支持包含于，不包含于即可 </a:t>
            </a:r>
            <a:r>
              <a:rPr lang="en-US" altLang="zh-CN" sz="2800"/>
              <a:t>ex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598805" y="5920740"/>
            <a:ext cx="739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维值输入</a:t>
            </a:r>
            <a:r>
              <a:rPr lang="en-US" altLang="zh-CN" sz="2800"/>
              <a:t>:</a:t>
            </a:r>
            <a:r>
              <a:rPr lang="zh-CN" altLang="en-US" sz="2800"/>
              <a:t>左侧维度可能出现的维值选项，多选</a:t>
            </a: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8595" y="230505"/>
            <a:ext cx="9901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运算</a:t>
            </a:r>
            <a:endParaRPr lang="zh-CN" altLang="en-US" sz="3200" b="1"/>
          </a:p>
          <a:p>
            <a:r>
              <a:rPr lang="zh-CN" altLang="en-US" sz="3200" b="1"/>
              <a:t>业务意义</a:t>
            </a:r>
            <a:endParaRPr lang="zh-CN" altLang="en-US" sz="3200" b="1"/>
          </a:p>
        </p:txBody>
      </p:sp>
      <p:sp>
        <p:nvSpPr>
          <p:cNvPr id="4" name="文本框 3"/>
          <p:cNvSpPr txBox="1"/>
          <p:nvPr/>
        </p:nvSpPr>
        <p:spPr>
          <a:xfrm>
            <a:off x="432435" y="2099945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可区别性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432435" y="48266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可比较性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9085" y="0"/>
            <a:ext cx="8883650" cy="67170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18770" y="1443990"/>
            <a:ext cx="10591165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sz="2800"/>
          </a:p>
          <a:p>
            <a:endParaRPr lang="zh-CN" altLang="en-US" sz="2800"/>
          </a:p>
          <a:p>
            <a:pPr lvl="1"/>
            <a:r>
              <a:rPr lang="zh-CN" altLang="en-US" sz="2800" b="1"/>
              <a:t>维度接口</a:t>
            </a:r>
            <a:r>
              <a:rPr lang="zh-CN" altLang="en-US" sz="2800"/>
              <a:t>：</a:t>
            </a:r>
            <a:r>
              <a:rPr lang="en-US" altLang="zh-CN" sz="2800"/>
              <a:t>type=DIMENSION</a:t>
            </a:r>
            <a:r>
              <a:rPr lang="zh-CN" altLang="en-US" sz="2800"/>
              <a:t>值的接口，其</a:t>
            </a:r>
            <a:r>
              <a:rPr lang="en-US" altLang="zh-CN" sz="2800"/>
              <a:t>code</a:t>
            </a:r>
            <a:r>
              <a:rPr lang="zh-CN" altLang="en-US" sz="2800"/>
              <a:t>代表维度码</a:t>
            </a:r>
            <a:endParaRPr lang="zh-CN" altLang="en-US" sz="2800"/>
          </a:p>
          <a:p>
            <a:pPr lvl="1"/>
            <a:r>
              <a:rPr lang="en-US" altLang="zh-CN" sz="2800"/>
              <a:t>[</a:t>
            </a:r>
            <a:r>
              <a:rPr lang="zh-CN" altLang="en-US" sz="2800"/>
              <a:t>不可重复</a:t>
            </a:r>
            <a:r>
              <a:rPr lang="en-US" altLang="zh-CN" sz="2800"/>
              <a:t>]</a:t>
            </a:r>
            <a:r>
              <a:rPr lang="zh-CN" altLang="en-US" sz="2800"/>
              <a:t>，比如 </a:t>
            </a:r>
            <a:r>
              <a:rPr lang="en-US" altLang="zh-CN" sz="2800"/>
              <a:t>DEPT</a:t>
            </a:r>
            <a:r>
              <a:rPr lang="zh-CN" altLang="en-US" sz="2800"/>
              <a:t>（部门）</a:t>
            </a:r>
            <a:r>
              <a:rPr lang="en-US" altLang="zh-CN" sz="2800"/>
              <a:t>, SEQUENCE</a:t>
            </a:r>
            <a:r>
              <a:rPr lang="zh-CN" altLang="en-US" sz="2800"/>
              <a:t>（序列）</a:t>
            </a:r>
            <a:r>
              <a:rPr lang="en-US" altLang="zh-CN" sz="2800"/>
              <a:t> </a:t>
            </a:r>
            <a:r>
              <a:rPr lang="zh-CN" altLang="en-US" sz="2800"/>
              <a:t>等</a:t>
            </a:r>
            <a:r>
              <a:rPr lang="en-US" altLang="zh-CN" sz="2800"/>
              <a:t>  </a:t>
            </a:r>
            <a:endParaRPr lang="zh-CN" altLang="en-US" sz="2800"/>
          </a:p>
          <a:p>
            <a:pPr lvl="1"/>
            <a:endParaRPr lang="zh-CN" altLang="en-US" sz="2800"/>
          </a:p>
          <a:p>
            <a:pPr lvl="1"/>
            <a:r>
              <a:rPr lang="zh-CN" altLang="en-US" sz="2800" b="1"/>
              <a:t>维值接口</a:t>
            </a:r>
            <a:r>
              <a:rPr lang="en-US" altLang="zh-CN" sz="2800"/>
              <a:t>: type=DIMENSION_VAL</a:t>
            </a:r>
            <a:r>
              <a:rPr lang="zh-CN" altLang="en-US" sz="2800"/>
              <a:t>其</a:t>
            </a:r>
            <a:r>
              <a:rPr lang="en-US" altLang="zh-CN" sz="2800"/>
              <a:t>refCode </a:t>
            </a:r>
            <a:r>
              <a:rPr lang="zh-CN" altLang="en-US" sz="2800"/>
              <a:t>指定所依赖的维度</a:t>
            </a:r>
            <a:endParaRPr lang="zh-CN" altLang="en-US" sz="2800"/>
          </a:p>
          <a:p>
            <a:pPr lvl="1"/>
            <a:endParaRPr lang="zh-CN" altLang="en-US" sz="2800"/>
          </a:p>
          <a:p>
            <a:pPr lvl="1"/>
            <a:r>
              <a:rPr lang="zh-CN" altLang="en-US" sz="2800" b="1"/>
              <a:t>运算符接口</a:t>
            </a:r>
            <a:r>
              <a:rPr lang="en-US" altLang="zh-CN" sz="2800"/>
              <a:t>: type=OPERATOR, </a:t>
            </a:r>
            <a:r>
              <a:rPr lang="zh-CN" altLang="en-US" sz="2800"/>
              <a:t>其</a:t>
            </a:r>
            <a:r>
              <a:rPr lang="en-US" altLang="zh-CN" sz="2800"/>
              <a:t>refCode</a:t>
            </a:r>
            <a:r>
              <a:rPr lang="zh-CN" altLang="en-US" sz="2800"/>
              <a:t>为指定所依赖的维度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556895" y="569595"/>
            <a:ext cx="52876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字典表</a:t>
            </a:r>
            <a:r>
              <a:rPr lang="en-US" altLang="zh-CN" sz="3200">
                <a:sym typeface="+mn-ea"/>
              </a:rPr>
              <a:t>: </a:t>
            </a:r>
            <a:r>
              <a:rPr lang="zh-CN" altLang="en-US" sz="3200">
                <a:sym typeface="+mn-ea"/>
              </a:rPr>
              <a:t>提供规则的基础数据</a:t>
            </a:r>
            <a:endParaRPr lang="zh-CN" alt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44905" y="4236720"/>
            <a:ext cx="9901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字典表数据</a:t>
            </a:r>
            <a:endParaRPr lang="zh-CN" altLang="en-US" sz="32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4905" y="481330"/>
            <a:ext cx="9678035" cy="1346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25" y="2222500"/>
            <a:ext cx="5232400" cy="4254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97535" y="206375"/>
            <a:ext cx="9901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运算数据组织</a:t>
            </a:r>
            <a:endParaRPr lang="zh-CN" altLang="en-US" sz="3200" b="1"/>
          </a:p>
        </p:txBody>
      </p:sp>
      <p:sp>
        <p:nvSpPr>
          <p:cNvPr id="6" name="文本框 5"/>
          <p:cNvSpPr txBox="1"/>
          <p:nvPr/>
        </p:nvSpPr>
        <p:spPr>
          <a:xfrm>
            <a:off x="597535" y="977265"/>
            <a:ext cx="101930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输入单元集</a:t>
            </a:r>
            <a:r>
              <a:rPr lang="en-US" altLang="zh-CN" sz="2400"/>
              <a:t>:  </a:t>
            </a:r>
            <a:r>
              <a:rPr lang="zh-CN" altLang="en-US" sz="2400"/>
              <a:t>在本例中为参评人。满足的特点是运算的最小基本单元，为一</a:t>
            </a:r>
            <a:endParaRPr lang="zh-CN" altLang="en-US" sz="2400"/>
          </a:p>
          <a:p>
            <a:pPr algn="l"/>
            <a:r>
              <a:rPr lang="zh-CN" altLang="en-US" sz="2400"/>
              <a:t>组属性的集合体，运算的目的决定输入单元的目标组</a:t>
            </a:r>
            <a:r>
              <a:rPr lang="en-US" altLang="zh-CN" sz="2400"/>
              <a:t>  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597535" y="2090420"/>
            <a:ext cx="99885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规则组</a:t>
            </a:r>
            <a:r>
              <a:rPr lang="en-US" altLang="zh-CN" sz="2400"/>
              <a:t>:  </a:t>
            </a:r>
            <a:r>
              <a:rPr lang="zh-CN" altLang="en-US" sz="2400"/>
              <a:t>一个规则组包含组</a:t>
            </a:r>
            <a:r>
              <a:rPr lang="en-US" altLang="zh-CN" sz="2400"/>
              <a:t>id</a:t>
            </a:r>
            <a:r>
              <a:rPr lang="zh-CN" altLang="en-US" sz="2400"/>
              <a:t>，组优先级（决定优先匹配）以及规则集合</a:t>
            </a:r>
            <a:r>
              <a:rPr lang="en-US" altLang="zh-CN" sz="2400"/>
              <a:t>  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597535" y="2746375"/>
            <a:ext cx="56191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规则</a:t>
            </a:r>
            <a:r>
              <a:rPr lang="en-US" altLang="zh-CN" sz="2400"/>
              <a:t>:  </a:t>
            </a:r>
            <a:r>
              <a:rPr lang="zh-CN" altLang="en-US" sz="2400"/>
              <a:t>维度标识，运算符，被对比维度值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1711960" y="3402330"/>
            <a:ext cx="4309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维度标识：标识属性或者属性的获取方式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1711960" y="4322445"/>
            <a:ext cx="4538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运算符：对比两侧的值的结果是否符合期望</a:t>
            </a:r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1711960" y="3867785"/>
            <a:ext cx="476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被匹配维度值：即维度下选中的待对比的维值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597535" y="4869180"/>
            <a:ext cx="872236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维度维值注册接口</a:t>
            </a:r>
            <a:r>
              <a:rPr lang="zh-CN" altLang="en-US" sz="2400"/>
              <a:t>：接口需接受一个输入单元和一个维度描述，</a:t>
            </a:r>
            <a:endParaRPr lang="zh-CN" altLang="en-US" sz="2400"/>
          </a:p>
          <a:p>
            <a:pPr algn="l"/>
            <a:r>
              <a:rPr lang="zh-CN" altLang="en-US" sz="2400"/>
              <a:t>并通过直接或者间接的方式返回对应的维度值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597535" y="6000750"/>
            <a:ext cx="93294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消费函数</a:t>
            </a:r>
            <a:r>
              <a:rPr lang="zh-CN" altLang="en-US" sz="2400"/>
              <a:t>：数据进行运算后最终返回的匹配结果会被消费函数消费掉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规则分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" y="219710"/>
            <a:ext cx="12007850" cy="59353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7545" y="6369050"/>
            <a:ext cx="718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hlinkClick r:id="rId2" action="ppaction://hlinkfile"/>
              </a:rPr>
              <a:t>https://www.processon.com/diagraming/6088c556e401fd51c18857c8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ID" val="_2*i*1"/>
  <p:tag name="KSO_WM_UNIT_LAYERLEVEL" val="1"/>
  <p:tag name="KSO_WM_TAG_VERSION" val="1.0"/>
  <p:tag name="KSO_WM_BEAUTIFY_FLAG" val="#wm#"/>
  <p:tag name="KSO_WM_UNIT_TYPE" val="i"/>
  <p:tag name="KSO_WM_UNIT_INDEX" val="1"/>
  <p:tag name="KSO_WM_UNIT_DIAGRAM_ISNUMVISUAL" val="0"/>
  <p:tag name="KSO_WM_UNIT_DIAGRAM_ISREFERUNIT" val="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76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76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44_1"/>
  <p:tag name="KSO_WM_TEMPLATE_CATEGORY" val="custom"/>
  <p:tag name="KSO_WM_TEMPLATE_INDEX" val="20196576"/>
  <p:tag name="KSO_WM_TEMPLATE_SUBCATEGORY" val="0"/>
  <p:tag name="KSO_WM_TEMPLATE_THUMBS_INDEX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2">
      <a:dk1>
        <a:sysClr val="windowText" lastClr="000000"/>
      </a:dk1>
      <a:lt1>
        <a:sysClr val="window" lastClr="FFFFFF"/>
      </a:lt1>
      <a:dk2>
        <a:srgbClr val="262626"/>
      </a:dk2>
      <a:lt2>
        <a:srgbClr val="EEECE1"/>
      </a:lt2>
      <a:accent1>
        <a:srgbClr val="FFFFFF"/>
      </a:accent1>
      <a:accent2>
        <a:srgbClr val="1B1E1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WPS 演示</Application>
  <PresentationFormat>宽屏</PresentationFormat>
  <Paragraphs>76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方正书宋_GBK</vt:lpstr>
      <vt:lpstr>Wingdings</vt:lpstr>
      <vt:lpstr>微软雅黑</vt:lpstr>
      <vt:lpstr>汉仪旗黑</vt:lpstr>
      <vt:lpstr>黑体</vt:lpstr>
      <vt:lpstr>汉仪中黑KW</vt:lpstr>
      <vt:lpstr>Arial Bold</vt:lpstr>
      <vt:lpstr>宋体</vt:lpstr>
      <vt:lpstr>Arial Unicode MS</vt:lpstr>
      <vt:lpstr>Calibri</vt:lpstr>
      <vt:lpstr>Helvetica Neue</vt:lpstr>
      <vt:lpstr>汉仪书宋二KW</vt:lpstr>
      <vt:lpstr>微软雅黑</vt:lpstr>
      <vt:lpstr>Office 主题​​</vt:lpstr>
      <vt:lpstr>职级评审技术分享</vt:lpstr>
      <vt:lpstr>PowerPoint 演示文稿</vt:lpstr>
      <vt:lpstr>需求背景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rezero</dc:creator>
  <cp:lastModifiedBy>rezero</cp:lastModifiedBy>
  <cp:revision>65</cp:revision>
  <dcterms:created xsi:type="dcterms:W3CDTF">2021-09-30T08:57:41Z</dcterms:created>
  <dcterms:modified xsi:type="dcterms:W3CDTF">2021-09-30T08:57:41Z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