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60" r:id="rId4"/>
    <p:sldId id="257" r:id="rId5"/>
    <p:sldId id="258" r:id="rId6"/>
    <p:sldId id="261" r:id="rId7"/>
    <p:sldId id="262" r:id="rId9"/>
    <p:sldId id="264" r:id="rId10"/>
    <p:sldId id="268" r:id="rId11"/>
    <p:sldId id="26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划分粒度较粗，但方向大致如此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image" Target="../media/image1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524001" y="2032001"/>
            <a:ext cx="9144000" cy="1396630"/>
          </a:xfrm>
        </p:spPr>
        <p:txBody>
          <a:bodyPr rIns="25400" anchor="b">
            <a:noAutofit/>
          </a:bodyPr>
          <a:lstStyle>
            <a:lvl1pPr algn="ctr">
              <a:defRPr sz="6400" spc="6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524001" y="3587404"/>
            <a:ext cx="9144000" cy="1021031"/>
          </a:xfrm>
        </p:spPr>
        <p:txBody>
          <a:bodyPr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5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16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6" name="日期占位符 2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末尾幻灯片">
    <p:bg bwMode="auto"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838199" y="2473126"/>
            <a:ext cx="10515601" cy="1911747"/>
          </a:xfrm>
        </p:spPr>
        <p:txBody>
          <a:bodyPr rtlCol="0" anchor="ctr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80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单击此处编辑标题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74DE4A-AF88-4CC7-8A46-288F8CD57E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六边形 9"/>
          <p:cNvSpPr/>
          <p:nvPr>
            <p:custDataLst>
              <p:tags r:id="rId7"/>
            </p:custDataLst>
          </p:nvPr>
        </p:nvSpPr>
        <p:spPr>
          <a:xfrm>
            <a:off x="157949" y="443234"/>
            <a:ext cx="511932" cy="441964"/>
          </a:xfrm>
          <a:prstGeom prst="hexagon">
            <a:avLst/>
          </a:prstGeom>
          <a:solidFill>
            <a:schemeClr val="accent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buFontTx/>
              <a:buNone/>
              <a:defRPr/>
            </a:pPr>
            <a:endParaRPr lang="zh-CN" altLang="en-US" sz="3200" noProof="1">
              <a:latin typeface="微软雅黑" charset="-122"/>
              <a:cs typeface="微软雅黑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/Users/yinfangcheng/Desktop/image1.jpgimage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 rot="5400000">
            <a:off x="-1341755" y="1493203"/>
            <a:ext cx="6871335" cy="3872230"/>
          </a:xfrm>
          <a:prstGeom prst="rect">
            <a:avLst/>
          </a:prstGeom>
        </p:spPr>
      </p:pic>
      <p:sp>
        <p:nvSpPr>
          <p:cNvPr id="5" name="六边形 4"/>
          <p:cNvSpPr/>
          <p:nvPr>
            <p:custDataLst>
              <p:tags r:id="rId4"/>
            </p:custDataLst>
          </p:nvPr>
        </p:nvSpPr>
        <p:spPr>
          <a:xfrm>
            <a:off x="3614738" y="2924175"/>
            <a:ext cx="1173162" cy="1009650"/>
          </a:xfrm>
          <a:prstGeom prst="hexagon">
            <a:avLst/>
          </a:prstGeom>
          <a:solidFill>
            <a:schemeClr val="accent2"/>
          </a:solidFill>
          <a:ln>
            <a:solidFill>
              <a:schemeClr val="accent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3200">
              <a:solidFill>
                <a:schemeClr val="tx1">
                  <a:lumMod val="85000"/>
                  <a:lumOff val="15000"/>
                </a:schemeClr>
              </a:solidFill>
              <a:latin typeface="微软雅黑" charset="-122"/>
              <a:cs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31905" y="2673627"/>
            <a:ext cx="4607834" cy="816646"/>
          </a:xfrm>
        </p:spPr>
        <p:txBody>
          <a:bodyPr rIns="63500" anchor="b">
            <a:noAutofit/>
          </a:bodyPr>
          <a:lstStyle>
            <a:lvl1pPr>
              <a:defRPr sz="4000" u="none" strike="noStrike" kern="1200" cap="none" spc="3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5231904" y="3571479"/>
            <a:ext cx="4607835" cy="682469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24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 smtClean="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ea typeface="黑体" panose="02010609060101010101" pitchFamily="49" charset="-122"/>
                <a:cs typeface="+mn-cs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buFontTx/>
              <a:buNone/>
              <a:defRPr noProof="0" dirty="0">
                <a:solidFill>
                  <a:schemeClr val="tx1">
                    <a:tint val="7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buFontTx/>
              <a:buNone/>
              <a:defRPr noProof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tags" Target="../tags/tag62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微软雅黑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>
              <a:latin typeface="微软雅黑" charset="-122"/>
              <a:cs typeface="微软雅黑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262626"/>
          </a:solidFill>
          <a:latin typeface="微软雅黑" charset="-122"/>
          <a:ea typeface="微软雅黑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1pPr>
      <a:lvl2pPr marL="6858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2pPr>
      <a:lvl3pPr marL="11430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3pPr>
      <a:lvl4pPr marL="16002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4pPr>
      <a:lvl5pPr marL="20574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kern="1200" spc="150">
          <a:solidFill>
            <a:srgbClr val="262626"/>
          </a:solidFill>
          <a:latin typeface="微软雅黑" charset="-122"/>
          <a:ea typeface="微软雅黑" charset="-122"/>
          <a:cs typeface="微软雅黑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hyperlink" Target="http://rankreview.58v5.cn/#/editionManage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processon.com/diagraming/6088c556e401fd51c18857c8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hyperlink" Target="https://github.com/ReZeroS/zerobox/tree/master/src/main/java/club/qqtim/dimension" TargetMode="External"/><Relationship Id="rId1" Type="http://schemas.openxmlformats.org/officeDocument/2006/relationships/hyperlink" Target="https://github.com/ReZeroS/zerobox/tree/master/src/main/java/club/qqtim/dimension&#13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73480" y="707708"/>
            <a:ext cx="9144000" cy="2387600"/>
          </a:xfrm>
        </p:spPr>
        <p:txBody>
          <a:bodyPr/>
          <a:p>
            <a:r>
              <a:rPr lang="zh-CN" altLang="en-US">
                <a:solidFill>
                  <a:schemeClr val="tx1"/>
                </a:solidFill>
              </a:rPr>
              <a:t>规则匹配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8442960" cy="1810385"/>
          </a:xfrm>
        </p:spPr>
        <p:txBody>
          <a:bodyPr/>
          <a:p>
            <a:r>
              <a:rPr lang="zh-CN" altLang="en-US" sz="2800" b="1">
                <a:solidFill>
                  <a:schemeClr val="tx1"/>
                </a:solidFill>
              </a:rPr>
              <a:t>位图实现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966960" y="5919470"/>
            <a:ext cx="1466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b="1">
                <a:latin typeface="Arial Bold" panose="020B0604020202090204" charset="0"/>
                <a:cs typeface="Arial Bold" panose="020B0604020202090204" charset="0"/>
              </a:rPr>
              <a:t>2021.09</a:t>
            </a:r>
            <a:endParaRPr lang="en-US" altLang="zh-CN" sz="2800" b="1">
              <a:latin typeface="Arial Bold" panose="020B0604020202090204" charset="0"/>
              <a:cs typeface="Arial Bold" panose="020B060402020209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1675130"/>
            <a:ext cx="10852150" cy="4705985"/>
          </a:xfrm>
        </p:spPr>
        <p:txBody>
          <a:bodyPr/>
          <a:p>
            <a:r>
              <a:rPr lang="zh-CN" altLang="en-US" sz="2000" b="1"/>
              <a:t>提效流程</a:t>
            </a:r>
            <a:r>
              <a:rPr lang="zh-CN" altLang="en-US" sz="2000"/>
              <a:t>：分配参评人到评委组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现有场次功能【演示】</a:t>
            </a:r>
            <a:r>
              <a:rPr lang="en-US" altLang="zh-CN" sz="2000"/>
              <a:t>: </a:t>
            </a:r>
            <a:r>
              <a:rPr lang="zh-CN" altLang="en-US" sz="2000"/>
              <a:t>需手动分配参评人对应的评委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 b="1"/>
              <a:t>期望</a:t>
            </a:r>
            <a:r>
              <a:rPr lang="zh-CN" altLang="en-US" sz="2000"/>
              <a:t>：通过业务方给出规则，系统自动演算出大致的结果，方便业务方调整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需求就是这个目的的第一阶段：对参评人按照条件进行分组</a:t>
            </a:r>
            <a:endParaRPr lang="zh-CN" altLang="en-US" sz="2000"/>
          </a:p>
          <a:p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match-rule">
            <a:hlinkClick r:id="rId1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15" y="25400"/>
            <a:ext cx="9208135" cy="68078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98805" y="230505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概念引入</a:t>
            </a:r>
            <a:endParaRPr lang="zh-CN" altLang="en-US" sz="3200" b="1"/>
          </a:p>
        </p:txBody>
      </p:sp>
      <p:sp>
        <p:nvSpPr>
          <p:cNvPr id="3" name="文本框 2"/>
          <p:cNvSpPr txBox="1"/>
          <p:nvPr/>
        </p:nvSpPr>
        <p:spPr>
          <a:xfrm>
            <a:off x="598805" y="1086485"/>
            <a:ext cx="831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最终目的</a:t>
            </a:r>
            <a:r>
              <a:rPr lang="en-US" altLang="zh-CN" sz="2800" b="1"/>
              <a:t>:  </a:t>
            </a:r>
            <a:r>
              <a:rPr lang="zh-CN" altLang="en-US" sz="2800"/>
              <a:t>把</a:t>
            </a:r>
            <a:r>
              <a:rPr lang="zh-CN" altLang="en-US" sz="2800" b="1">
                <a:highlight>
                  <a:srgbClr val="FFFF00"/>
                </a:highlight>
              </a:rPr>
              <a:t>参评人</a:t>
            </a:r>
            <a:r>
              <a:rPr lang="zh-CN" altLang="en-US" sz="2800"/>
              <a:t>按照</a:t>
            </a:r>
            <a:r>
              <a:rPr lang="zh-CN" altLang="en-US" sz="2800" b="1">
                <a:highlight>
                  <a:srgbClr val="FFFF00"/>
                </a:highlight>
              </a:rPr>
              <a:t>条件</a:t>
            </a:r>
            <a:r>
              <a:rPr lang="zh-CN" altLang="en-US" sz="2800">
                <a:sym typeface="+mn-ea"/>
              </a:rPr>
              <a:t>进行</a:t>
            </a:r>
            <a:r>
              <a:rPr lang="zh-CN" altLang="en-US" sz="2800" b="1">
                <a:highlight>
                  <a:srgbClr val="FFFF00"/>
                </a:highlight>
              </a:rPr>
              <a:t>运算</a:t>
            </a:r>
            <a:r>
              <a:rPr lang="zh-CN" altLang="en-US" sz="2800">
                <a:sym typeface="+mn-ea"/>
              </a:rPr>
              <a:t>分</a:t>
            </a:r>
            <a:r>
              <a:rPr lang="zh-CN" altLang="en-US" sz="2800"/>
              <a:t>到不同的</a:t>
            </a:r>
            <a:r>
              <a:rPr lang="zh-CN" altLang="en-US" sz="2800" b="1">
                <a:highlight>
                  <a:srgbClr val="FFFF00"/>
                </a:highlight>
              </a:rPr>
              <a:t>组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598805" y="1880870"/>
            <a:ext cx="1099693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组</a:t>
            </a:r>
            <a:r>
              <a:rPr lang="en-US" altLang="zh-CN" sz="2800"/>
              <a:t>:</a:t>
            </a:r>
            <a:r>
              <a:rPr lang="zh-CN" altLang="en-US" sz="2800"/>
              <a:t> 具有优先级概念</a:t>
            </a:r>
            <a:r>
              <a:rPr lang="en-US" altLang="zh-CN" sz="2800"/>
              <a:t>(</a:t>
            </a:r>
            <a:r>
              <a:rPr lang="zh-CN" altLang="en-US" sz="2800"/>
              <a:t>即 </a:t>
            </a:r>
            <a:r>
              <a:rPr lang="en-US" altLang="zh-CN" sz="2800"/>
              <a:t>A</a:t>
            </a:r>
            <a:r>
              <a:rPr lang="zh-CN" altLang="en-US" sz="2800"/>
              <a:t>，</a:t>
            </a:r>
            <a:r>
              <a:rPr lang="en-US" altLang="zh-CN" sz="2800"/>
              <a:t>B</a:t>
            </a:r>
            <a:r>
              <a:rPr lang="zh-CN" altLang="en-US" sz="2800"/>
              <a:t>，</a:t>
            </a:r>
            <a:r>
              <a:rPr lang="en-US" altLang="zh-CN" sz="2800"/>
              <a:t>C)</a:t>
            </a:r>
            <a:r>
              <a:rPr lang="zh-CN" altLang="en-US" sz="2800"/>
              <a:t>，一个参评人可能同时满足多个组的</a:t>
            </a:r>
            <a:endParaRPr lang="zh-CN" altLang="en-US" sz="2800"/>
          </a:p>
          <a:p>
            <a:r>
              <a:rPr lang="zh-CN" altLang="en-US" sz="2800"/>
              <a:t>条件，这时要选择优先级高的组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598805" y="4331970"/>
            <a:ext cx="103403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/>
              <a:t>维度选项</a:t>
            </a:r>
            <a:r>
              <a:rPr lang="en-US" altLang="zh-CN" sz="2800"/>
              <a:t>: </a:t>
            </a:r>
            <a:r>
              <a:rPr lang="zh-CN" altLang="en-US" sz="2800">
                <a:sym typeface="+mn-ea"/>
              </a:rPr>
              <a:t>描述了</a:t>
            </a:r>
            <a:r>
              <a:rPr lang="zh-CN" altLang="en-US" sz="2800"/>
              <a:t>通过参评人可直接获得或者间接进行关联的对象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598805" y="3106420"/>
            <a:ext cx="1105090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条件</a:t>
            </a:r>
            <a:r>
              <a:rPr lang="en-US" altLang="zh-CN" sz="2800"/>
              <a:t>: </a:t>
            </a:r>
            <a:r>
              <a:rPr lang="zh-CN" altLang="en-US" sz="2800"/>
              <a:t>组内的条件默认使用</a:t>
            </a:r>
            <a:r>
              <a:rPr lang="zh-CN" altLang="en-US" sz="2800" b="1"/>
              <a:t>且</a:t>
            </a:r>
            <a:r>
              <a:rPr lang="zh-CN" altLang="en-US" sz="2800"/>
              <a:t>的关系进行运算，条件的构成分为左侧的</a:t>
            </a:r>
            <a:endParaRPr lang="zh-CN" altLang="en-US" sz="2800"/>
          </a:p>
          <a:p>
            <a:r>
              <a:rPr lang="zh-CN" altLang="en-US" sz="2800" b="1"/>
              <a:t>维度选项</a:t>
            </a:r>
            <a:r>
              <a:rPr lang="zh-CN" altLang="en-US" sz="2800"/>
              <a:t>，中间的</a:t>
            </a:r>
            <a:r>
              <a:rPr lang="zh-CN" altLang="en-US" sz="2800" b="1"/>
              <a:t>运算符</a:t>
            </a:r>
            <a:r>
              <a:rPr lang="zh-CN" altLang="en-US" sz="2800"/>
              <a:t>，以及右侧</a:t>
            </a:r>
            <a:r>
              <a:rPr lang="zh-CN" altLang="en-US" sz="2800" b="1"/>
              <a:t>维度值</a:t>
            </a:r>
            <a:endParaRPr lang="zh-CN" altLang="en-US" sz="2800" b="1"/>
          </a:p>
        </p:txBody>
      </p:sp>
      <p:sp>
        <p:nvSpPr>
          <p:cNvPr id="9" name="文本框 8"/>
          <p:cNvSpPr txBox="1"/>
          <p:nvPr/>
        </p:nvSpPr>
        <p:spPr>
          <a:xfrm>
            <a:off x="598805" y="5126355"/>
            <a:ext cx="78701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运算符</a:t>
            </a:r>
            <a:r>
              <a:rPr lang="en-US" altLang="zh-CN" sz="2800"/>
              <a:t>:</a:t>
            </a:r>
            <a:r>
              <a:rPr lang="zh-CN" altLang="en-US" sz="2800"/>
              <a:t>目前仅需要支持包含于，不包含于即可 </a:t>
            </a:r>
            <a:r>
              <a:rPr lang="en-US" altLang="zh-CN" sz="2800"/>
              <a:t>ex</a:t>
            </a:r>
            <a:endParaRPr lang="en-US" altLang="zh-CN" sz="2800"/>
          </a:p>
        </p:txBody>
      </p:sp>
      <p:sp>
        <p:nvSpPr>
          <p:cNvPr id="11" name="文本框 10"/>
          <p:cNvSpPr txBox="1"/>
          <p:nvPr/>
        </p:nvSpPr>
        <p:spPr>
          <a:xfrm>
            <a:off x="598805" y="5920740"/>
            <a:ext cx="739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/>
              <a:t>维值输入</a:t>
            </a:r>
            <a:r>
              <a:rPr lang="en-US" altLang="zh-CN" sz="2800"/>
              <a:t>:</a:t>
            </a:r>
            <a:r>
              <a:rPr lang="zh-CN" altLang="en-US" sz="2800"/>
              <a:t>左侧维度可能出现的维值选项，多选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318770" y="1443990"/>
            <a:ext cx="10591165" cy="3538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800"/>
          </a:p>
          <a:p>
            <a:endParaRPr lang="zh-CN" altLang="en-US" sz="2800"/>
          </a:p>
          <a:p>
            <a:pPr lvl="1"/>
            <a:r>
              <a:rPr lang="zh-CN" altLang="en-US" sz="2800" b="1"/>
              <a:t>维度接口</a:t>
            </a:r>
            <a:r>
              <a:rPr lang="zh-CN" altLang="en-US" sz="2800"/>
              <a:t>：</a:t>
            </a:r>
            <a:r>
              <a:rPr lang="en-US" altLang="zh-CN" sz="2800"/>
              <a:t>type=DIMENSION</a:t>
            </a:r>
            <a:r>
              <a:rPr lang="zh-CN" altLang="en-US" sz="2800"/>
              <a:t>值的接口，其</a:t>
            </a:r>
            <a:r>
              <a:rPr lang="en-US" altLang="zh-CN" sz="2800"/>
              <a:t>code</a:t>
            </a:r>
            <a:r>
              <a:rPr lang="zh-CN" altLang="en-US" sz="2800"/>
              <a:t>代表维度码</a:t>
            </a:r>
            <a:endParaRPr lang="zh-CN" altLang="en-US" sz="2800"/>
          </a:p>
          <a:p>
            <a:pPr lvl="1"/>
            <a:r>
              <a:rPr lang="en-US" altLang="zh-CN" sz="2800"/>
              <a:t>[</a:t>
            </a:r>
            <a:r>
              <a:rPr lang="zh-CN" altLang="en-US" sz="2800"/>
              <a:t>不可重复</a:t>
            </a:r>
            <a:r>
              <a:rPr lang="en-US" altLang="zh-CN" sz="2800"/>
              <a:t>]</a:t>
            </a:r>
            <a:r>
              <a:rPr lang="zh-CN" altLang="en-US" sz="2800"/>
              <a:t>，比如 </a:t>
            </a:r>
            <a:r>
              <a:rPr lang="en-US" altLang="zh-CN" sz="2800"/>
              <a:t>DEPT</a:t>
            </a:r>
            <a:r>
              <a:rPr lang="zh-CN" altLang="en-US" sz="2800"/>
              <a:t>（部门）</a:t>
            </a:r>
            <a:r>
              <a:rPr lang="en-US" altLang="zh-CN" sz="2800"/>
              <a:t>, SEQUENCE</a:t>
            </a:r>
            <a:r>
              <a:rPr lang="zh-CN" altLang="en-US" sz="2800"/>
              <a:t>（序列）</a:t>
            </a:r>
            <a:r>
              <a:rPr lang="en-US" altLang="zh-CN" sz="2800"/>
              <a:t> </a:t>
            </a:r>
            <a:r>
              <a:rPr lang="zh-CN" altLang="en-US" sz="2800"/>
              <a:t>等</a:t>
            </a:r>
            <a:r>
              <a:rPr lang="en-US" altLang="zh-CN" sz="2800"/>
              <a:t>  </a:t>
            </a:r>
            <a:endParaRPr lang="zh-CN" altLang="en-US" sz="2800"/>
          </a:p>
          <a:p>
            <a:pPr lvl="1"/>
            <a:endParaRPr lang="zh-CN" altLang="en-US" sz="2800"/>
          </a:p>
          <a:p>
            <a:pPr lvl="1"/>
            <a:r>
              <a:rPr lang="zh-CN" altLang="en-US" sz="2800" b="1"/>
              <a:t>维值接口</a:t>
            </a:r>
            <a:r>
              <a:rPr lang="en-US" altLang="zh-CN" sz="2800"/>
              <a:t>: type=DIMENSION_VAL</a:t>
            </a:r>
            <a:r>
              <a:rPr lang="zh-CN" altLang="en-US" sz="2800"/>
              <a:t>其</a:t>
            </a:r>
            <a:r>
              <a:rPr lang="en-US" altLang="zh-CN" sz="2800"/>
              <a:t>refCode </a:t>
            </a:r>
            <a:r>
              <a:rPr lang="zh-CN" altLang="en-US" sz="2800"/>
              <a:t>指定所依赖的维度</a:t>
            </a:r>
            <a:endParaRPr lang="zh-CN" altLang="en-US" sz="2800"/>
          </a:p>
          <a:p>
            <a:pPr lvl="1"/>
            <a:endParaRPr lang="zh-CN" altLang="en-US" sz="2800"/>
          </a:p>
          <a:p>
            <a:pPr lvl="1"/>
            <a:r>
              <a:rPr lang="zh-CN" altLang="en-US" sz="2800" b="1"/>
              <a:t>运算符接口</a:t>
            </a:r>
            <a:r>
              <a:rPr lang="en-US" altLang="zh-CN" sz="2800"/>
              <a:t>: type=OPERATOR, </a:t>
            </a:r>
            <a:r>
              <a:rPr lang="zh-CN" altLang="en-US" sz="2800"/>
              <a:t>其</a:t>
            </a:r>
            <a:r>
              <a:rPr lang="en-US" altLang="zh-CN" sz="2800"/>
              <a:t>refCode</a:t>
            </a:r>
            <a:r>
              <a:rPr lang="zh-CN" altLang="en-US" sz="2800"/>
              <a:t>为指定所依赖的维度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556895" y="569595"/>
            <a:ext cx="52876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ym typeface="+mn-ea"/>
              </a:rPr>
              <a:t>字典表</a:t>
            </a:r>
            <a:r>
              <a:rPr lang="en-US" altLang="zh-CN" sz="3200">
                <a:sym typeface="+mn-ea"/>
              </a:rPr>
              <a:t>: </a:t>
            </a:r>
            <a:r>
              <a:rPr lang="zh-CN" altLang="en-US" sz="3200">
                <a:sym typeface="+mn-ea"/>
              </a:rPr>
              <a:t>提供规则的基础数据</a:t>
            </a:r>
            <a:endParaRPr lang="zh-CN" altLang="en-US"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144905" y="4236720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字典表数据</a:t>
            </a:r>
            <a:endParaRPr lang="zh-CN" altLang="en-US" sz="32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481330"/>
            <a:ext cx="9678035" cy="1346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425" y="2222500"/>
            <a:ext cx="5232400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97535" y="206375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运算数据组织</a:t>
            </a:r>
            <a:endParaRPr lang="zh-CN" altLang="en-US" sz="3200" b="1"/>
          </a:p>
        </p:txBody>
      </p:sp>
      <p:sp>
        <p:nvSpPr>
          <p:cNvPr id="6" name="文本框 5"/>
          <p:cNvSpPr txBox="1"/>
          <p:nvPr/>
        </p:nvSpPr>
        <p:spPr>
          <a:xfrm>
            <a:off x="597535" y="977265"/>
            <a:ext cx="101930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输入单元集</a:t>
            </a:r>
            <a:r>
              <a:rPr lang="en-US" altLang="zh-CN" sz="2400"/>
              <a:t>:  </a:t>
            </a:r>
            <a:r>
              <a:rPr lang="zh-CN" altLang="en-US" sz="2400"/>
              <a:t>在本例中为参评人。满足的特点是运算的最小基本单元，为一</a:t>
            </a:r>
            <a:endParaRPr lang="zh-CN" altLang="en-US" sz="2400"/>
          </a:p>
          <a:p>
            <a:pPr algn="l"/>
            <a:r>
              <a:rPr lang="zh-CN" altLang="en-US" sz="2400"/>
              <a:t>组属性的集合体，运算的目的决定输入单元的目标组</a:t>
            </a:r>
            <a:r>
              <a:rPr lang="en-US" altLang="zh-CN" sz="2400"/>
              <a:t>  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597535" y="2090420"/>
            <a:ext cx="9988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规则组</a:t>
            </a:r>
            <a:r>
              <a:rPr lang="en-US" altLang="zh-CN" sz="2400"/>
              <a:t>:  </a:t>
            </a:r>
            <a:r>
              <a:rPr lang="zh-CN" altLang="en-US" sz="2400"/>
              <a:t>一个规则组包含组</a:t>
            </a:r>
            <a:r>
              <a:rPr lang="en-US" altLang="zh-CN" sz="2400"/>
              <a:t>id</a:t>
            </a:r>
            <a:r>
              <a:rPr lang="zh-CN" altLang="en-US" sz="2400"/>
              <a:t>，组优先级（决定优先匹配）以及规则集合</a:t>
            </a:r>
            <a:r>
              <a:rPr lang="en-US" altLang="zh-CN" sz="2400"/>
              <a:t>  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597535" y="2746375"/>
            <a:ext cx="56191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规则</a:t>
            </a:r>
            <a:r>
              <a:rPr lang="en-US" altLang="zh-CN" sz="2400"/>
              <a:t>:  </a:t>
            </a:r>
            <a:r>
              <a:rPr lang="zh-CN" altLang="en-US" sz="2400"/>
              <a:t>维度标识，运算符，被对比维度值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1711960" y="3402330"/>
            <a:ext cx="430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维度标识：标识属性或者属性的获取方式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711960" y="4322445"/>
            <a:ext cx="4538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运算符：对比两侧的值的结果是否符合期望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711960" y="3867785"/>
            <a:ext cx="4767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被匹配维度值：即维度下选中的待对比的维值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597535" y="4869180"/>
            <a:ext cx="87223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维度维值注册接口</a:t>
            </a:r>
            <a:r>
              <a:rPr lang="zh-CN" altLang="en-US" sz="2400"/>
              <a:t>：接口需接受一个输入单元和一个维度描述，</a:t>
            </a:r>
            <a:endParaRPr lang="zh-CN" altLang="en-US" sz="2400"/>
          </a:p>
          <a:p>
            <a:pPr algn="l"/>
            <a:r>
              <a:rPr lang="zh-CN" altLang="en-US" sz="2400"/>
              <a:t>并通过直接或者间接的方式返回对应的维度值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597535" y="6000750"/>
            <a:ext cx="9329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消费函数</a:t>
            </a:r>
            <a:r>
              <a:rPr lang="zh-CN" altLang="en-US" sz="2400"/>
              <a:t>：数据进行运算后最终返回的匹配结果会被消费函数消费掉</a:t>
            </a: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规则分组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219710"/>
            <a:ext cx="12007850" cy="5935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7545" y="6369050"/>
            <a:ext cx="7180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hlinkClick r:id="rId2" action="ppaction://hlinkfile"/>
              </a:rPr>
              <a:t>https://www.processon.com/diagraming/6088c556e401fd51c18857c8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97535" y="440055"/>
            <a:ext cx="99015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测试用例</a:t>
            </a:r>
            <a:endParaRPr lang="zh-CN" altLang="en-US" sz="3200" b="1"/>
          </a:p>
        </p:txBody>
      </p:sp>
      <p:sp>
        <p:nvSpPr>
          <p:cNvPr id="8" name="文本框 7"/>
          <p:cNvSpPr txBox="1"/>
          <p:nvPr/>
        </p:nvSpPr>
        <p:spPr>
          <a:xfrm>
            <a:off x="808355" y="52679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hlinkClick r:id="rId1" action="ppaction://hlinkfile"/>
              </a:rPr>
              <a:t>整理版本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67280" y="5267960"/>
            <a:ext cx="86791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  <a:hlinkClick r:id="rId2" action="ppaction://hlinkfile"/>
              </a:rPr>
              <a:t>https://github.com/ReZeroS/zerobox/tree/master/src/main/java/club/qqtim/dimension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90" y="1824990"/>
            <a:ext cx="3365500" cy="2819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85210" y="1202690"/>
            <a:ext cx="3548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Talk is cheap. Show me the code</a:t>
            </a:r>
            <a:endParaRPr lang="zh-CN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93520" y="6080125"/>
            <a:ext cx="3446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https://youtu.be/WhpCOcMhEcg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87110" y="6080125"/>
            <a:ext cx="484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https://www.bilibili.com/video/BV1dq4y1N7EM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ID" val="_2*i*1"/>
  <p:tag name="KSO_WM_UNIT_LAYERLEVEL" val="1"/>
  <p:tag name="KSO_WM_TAG_VERSION" val="1.0"/>
  <p:tag name="KSO_WM_BEAUTIFY_FLAG" val="#wm#"/>
  <p:tag name="KSO_WM_UNIT_TYPE" val="i"/>
  <p:tag name="KSO_WM_UNIT_INDEX" val="1"/>
  <p:tag name="KSO_WM_UNIT_DIAGRAM_ISNUMVISUAL" val="0"/>
  <p:tag name="KSO_WM_UNIT_DIAGRAM_ISREFERUNIT" val="0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6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1944_1"/>
  <p:tag name="KSO_WM_TEMPLATE_CATEGORY" val="custom"/>
  <p:tag name="KSO_WM_TEMPLATE_INDEX" val="20196576"/>
  <p:tag name="KSO_WM_TEMPLATE_SUBCATEGORY" val="0"/>
  <p:tag name="KSO_WM_TEMPLATE_THUMBS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2">
      <a:dk1>
        <a:sysClr val="windowText" lastClr="000000"/>
      </a:dk1>
      <a:lt1>
        <a:sysClr val="window" lastClr="FFFFFF"/>
      </a:lt1>
      <a:dk2>
        <a:srgbClr val="262626"/>
      </a:dk2>
      <a:lt2>
        <a:srgbClr val="EEECE1"/>
      </a:lt2>
      <a:accent1>
        <a:srgbClr val="FFFFFF"/>
      </a:accent1>
      <a:accent2>
        <a:srgbClr val="1B1E1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1001</Words>
  <Application>WPS 演示</Application>
  <PresentationFormat>宽屏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方正书宋_GBK</vt:lpstr>
      <vt:lpstr>Wingdings</vt:lpstr>
      <vt:lpstr>微软雅黑</vt:lpstr>
      <vt:lpstr>汉仪旗黑</vt:lpstr>
      <vt:lpstr>黑体</vt:lpstr>
      <vt:lpstr>汉仪中黑KW</vt:lpstr>
      <vt:lpstr>Arial Bold</vt:lpstr>
      <vt:lpstr>宋体</vt:lpstr>
      <vt:lpstr>Arial Unicode MS</vt:lpstr>
      <vt:lpstr>Calibri</vt:lpstr>
      <vt:lpstr>Helvetica Neue</vt:lpstr>
      <vt:lpstr>汉仪书宋二KW</vt:lpstr>
      <vt:lpstr>Office 主题​​</vt:lpstr>
      <vt:lpstr>职级评审技术点分享</vt:lpstr>
      <vt:lpstr>需求背景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rezero</dc:creator>
  <cp:lastModifiedBy>rezero</cp:lastModifiedBy>
  <cp:revision>52</cp:revision>
  <dcterms:created xsi:type="dcterms:W3CDTF">2021-09-13T03:20:09Z</dcterms:created>
  <dcterms:modified xsi:type="dcterms:W3CDTF">2021-09-13T03:20:09Z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