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656" autoAdjust="0"/>
    <p:restoredTop sz="94660"/>
  </p:normalViewPr>
  <p:slideViewPr>
    <p:cSldViewPr snapToGrid="0">
      <p:cViewPr>
        <p:scale>
          <a:sx n="20" d="100"/>
          <a:sy n="20" d="100"/>
        </p:scale>
        <p:origin x="1964" y="-256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13635038"/>
            <a:ext cx="27981275" cy="94075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24871363"/>
            <a:ext cx="23044150" cy="11217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1757363"/>
            <a:ext cx="7405688" cy="1282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1757363"/>
            <a:ext cx="22067837" cy="1282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3525"/>
            <a:ext cx="27981275" cy="8718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2325"/>
            <a:ext cx="27981275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10240963"/>
            <a:ext cx="4481512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0150" y="10240963"/>
            <a:ext cx="44831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57363"/>
            <a:ext cx="29625925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9825038"/>
            <a:ext cx="14544675" cy="409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13919200"/>
            <a:ext cx="14544675" cy="25288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9825038"/>
            <a:ext cx="14549438" cy="409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13919200"/>
            <a:ext cx="14549438" cy="25288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47838"/>
            <a:ext cx="10829925" cy="7437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1747838"/>
            <a:ext cx="18402300" cy="37460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9185275"/>
            <a:ext cx="10829925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30724475"/>
            <a:ext cx="19751675" cy="3625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3921125"/>
            <a:ext cx="19751675" cy="26335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34350325"/>
            <a:ext cx="19751675" cy="5151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757363"/>
            <a:ext cx="29625925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240963"/>
            <a:ext cx="911701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389438" rtl="0" fontAlgn="base">
        <a:spcBef>
          <a:spcPct val="0"/>
        </a:spcBef>
        <a:spcAft>
          <a:spcPct val="0"/>
        </a:spcAft>
        <a:defRPr sz="85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4389438" rtl="0" fontAlgn="base">
        <a:spcBef>
          <a:spcPct val="0"/>
        </a:spcBef>
        <a:spcAft>
          <a:spcPct val="0"/>
        </a:spcAft>
        <a:defRPr sz="8500" b="1">
          <a:solidFill>
            <a:srgbClr val="FF0000"/>
          </a:solidFill>
          <a:latin typeface="Arial" charset="0"/>
        </a:defRPr>
      </a:lvl2pPr>
      <a:lvl3pPr algn="l" defTabSz="4389438" rtl="0" fontAlgn="base">
        <a:spcBef>
          <a:spcPct val="0"/>
        </a:spcBef>
        <a:spcAft>
          <a:spcPct val="0"/>
        </a:spcAft>
        <a:defRPr sz="8500" b="1">
          <a:solidFill>
            <a:srgbClr val="FF0000"/>
          </a:solidFill>
          <a:latin typeface="Arial" charset="0"/>
        </a:defRPr>
      </a:lvl3pPr>
      <a:lvl4pPr algn="l" defTabSz="4389438" rtl="0" fontAlgn="base">
        <a:spcBef>
          <a:spcPct val="0"/>
        </a:spcBef>
        <a:spcAft>
          <a:spcPct val="0"/>
        </a:spcAft>
        <a:defRPr sz="8500" b="1">
          <a:solidFill>
            <a:srgbClr val="FF0000"/>
          </a:solidFill>
          <a:latin typeface="Arial" charset="0"/>
        </a:defRPr>
      </a:lvl4pPr>
      <a:lvl5pPr algn="l" defTabSz="4389438" rtl="0" fontAlgn="base">
        <a:spcBef>
          <a:spcPct val="0"/>
        </a:spcBef>
        <a:spcAft>
          <a:spcPct val="0"/>
        </a:spcAft>
        <a:defRPr sz="8500" b="1">
          <a:solidFill>
            <a:srgbClr val="FF0000"/>
          </a:solidFill>
          <a:latin typeface="Arial" charset="0"/>
        </a:defRPr>
      </a:lvl5pPr>
      <a:lvl6pPr marL="457200" algn="l" defTabSz="4389438" rtl="0" fontAlgn="base">
        <a:spcBef>
          <a:spcPct val="0"/>
        </a:spcBef>
        <a:spcAft>
          <a:spcPct val="0"/>
        </a:spcAft>
        <a:defRPr sz="8500" b="1">
          <a:solidFill>
            <a:srgbClr val="FF0000"/>
          </a:solidFill>
          <a:latin typeface="Arial" charset="0"/>
        </a:defRPr>
      </a:lvl6pPr>
      <a:lvl7pPr marL="914400" algn="l" defTabSz="4389438" rtl="0" fontAlgn="base">
        <a:spcBef>
          <a:spcPct val="0"/>
        </a:spcBef>
        <a:spcAft>
          <a:spcPct val="0"/>
        </a:spcAft>
        <a:defRPr sz="8500" b="1">
          <a:solidFill>
            <a:srgbClr val="FF0000"/>
          </a:solidFill>
          <a:latin typeface="Arial" charset="0"/>
        </a:defRPr>
      </a:lvl7pPr>
      <a:lvl8pPr marL="1371600" algn="l" defTabSz="4389438" rtl="0" fontAlgn="base">
        <a:spcBef>
          <a:spcPct val="0"/>
        </a:spcBef>
        <a:spcAft>
          <a:spcPct val="0"/>
        </a:spcAft>
        <a:defRPr sz="8500" b="1">
          <a:solidFill>
            <a:srgbClr val="FF0000"/>
          </a:solidFill>
          <a:latin typeface="Arial" charset="0"/>
        </a:defRPr>
      </a:lvl8pPr>
      <a:lvl9pPr marL="1828800" algn="l" defTabSz="4389438" rtl="0" fontAlgn="base">
        <a:spcBef>
          <a:spcPct val="0"/>
        </a:spcBef>
        <a:spcAft>
          <a:spcPct val="0"/>
        </a:spcAft>
        <a:defRPr sz="8500" b="1">
          <a:solidFill>
            <a:srgbClr val="FF0000"/>
          </a:solidFill>
          <a:latin typeface="Arial" charset="0"/>
        </a:defRPr>
      </a:lvl9pPr>
    </p:titleStyle>
    <p:bodyStyle>
      <a:lvl1pPr marL="228600" indent="-228600" algn="l" defTabSz="4389438" rtl="0" fontAlgn="base">
        <a:spcBef>
          <a:spcPct val="20000"/>
        </a:spcBef>
        <a:spcAft>
          <a:spcPct val="0"/>
        </a:spcAft>
        <a:buChar char="•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4389438" rtl="0" fontAlgn="base">
        <a:spcBef>
          <a:spcPct val="20000"/>
        </a:spcBef>
        <a:spcAft>
          <a:spcPct val="0"/>
        </a:spcAft>
        <a:buChar char="•"/>
        <a:defRPr sz="3600" b="1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defTabSz="4389438" rtl="0" fontAlgn="base">
        <a:spcBef>
          <a:spcPct val="20000"/>
        </a:spcBef>
        <a:spcAft>
          <a:spcPct val="0"/>
        </a:spcAft>
        <a:buChar char="•"/>
        <a:defRPr sz="3600" b="1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defTabSz="4389438" rtl="0" fontAlgn="base">
        <a:spcBef>
          <a:spcPct val="20000"/>
        </a:spcBef>
        <a:spcAft>
          <a:spcPct val="0"/>
        </a:spcAft>
        <a:buChar char="•"/>
        <a:defRPr sz="3600" b="1"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defTabSz="4389438" rtl="0" fontAlgn="base">
        <a:spcBef>
          <a:spcPct val="20000"/>
        </a:spcBef>
        <a:spcAft>
          <a:spcPct val="0"/>
        </a:spcAft>
        <a:buChar char="•"/>
        <a:defRPr sz="3600" b="1">
          <a:solidFill>
            <a:schemeClr val="tx1"/>
          </a:solidFill>
          <a:latin typeface="+mn-lt"/>
          <a:ea typeface="ＭＳ Ｐゴシック" charset="-128"/>
        </a:defRPr>
      </a:lvl5pPr>
      <a:lvl6pPr marL="2057400" indent="-228600" algn="l" defTabSz="4389438" rtl="0" fontAlgn="base">
        <a:spcBef>
          <a:spcPct val="20000"/>
        </a:spcBef>
        <a:spcAft>
          <a:spcPct val="0"/>
        </a:spcAft>
        <a:buChar char="•"/>
        <a:defRPr sz="3600" b="1">
          <a:solidFill>
            <a:schemeClr val="tx1"/>
          </a:solidFill>
          <a:latin typeface="+mn-lt"/>
          <a:ea typeface="ＭＳ Ｐゴシック" charset="-128"/>
        </a:defRPr>
      </a:lvl6pPr>
      <a:lvl7pPr marL="2514600" indent="-228600" algn="l" defTabSz="4389438" rtl="0" fontAlgn="base">
        <a:spcBef>
          <a:spcPct val="20000"/>
        </a:spcBef>
        <a:spcAft>
          <a:spcPct val="0"/>
        </a:spcAft>
        <a:buChar char="•"/>
        <a:defRPr sz="3600" b="1">
          <a:solidFill>
            <a:schemeClr val="tx1"/>
          </a:solidFill>
          <a:latin typeface="+mn-lt"/>
          <a:ea typeface="ＭＳ Ｐゴシック" charset="-128"/>
        </a:defRPr>
      </a:lvl7pPr>
      <a:lvl8pPr marL="2971800" indent="-228600" algn="l" defTabSz="4389438" rtl="0" fontAlgn="base">
        <a:spcBef>
          <a:spcPct val="20000"/>
        </a:spcBef>
        <a:spcAft>
          <a:spcPct val="0"/>
        </a:spcAft>
        <a:buChar char="•"/>
        <a:defRPr sz="3600" b="1">
          <a:solidFill>
            <a:schemeClr val="tx1"/>
          </a:solidFill>
          <a:latin typeface="+mn-lt"/>
          <a:ea typeface="ＭＳ Ｐゴシック" charset="-128"/>
        </a:defRPr>
      </a:lvl8pPr>
      <a:lvl9pPr marL="3429000" indent="-228600" algn="l" defTabSz="4389438" rtl="0" fontAlgn="base">
        <a:spcBef>
          <a:spcPct val="20000"/>
        </a:spcBef>
        <a:spcAft>
          <a:spcPct val="0"/>
        </a:spcAft>
        <a:buChar char="•"/>
        <a:defRPr sz="36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png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/>
          <p:cNvSpPr txBox="1">
            <a:spLocks noChangeArrowheads="1"/>
          </p:cNvSpPr>
          <p:nvPr/>
        </p:nvSpPr>
        <p:spPr bwMode="auto">
          <a:xfrm>
            <a:off x="17260994" y="5880733"/>
            <a:ext cx="12798425" cy="1501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marL="457200" lvl="0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4400" b="1" kern="0" dirty="0" smtClean="0">
                <a:ea typeface="ＭＳ Ｐゴシック" charset="-128"/>
              </a:rPr>
              <a:t>Our system is entirely deployed on AWS and has the following components:</a:t>
            </a:r>
          </a:p>
          <a:p>
            <a:pPr marL="914400" lvl="1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4400" b="1" kern="0" dirty="0" smtClean="0">
                <a:ea typeface="ＭＳ Ｐゴシック" charset="-128"/>
              </a:rPr>
              <a:t>Web Server – Serves as the user interaction layer to our application, this is the only box which allows for “public” requests</a:t>
            </a:r>
          </a:p>
          <a:p>
            <a:pPr marL="914400" lvl="1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4400" b="1" kern="0" dirty="0" smtClean="0">
                <a:ea typeface="ＭＳ Ｐゴシック" charset="-128"/>
              </a:rPr>
              <a:t>Master Server – our single point of failure, acts as the coordinator for requests from front-end to workers</a:t>
            </a:r>
          </a:p>
          <a:p>
            <a:pPr marL="914400" lvl="1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4400" b="1" kern="0" dirty="0" smtClean="0">
                <a:ea typeface="ＭＳ Ｐゴシック" charset="-128"/>
              </a:rPr>
              <a:t>Worker Server – communicates with the hospital’s severs to access files and then writes files to our own secure database</a:t>
            </a:r>
          </a:p>
          <a:p>
            <a:pPr marL="914400" lvl="1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4400" b="1" kern="0" dirty="0" smtClean="0">
                <a:ea typeface="ＭＳ Ｐゴシック" charset="-128"/>
              </a:rPr>
              <a:t>Database – passively replicated MongoDB instances in AWS which get files from workers and sends PDFs to front end</a:t>
            </a:r>
            <a:endParaRPr lang="en-US" sz="4400" b="1" kern="0" dirty="0">
              <a:ea typeface="ＭＳ Ｐゴシック" charset="-128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/>
        </p:nvSpPr>
        <p:spPr bwMode="auto">
          <a:xfrm>
            <a:off x="2638425" y="5877028"/>
            <a:ext cx="12798425" cy="1501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438943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As the world</a:t>
            </a: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becomes more flat, individuals are accessing several more hospitals than before. This leads to scattered personal health records which is unpractical for self-management.</a:t>
            </a:r>
          </a:p>
          <a:p>
            <a:pPr marL="457200" marR="0" lvl="0" indent="-457200" algn="l" defTabSz="438943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400" b="1" kern="0" noProof="0" dirty="0" err="1" smtClean="0">
                <a:latin typeface="+mn-lt"/>
                <a:ea typeface="ＭＳ Ｐゴシック" charset="-128"/>
              </a:rPr>
              <a:t>Health.Mate</a:t>
            </a:r>
            <a:r>
              <a:rPr lang="en-US" sz="4400" b="1" kern="0" noProof="0" dirty="0" smtClean="0">
                <a:latin typeface="+mn-lt"/>
                <a:ea typeface="ＭＳ Ｐゴシック" charset="-128"/>
              </a:rPr>
              <a:t> allows users to maintain a centralized location to view and add to their collection of personal health files.</a:t>
            </a:r>
            <a:endParaRPr kumimoji="0" lang="en-US" sz="44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457200" marR="0" lvl="0" indent="-457200" algn="l" defTabSz="438943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44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457200" marR="0" lvl="0" indent="-457200" algn="l" defTabSz="438943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400" b="1" kern="0" dirty="0" smtClean="0">
                <a:latin typeface="+mn-lt"/>
                <a:ea typeface="ＭＳ Ｐゴシック" charset="-128"/>
              </a:rPr>
              <a:t>Goals</a:t>
            </a:r>
          </a:p>
          <a:p>
            <a:pPr marL="914400" lvl="1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4400" b="1" kern="0" dirty="0" smtClean="0">
                <a:latin typeface="+mn-lt"/>
                <a:ea typeface="ＭＳ Ｐゴシック" charset="-128"/>
              </a:rPr>
              <a:t>Usability – create a secure account, collect health records from medical providers, view records whenever</a:t>
            </a:r>
          </a:p>
          <a:p>
            <a:pPr marL="914400" lvl="1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4400" b="1" kern="0" dirty="0" smtClean="0">
                <a:latin typeface="+mn-lt"/>
                <a:ea typeface="ＭＳ Ｐゴシック" charset="-128"/>
              </a:rPr>
              <a:t>Fault-Tolerance – a system which is able to withstand servers or databases going down in the back-end of the </a:t>
            </a:r>
            <a:r>
              <a:rPr lang="en-US" sz="4400" b="1" kern="0" dirty="0" err="1" smtClean="0">
                <a:latin typeface="+mn-lt"/>
                <a:ea typeface="ＭＳ Ｐゴシック" charset="-128"/>
              </a:rPr>
              <a:t>applciation</a:t>
            </a:r>
            <a:endParaRPr lang="en-US" sz="4400" b="1" kern="0" dirty="0">
              <a:latin typeface="+mn-lt"/>
              <a:ea typeface="ＭＳ Ｐゴシック" charset="-128"/>
            </a:endParaRPr>
          </a:p>
          <a:p>
            <a:pPr marL="457200" marR="0" lvl="0" indent="-457200" algn="l" defTabSz="438943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4400" b="1" kern="0" dirty="0" smtClean="0">
              <a:latin typeface="+mn-lt"/>
              <a:ea typeface="ＭＳ Ｐゴシック" charset="-128"/>
            </a:endParaRPr>
          </a:p>
          <a:p>
            <a:pPr marL="457200" marR="0" lvl="0" indent="-457200" algn="l" defTabSz="438943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400" b="1" kern="0" dirty="0" smtClean="0">
                <a:latin typeface="+mn-lt"/>
                <a:ea typeface="ＭＳ Ｐゴシック" charset="-128"/>
              </a:rPr>
              <a:t>Non-goals</a:t>
            </a:r>
            <a:endParaRPr lang="en-US" sz="4400" b="1" kern="0" dirty="0">
              <a:latin typeface="+mn-lt"/>
              <a:ea typeface="ＭＳ Ｐゴシック" charset="-128"/>
            </a:endParaRPr>
          </a:p>
          <a:p>
            <a:pPr marL="914400" lvl="1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4400" b="1" kern="0" dirty="0" smtClean="0">
                <a:latin typeface="+mn-lt"/>
                <a:ea typeface="ＭＳ Ｐゴシック" charset="-128"/>
              </a:rPr>
              <a:t>We did not replicate our back-end workflow coordinator.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9300" y="1828800"/>
            <a:ext cx="27981275" cy="2062163"/>
          </a:xfrm>
        </p:spPr>
        <p:txBody>
          <a:bodyPr/>
          <a:lstStyle/>
          <a:p>
            <a:r>
              <a:rPr lang="en-US" sz="6600" dirty="0" err="1" smtClean="0"/>
              <a:t>Health.Mate</a:t>
            </a:r>
            <a:endParaRPr lang="en-US" sz="6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5813" y="3448050"/>
            <a:ext cx="23044150" cy="1223963"/>
          </a:xfrm>
        </p:spPr>
        <p:txBody>
          <a:bodyPr/>
          <a:lstStyle/>
          <a:p>
            <a:pPr algn="l"/>
            <a:r>
              <a:rPr lang="en-US" sz="4500" dirty="0" smtClean="0"/>
              <a:t>Joshua Antonson, Aayush Agarwal, Mikhail Kutsovsky, Priya </a:t>
            </a:r>
            <a:r>
              <a:rPr lang="en-US" sz="4500" dirty="0" err="1" smtClean="0"/>
              <a:t>Narasimhan</a:t>
            </a:r>
            <a:endParaRPr lang="en-US" sz="45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1828800"/>
            <a:ext cx="29260800" cy="36576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/>
          <a:srcRect r="83538"/>
          <a:stretch/>
        </p:blipFill>
        <p:spPr bwMode="auto">
          <a:xfrm>
            <a:off x="2360613" y="35945763"/>
            <a:ext cx="4643507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60" name="Group 12"/>
          <p:cNvGrpSpPr>
            <a:grpSpLocks/>
          </p:cNvGrpSpPr>
          <p:nvPr/>
        </p:nvGrpSpPr>
        <p:grpSpPr bwMode="auto">
          <a:xfrm>
            <a:off x="2500313" y="4762500"/>
            <a:ext cx="13258800" cy="923925"/>
            <a:chOff x="1440" y="2880"/>
            <a:chExt cx="8352" cy="582"/>
          </a:xfrm>
        </p:grpSpPr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1440" y="2880"/>
              <a:ext cx="8352" cy="57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400"/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1668" y="2880"/>
              <a:ext cx="7991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defTabSz="4389438">
                <a:spcBef>
                  <a:spcPct val="50000"/>
                </a:spcBef>
              </a:pPr>
              <a:r>
                <a:rPr lang="en-US" sz="5400" b="1" dirty="0" smtClean="0">
                  <a:solidFill>
                    <a:schemeClr val="bg1"/>
                  </a:solidFill>
                </a:rPr>
                <a:t>Introduction and Problem Statement</a:t>
              </a: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7007310" y="4760967"/>
            <a:ext cx="13279438" cy="923926"/>
            <a:chOff x="1440" y="2880"/>
            <a:chExt cx="8365" cy="58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440" y="2880"/>
              <a:ext cx="8352" cy="57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4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668" y="2880"/>
              <a:ext cx="8137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defTabSz="4389438">
                <a:spcBef>
                  <a:spcPct val="50000"/>
                </a:spcBef>
              </a:pPr>
              <a:r>
                <a:rPr lang="en-US" sz="5400" b="1" dirty="0" smtClean="0">
                  <a:solidFill>
                    <a:schemeClr val="bg1"/>
                  </a:solidFill>
                </a:rPr>
                <a:t>Architecture and Fault Tolerance</a:t>
              </a: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497239" y="19400432"/>
            <a:ext cx="13258800" cy="923926"/>
            <a:chOff x="1440" y="2880"/>
            <a:chExt cx="8352" cy="582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40" y="2880"/>
              <a:ext cx="8352" cy="57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400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668" y="2880"/>
              <a:ext cx="811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defTabSz="4389438">
                <a:spcBef>
                  <a:spcPct val="50000"/>
                </a:spcBef>
              </a:pPr>
              <a:r>
                <a:rPr lang="en-US" sz="5400" b="1" dirty="0" smtClean="0">
                  <a:solidFill>
                    <a:schemeClr val="bg1"/>
                  </a:solidFill>
                </a:rPr>
                <a:t>Demonstration</a:t>
              </a: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12"/>
          <p:cNvGrpSpPr>
            <a:grpSpLocks/>
          </p:cNvGrpSpPr>
          <p:nvPr/>
        </p:nvGrpSpPr>
        <p:grpSpPr bwMode="auto">
          <a:xfrm>
            <a:off x="17005774" y="16652443"/>
            <a:ext cx="13279438" cy="923926"/>
            <a:chOff x="1440" y="2880"/>
            <a:chExt cx="8365" cy="582"/>
          </a:xfrm>
        </p:grpSpPr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440" y="2880"/>
              <a:ext cx="8352" cy="57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400"/>
            </a:p>
          </p:txBody>
        </p:sp>
        <p:sp>
          <p:nvSpPr>
            <p:cNvPr id="94" name="Text Box 11"/>
            <p:cNvSpPr txBox="1">
              <a:spLocks noChangeArrowheads="1"/>
            </p:cNvSpPr>
            <p:nvPr/>
          </p:nvSpPr>
          <p:spPr bwMode="auto">
            <a:xfrm>
              <a:off x="1668" y="2880"/>
              <a:ext cx="8137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defTabSz="4389438">
                <a:spcBef>
                  <a:spcPct val="50000"/>
                </a:spcBef>
              </a:pPr>
              <a:r>
                <a:rPr lang="en-US" sz="5400" b="1" dirty="0" smtClean="0">
                  <a:solidFill>
                    <a:schemeClr val="bg1"/>
                  </a:solidFill>
                </a:rPr>
                <a:t>Experimental Evaluation</a:t>
              </a: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Rectangle 9"/>
          <p:cNvSpPr txBox="1">
            <a:spLocks noChangeArrowheads="1"/>
          </p:cNvSpPr>
          <p:nvPr/>
        </p:nvSpPr>
        <p:spPr bwMode="auto">
          <a:xfrm>
            <a:off x="2636889" y="20213230"/>
            <a:ext cx="12798425" cy="1501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438943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400" b="1" kern="0" dirty="0" smtClean="0">
                <a:latin typeface="+mn-lt"/>
                <a:ea typeface="ＭＳ Ｐゴシック" charset="-128"/>
              </a:rPr>
              <a:t>Access your own health files</a:t>
            </a:r>
          </a:p>
          <a:p>
            <a:pPr marL="914400" lvl="1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4400" b="1" kern="0" dirty="0" smtClean="0">
                <a:latin typeface="+mn-lt"/>
                <a:ea typeface="ＭＳ Ｐゴシック" charset="-128"/>
              </a:rPr>
              <a:t>If you are a </a:t>
            </a:r>
            <a:r>
              <a:rPr lang="en-US" sz="4400" b="1" kern="0" dirty="0" err="1" smtClean="0">
                <a:latin typeface="+mn-lt"/>
                <a:ea typeface="ＭＳ Ｐゴシック" charset="-128"/>
              </a:rPr>
              <a:t>myUPMC</a:t>
            </a:r>
            <a:r>
              <a:rPr lang="en-US" sz="4400" b="1" kern="0" dirty="0" smtClean="0">
                <a:latin typeface="+mn-lt"/>
                <a:ea typeface="ＭＳ Ｐゴシック" charset="-128"/>
              </a:rPr>
              <a:t> user, you can create an account on </a:t>
            </a:r>
            <a:r>
              <a:rPr lang="en-US" sz="4400" b="1" kern="0" dirty="0" err="1" smtClean="0">
                <a:latin typeface="+mn-lt"/>
                <a:ea typeface="ＭＳ Ｐゴシック" charset="-128"/>
              </a:rPr>
              <a:t>health.mate</a:t>
            </a:r>
            <a:r>
              <a:rPr lang="en-US" sz="4400" b="1" kern="0" dirty="0">
                <a:latin typeface="+mn-lt"/>
                <a:ea typeface="ＭＳ Ｐゴシック" charset="-128"/>
              </a:rPr>
              <a:t> </a:t>
            </a:r>
            <a:r>
              <a:rPr lang="en-US" sz="4400" b="1" kern="0" dirty="0" smtClean="0">
                <a:latin typeface="+mn-lt"/>
                <a:ea typeface="ＭＳ Ｐゴシック" charset="-128"/>
              </a:rPr>
              <a:t>and enter your </a:t>
            </a:r>
            <a:r>
              <a:rPr lang="en-US" sz="4400" b="1" kern="0" dirty="0" err="1" smtClean="0">
                <a:latin typeface="+mn-lt"/>
                <a:ea typeface="ＭＳ Ｐゴシック" charset="-128"/>
              </a:rPr>
              <a:t>myUPMC</a:t>
            </a:r>
            <a:r>
              <a:rPr lang="en-US" sz="4400" b="1" kern="0" dirty="0" smtClean="0">
                <a:latin typeface="+mn-lt"/>
                <a:ea typeface="ＭＳ Ｐゴシック" charset="-128"/>
              </a:rPr>
              <a:t> credentials to view your current health files</a:t>
            </a:r>
          </a:p>
          <a:p>
            <a:pPr marL="914400" lvl="1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4400" b="1" kern="0" dirty="0" smtClean="0">
              <a:ea typeface="ＭＳ Ｐゴシック" charset="-128"/>
            </a:endParaRPr>
          </a:p>
          <a:p>
            <a:pPr marL="457200" lvl="0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4400" b="1" kern="0" dirty="0" smtClean="0">
                <a:ea typeface="ＭＳ Ｐゴシック" charset="-128"/>
              </a:rPr>
              <a:t>Kill one of our servers</a:t>
            </a:r>
            <a:endParaRPr lang="en-US" sz="4400" b="1" kern="0" dirty="0">
              <a:ea typeface="ＭＳ Ｐゴシック" charset="-128"/>
            </a:endParaRPr>
          </a:p>
          <a:p>
            <a:pPr marL="914400" lvl="1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4400" b="1" kern="0" dirty="0" smtClean="0">
                <a:ea typeface="ＭＳ Ｐゴシック" charset="-128"/>
              </a:rPr>
              <a:t>Start a request to collect health files and kill the machine which is doing the work</a:t>
            </a:r>
            <a:endParaRPr lang="en-US" sz="4400" b="1" kern="0" dirty="0">
              <a:ea typeface="ＭＳ Ｐゴシック" charset="-128"/>
            </a:endParaRPr>
          </a:p>
          <a:p>
            <a:pPr marL="914400" lvl="1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425091" y="37060259"/>
            <a:ext cx="4870628" cy="1116042"/>
            <a:chOff x="74613" y="6361113"/>
            <a:chExt cx="2244725" cy="514350"/>
          </a:xfrm>
        </p:grpSpPr>
        <p:pic>
          <p:nvPicPr>
            <p:cNvPr id="25" name="Picture 5" descr="ecelogo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6"/>
            <a:stretch>
              <a:fillRect/>
            </a:stretch>
          </p:blipFill>
          <p:spPr bwMode="auto">
            <a:xfrm>
              <a:off x="538163" y="6361113"/>
              <a:ext cx="1781175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6" descr="animation"/>
            <p:cNvPicPr>
              <a:picLocks noChangeAspect="1" noChangeArrowheads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3" y="6410325"/>
              <a:ext cx="474662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14659925" y="37163229"/>
            <a:ext cx="163996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Fault Tolerant Distributed Systems @ Carnegie Mellon</a:t>
            </a:r>
            <a:endParaRPr lang="en-US" sz="6000" b="1" i="1" dirty="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30" name="Rectangle 9"/>
          <p:cNvSpPr txBox="1">
            <a:spLocks noChangeArrowheads="1"/>
          </p:cNvSpPr>
          <p:nvPr/>
        </p:nvSpPr>
        <p:spPr bwMode="auto">
          <a:xfrm>
            <a:off x="17438794" y="17942632"/>
            <a:ext cx="12798425" cy="1501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marL="914400" lvl="1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4400" b="1" kern="0" dirty="0" smtClean="0">
                <a:latin typeface="+mn-lt"/>
                <a:ea typeface="ＭＳ Ｐゴシック" charset="-128"/>
              </a:rPr>
              <a:t>The top graph shows average time of all operations required for case when a worker server crashes in the middle of processing a request</a:t>
            </a:r>
          </a:p>
          <a:p>
            <a:pPr marL="914400" lvl="1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0" lang="en-US" sz="4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The bottom graph shows the performance of each of the servers when handling concurrent requests</a:t>
            </a:r>
          </a:p>
          <a:p>
            <a:pPr marL="914400" lvl="1" indent="-457200" defTabSz="4389438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4400" b="1" kern="0" baseline="0" dirty="0">
              <a:latin typeface="+mn-lt"/>
              <a:ea typeface="ＭＳ Ｐゴシック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830205" y="27137312"/>
            <a:ext cx="12778450" cy="81124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Your architecture diagram goes</a:t>
            </a:r>
            <a:r>
              <a:rPr kumimoji="0" lang="en-US" sz="8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here (please remove this box)</a:t>
            </a:r>
            <a:endParaRPr kumimoji="0" lang="en-US" sz="8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190561"/>
              </p:ext>
            </p:extLst>
          </p:nvPr>
        </p:nvGraphicFramePr>
        <p:xfrm>
          <a:off x="2093913" y="27039709"/>
          <a:ext cx="14916181" cy="837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6" imgW="6127380" imgH="3441174" progId="AcroExch.Document.DC">
                  <p:embed/>
                </p:oleObj>
              </mc:Choice>
              <mc:Fallback>
                <p:oleObj name="Acrobat Document" r:id="rId6" imgW="6127380" imgH="344117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93913" y="27039709"/>
                        <a:ext cx="14916181" cy="8377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363" y="22829948"/>
            <a:ext cx="11543164" cy="6905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363" y="29961141"/>
            <a:ext cx="11626967" cy="6976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324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Arial Narrow</vt:lpstr>
      <vt:lpstr>Default Design</vt:lpstr>
      <vt:lpstr>Acrobat Document</vt:lpstr>
      <vt:lpstr>Health.Mate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PDL Poster Template for Powerpoint</dc:title>
  <dc:creator>Joan Digney</dc:creator>
  <cp:lastModifiedBy>Aayush Agarwal</cp:lastModifiedBy>
  <cp:revision>91</cp:revision>
  <cp:lastPrinted>2012-11-02T05:53:32Z</cp:lastPrinted>
  <dcterms:created xsi:type="dcterms:W3CDTF">2012-11-02T04:00:20Z</dcterms:created>
  <dcterms:modified xsi:type="dcterms:W3CDTF">2015-12-03T05:09:54Z</dcterms:modified>
</cp:coreProperties>
</file>