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307" r:id="rId9"/>
    <p:sldId id="262" r:id="rId10"/>
    <p:sldId id="309" r:id="rId11"/>
    <p:sldId id="263" r:id="rId12"/>
    <p:sldId id="305" r:id="rId13"/>
    <p:sldId id="264" r:id="rId14"/>
    <p:sldId id="308" r:id="rId15"/>
    <p:sldId id="282" r:id="rId16"/>
    <p:sldId id="266" r:id="rId17"/>
    <p:sldId id="302" r:id="rId18"/>
    <p:sldId id="312" r:id="rId19"/>
    <p:sldId id="298" r:id="rId20"/>
    <p:sldId id="299" r:id="rId21"/>
    <p:sldId id="310" r:id="rId22"/>
    <p:sldId id="283" r:id="rId23"/>
    <p:sldId id="311" r:id="rId24"/>
    <p:sldId id="313" r:id="rId25"/>
    <p:sldId id="297" r:id="rId26"/>
    <p:sldId id="285" r:id="rId27"/>
    <p:sldId id="315" r:id="rId28"/>
    <p:sldId id="271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6" r:id="rId38"/>
    <p:sldId id="295" r:id="rId39"/>
    <p:sldId id="275" r:id="rId40"/>
    <p:sldId id="279" r:id="rId41"/>
    <p:sldId id="306" r:id="rId42"/>
    <p:sldId id="278" r:id="rId43"/>
    <p:sldId id="3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371"/>
    <a:srgbClr val="0C067C"/>
    <a:srgbClr val="FF3399"/>
    <a:srgbClr val="050226"/>
    <a:srgbClr val="050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04" autoAdjust="0"/>
    <p:restoredTop sz="84919" autoAdjust="0"/>
  </p:normalViewPr>
  <p:slideViewPr>
    <p:cSldViewPr snapToGrid="0">
      <p:cViewPr varScale="1">
        <p:scale>
          <a:sx n="62" d="100"/>
          <a:sy n="62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36F77-0A06-4A68-B919-FA741C10F3F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21C2E-35FC-4D07-8405-2BB29049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8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2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1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4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12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2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6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7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6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2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3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1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9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21C2E-35FC-4D07-8405-2BB29049E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50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6500" b="1" baseline="0">
                <a:solidFill>
                  <a:srgbClr val="E50A7C"/>
                </a:solidFill>
                <a:cs typeface="B Mitra" panose="00000400000000000000" pitchFamily="2" charset="-78"/>
              </a:defRPr>
            </a:lvl1pPr>
          </a:lstStyle>
          <a:p>
            <a:r>
              <a:rPr lang="fa-IR" dirty="0" smtClean="0"/>
              <a:t>تیترها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  <a:lvl2pPr algn="r">
              <a:defRPr baseline="0">
                <a:solidFill>
                  <a:schemeClr val="bg1"/>
                </a:solidFill>
              </a:defRPr>
            </a:lvl2pPr>
            <a:lvl3pPr algn="r">
              <a:defRPr baseline="0">
                <a:solidFill>
                  <a:schemeClr val="bg1"/>
                </a:solidFill>
              </a:defRPr>
            </a:lvl3pPr>
            <a:lvl4pPr algn="r">
              <a:defRPr baseline="0">
                <a:solidFill>
                  <a:schemeClr val="bg1"/>
                </a:solidFill>
              </a:defRPr>
            </a:lvl4pPr>
            <a:lvl5pPr algn="r"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EA1E-A1D2-4090-8636-904BC5830C5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07BD-CFE3-4CC2-9664-7A52DF8F2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ural.c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350" y="1830246"/>
            <a:ext cx="8749896" cy="1646302"/>
          </a:xfrm>
        </p:spPr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  <a:t/>
            </a:r>
            <a:br>
              <a:rPr lang="fa-IR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</a:br>
            <a:r>
              <a:rPr lang="en-US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  <a:t/>
            </a:r>
            <a:br>
              <a:rPr lang="en-US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</a:br>
            <a:r>
              <a:rPr lang="fa-IR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  <a:t>برنامه‌نویسی </a:t>
            </a:r>
            <a:r>
              <a:rPr lang="en-US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  <a:t>Real-Time</a:t>
            </a:r>
            <a:r>
              <a:rPr lang="fa-IR" sz="4800" dirty="0" smtClean="0">
                <a:solidFill>
                  <a:srgbClr val="FF3399"/>
                </a:solidFill>
                <a:cs typeface="B Nazanin" panose="00000400000000000000" pitchFamily="2" charset="-78"/>
              </a:rPr>
              <a:t> در </a:t>
            </a:r>
            <a:r>
              <a:rPr lang="en-US" sz="4800" dirty="0" err="1" smtClean="0">
                <a:solidFill>
                  <a:srgbClr val="FF3399"/>
                </a:solidFill>
                <a:cs typeface="B Nazanin" panose="00000400000000000000" pitchFamily="2" charset="-78"/>
              </a:rPr>
              <a:t>Javascript</a:t>
            </a:r>
            <a:endParaRPr lang="en-US" sz="4800" dirty="0">
              <a:solidFill>
                <a:srgbClr val="FF3399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7252" y="4127696"/>
            <a:ext cx="1735778" cy="1096899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آنا لوا</a:t>
            </a:r>
          </a:p>
          <a:p>
            <a:pPr algn="ct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تابستان 98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4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mtClean="0">
                <a:cs typeface="B Nazanin" panose="00000400000000000000" pitchFamily="2" charset="-78"/>
              </a:rPr>
              <a:t>راه حل‌های جایگزین: </a:t>
            </a:r>
            <a:r>
              <a:rPr lang="en-US" dirty="0" smtClean="0">
                <a:cs typeface="B Nazanin" panose="00000400000000000000" pitchFamily="2" charset="-78"/>
              </a:rPr>
              <a:t>Polling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فرستادن </a:t>
            </a:r>
            <a:r>
              <a:rPr lang="en-US" dirty="0" smtClean="0">
                <a:cs typeface="B Nazanin" panose="00000400000000000000" pitchFamily="2" charset="-78"/>
              </a:rPr>
              <a:t>Request</a:t>
            </a:r>
            <a:r>
              <a:rPr lang="fa-IR" dirty="0" smtClean="0">
                <a:cs typeface="B Nazanin" panose="00000400000000000000" pitchFamily="2" charset="-78"/>
              </a:rPr>
              <a:t> هر </a:t>
            </a:r>
            <a:r>
              <a:rPr lang="en-US" dirty="0" smtClean="0">
                <a:cs typeface="B Nazanin" panose="00000400000000000000" pitchFamily="2" charset="-78"/>
              </a:rPr>
              <a:t>x</a:t>
            </a:r>
            <a:r>
              <a:rPr lang="fa-IR" dirty="0" smtClean="0">
                <a:cs typeface="B Nazanin" panose="00000400000000000000" pitchFamily="2" charset="-78"/>
              </a:rPr>
              <a:t> ثانیه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1411" y="2957138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881413" y="3377361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82240" y="2545911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83485" y="2545911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1411" y="2632852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147" y="3387949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81411" y="3860336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81411" y="4280559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1411" y="3536050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6147" y="4291147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1411" y="4701579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81413" y="5121802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1411" y="4377293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6147" y="5132390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8736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Nazanin" panose="00000400000000000000" pitchFamily="2" charset="-78"/>
              </a:rPr>
              <a:t>راه حل‌های جایگزین: </a:t>
            </a:r>
            <a:r>
              <a:rPr lang="en-US" sz="5400" dirty="0" smtClean="0">
                <a:cs typeface="B Nazanin" panose="00000400000000000000" pitchFamily="2" charset="-78"/>
              </a:rPr>
              <a:t> Long Polling</a:t>
            </a:r>
            <a:br>
              <a:rPr lang="en-US" sz="5400" dirty="0" smtClean="0">
                <a:cs typeface="B Nazanin" panose="00000400000000000000" pitchFamily="2" charset="-78"/>
              </a:rPr>
            </a:br>
            <a:r>
              <a:rPr lang="en-US" sz="5400" dirty="0" smtClean="0">
                <a:cs typeface="B Nazanin" panose="00000400000000000000" pitchFamily="2" charset="-78"/>
              </a:rPr>
              <a:t>(Comet)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فرستادن </a:t>
            </a:r>
            <a:r>
              <a:rPr lang="en-US" dirty="0" smtClean="0">
                <a:cs typeface="B Nazanin" panose="00000400000000000000" pitchFamily="2" charset="-78"/>
              </a:rPr>
              <a:t>Request</a:t>
            </a:r>
            <a:r>
              <a:rPr lang="fa-IR" dirty="0" smtClean="0">
                <a:cs typeface="B Nazanin" panose="00000400000000000000" pitchFamily="2" charset="-78"/>
              </a:rPr>
              <a:t> به سرور و نگه داشتن </a:t>
            </a:r>
            <a:r>
              <a:rPr lang="en-US" dirty="0" smtClean="0">
                <a:cs typeface="B Nazanin" panose="00000400000000000000" pitchFamily="2" charset="-78"/>
              </a:rPr>
              <a:t>Connection</a:t>
            </a:r>
            <a:r>
              <a:rPr lang="fa-IR" dirty="0" smtClean="0">
                <a:cs typeface="B Nazanin" panose="00000400000000000000" pitchFamily="2" charset="-78"/>
              </a:rPr>
              <a:t> تا دیتای جدید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1411" y="2957138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881411" y="3607842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82240" y="2545911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83485" y="2545911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240" y="308684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Persisted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5613" y="3633304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78947" y="4255781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81411" y="4943496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0315" y="3839151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09755" y="2988087"/>
            <a:ext cx="4789" cy="575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81411" y="2590481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0240" y="4452197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Persisted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09755" y="4353443"/>
            <a:ext cx="4789" cy="5756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95613" y="493898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6" grpId="0"/>
      <p:bldP spid="27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راه حل‌های جایگزین: </a:t>
            </a:r>
            <a:r>
              <a:rPr lang="en-US" dirty="0">
                <a:cs typeface="B Nazanin" panose="00000400000000000000" pitchFamily="2" charset="-78"/>
              </a:rPr>
              <a:t> Server Sent Events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85172" y="2239397"/>
            <a:ext cx="6088566" cy="111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33134" y="2596670"/>
            <a:ext cx="6088564" cy="120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66168" y="2099927"/>
            <a:ext cx="1326996" cy="369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3766" y="2099928"/>
            <a:ext cx="1326996" cy="369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3134" y="1870065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Connection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3707" y="2629722"/>
            <a:ext cx="22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Connection Response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0708" y="3353862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9927" y="5094713"/>
            <a:ext cx="22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CLOSE the connection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33134" y="5516276"/>
            <a:ext cx="6088564" cy="120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519183" y="3332584"/>
            <a:ext cx="6088564" cy="1205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84689" y="3984068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493164" y="3962790"/>
            <a:ext cx="6088564" cy="1205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96757" y="4571535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505232" y="4550257"/>
            <a:ext cx="6088564" cy="1205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3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راه حل‌های جایگزین: </a:t>
            </a:r>
            <a:r>
              <a:rPr lang="en-US" dirty="0" smtClean="0">
                <a:cs typeface="B Nazanin" panose="00000400000000000000" pitchFamily="2" charset="-78"/>
              </a:rPr>
              <a:t> Server Sent Events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Real-time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en-US" dirty="0" err="1" smtClean="0">
                <a:cs typeface="B Nazanin" panose="00000400000000000000" pitchFamily="2" charset="-78"/>
              </a:rPr>
              <a:t>EventSource</a:t>
            </a:r>
            <a:r>
              <a:rPr lang="en-US" dirty="0" smtClean="0">
                <a:cs typeface="B Nazanin" panose="00000400000000000000" pitchFamily="2" charset="-78"/>
              </a:rPr>
              <a:t> API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دوطرفه 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Event Loop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Rest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err="1" smtClean="0">
                <a:cs typeface="B Nazanin" panose="00000400000000000000" pitchFamily="2" charset="-78"/>
              </a:rPr>
              <a:t>oAuth</a:t>
            </a:r>
            <a:r>
              <a:rPr lang="fa-IR" dirty="0" smtClean="0">
                <a:cs typeface="B Nazanin" panose="00000400000000000000" pitchFamily="2" charset="-78"/>
              </a:rPr>
              <a:t> و ...</a:t>
            </a:r>
            <a:r>
              <a:rPr lang="fa-IR" sz="3600" dirty="0" smtClean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</a:t>
            </a:r>
            <a:endParaRPr lang="fa-IR" sz="3600" dirty="0" smtClean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Browser Support</a:t>
            </a:r>
            <a:r>
              <a:rPr lang="fa-IR" dirty="0" smtClean="0">
                <a:cs typeface="B Nazanin" panose="00000400000000000000" pitchFamily="2" charset="-78"/>
              </a:rPr>
              <a:t> &lt;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25100" y="2819400"/>
            <a:ext cx="631934" cy="478220"/>
            <a:chOff x="10325100" y="2819400"/>
            <a:chExt cx="631934" cy="4782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325100" y="2819400"/>
              <a:ext cx="631934" cy="41253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0325100" y="2819400"/>
              <a:ext cx="570186" cy="47822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0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راه حل؟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765"/>
            <a:ext cx="4457143" cy="35301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80241" y="1816174"/>
            <a:ext cx="3961143" cy="2845177"/>
            <a:chOff x="7980241" y="1816174"/>
            <a:chExt cx="3961143" cy="2845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8210" y="1816174"/>
              <a:ext cx="3403174" cy="2565079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7980241" y="3848582"/>
              <a:ext cx="1640115" cy="812769"/>
            </a:xfrm>
            <a:prstGeom prst="ellipse">
              <a:avLst/>
            </a:prstGeom>
            <a:solidFill>
              <a:srgbClr val="050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/>
          <p:cNvSpPr/>
          <p:nvPr/>
        </p:nvSpPr>
        <p:spPr>
          <a:xfrm>
            <a:off x="4431200" y="2075543"/>
            <a:ext cx="3987086" cy="33356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>
                <a:cs typeface="+mj-cs"/>
              </a:rPr>
              <a:t>استفاده از </a:t>
            </a:r>
            <a:r>
              <a:rPr lang="en-US" sz="3200" dirty="0" err="1">
                <a:cs typeface="+mj-cs"/>
              </a:rPr>
              <a:t>WebSocket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9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چیه؟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1717" y="2228475"/>
            <a:ext cx="6088566" cy="111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999679" y="2585748"/>
            <a:ext cx="6088564" cy="120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72683" y="1853185"/>
            <a:ext cx="1326996" cy="292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0281" y="1853185"/>
            <a:ext cx="1326996" cy="292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9679" y="1859143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Initial 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026" y="2619711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Handshake (Upgrade)</a:t>
            </a:r>
          </a:p>
        </p:txBody>
      </p:sp>
      <p:cxnSp>
        <p:nvCxnSpPr>
          <p:cNvPr id="4" name="Straight Arrow Connector 3"/>
          <p:cNvCxnSpPr>
            <a:stCxn id="11" idx="3"/>
            <a:endCxn id="15" idx="1"/>
          </p:cNvCxnSpPr>
          <p:nvPr/>
        </p:nvCxnSpPr>
        <p:spPr>
          <a:xfrm>
            <a:off x="2999679" y="3315482"/>
            <a:ext cx="614060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7183" y="3324782"/>
            <a:ext cx="23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Bi-directional messages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1717" y="4255085"/>
            <a:ext cx="2074452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68896" y="4248319"/>
            <a:ext cx="1945367" cy="67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2406" y="4030764"/>
            <a:ext cx="22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42158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چه ویژگی‌هایی داره؟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Full-duplex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Bi-directional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آپگرید </a:t>
            </a:r>
            <a:r>
              <a:rPr lang="en-US" dirty="0" smtClean="0">
                <a:cs typeface="B Nazanin" panose="00000400000000000000" pitchFamily="2" charset="-78"/>
              </a:rPr>
              <a:t>http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</a:p>
          <a:p>
            <a:pPr lvl="1" rtl="1"/>
            <a:r>
              <a:rPr lang="fa-IR" dirty="0" smtClean="0">
                <a:cs typeface="B Nazanin" panose="00000400000000000000" pitchFamily="2" charset="-78"/>
              </a:rPr>
              <a:t>همون </a:t>
            </a:r>
            <a:r>
              <a:rPr lang="en-US" dirty="0" err="1" smtClean="0">
                <a:cs typeface="B Nazanin" panose="00000400000000000000" pitchFamily="2" charset="-78"/>
              </a:rPr>
              <a:t>tcp</a:t>
            </a:r>
            <a:r>
              <a:rPr lang="en-US" dirty="0" smtClean="0">
                <a:cs typeface="B Nazanin" panose="00000400000000000000" pitchFamily="2" charset="-78"/>
              </a:rPr>
              <a:t> connection</a:t>
            </a:r>
            <a:r>
              <a:rPr lang="fa-IR" dirty="0" smtClean="0">
                <a:cs typeface="B Nazanin" panose="00000400000000000000" pitchFamily="2" charset="-78"/>
              </a:rPr>
              <a:t> با </a:t>
            </a:r>
            <a:r>
              <a:rPr lang="en-US" dirty="0" smtClean="0">
                <a:cs typeface="B Nazanin" panose="00000400000000000000" pitchFamily="2" charset="-78"/>
              </a:rPr>
              <a:t>ws://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en-US" dirty="0" smtClean="0">
                <a:cs typeface="B Nazanin" panose="00000400000000000000" pitchFamily="2" charset="-78"/>
              </a:rPr>
              <a:t>wss://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پیاده‎سازی آسان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فقط یک بار فرستادن </a:t>
            </a:r>
            <a:r>
              <a:rPr lang="en-US" dirty="0" smtClean="0">
                <a:cs typeface="B Nazanin" panose="00000400000000000000" pitchFamily="2" charset="-78"/>
              </a:rPr>
              <a:t>header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  <a:hlinkClick r:id="rId3"/>
              </a:rPr>
              <a:t>مثال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99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Http vs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(</a:t>
            </a:r>
            <a:r>
              <a:rPr lang="en-US" dirty="0" smtClean="0">
                <a:cs typeface="B Nazanin" panose="00000400000000000000" pitchFamily="2" charset="-78"/>
              </a:rPr>
              <a:t>Performance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1" y="2201100"/>
            <a:ext cx="3347585" cy="3253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14" y="2066163"/>
            <a:ext cx="3037114" cy="3597811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664131" y="1845355"/>
            <a:ext cx="3023393" cy="1780463"/>
          </a:xfrm>
          <a:prstGeom prst="cloudCallout">
            <a:avLst>
              <a:gd name="adj1" fmla="val -75397"/>
              <a:gd name="adj2" fmla="val 5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cs typeface="+mj-cs"/>
              </a:rPr>
              <a:t>دستور جدید؟</a:t>
            </a:r>
            <a:endParaRPr lang="en-US" sz="3200" dirty="0">
              <a:cs typeface="+mj-cs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814946" y="4376769"/>
            <a:ext cx="3023393" cy="1780463"/>
          </a:xfrm>
          <a:prstGeom prst="cloudCallout">
            <a:avLst>
              <a:gd name="adj1" fmla="val 91186"/>
              <a:gd name="adj2" fmla="val -92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cs typeface="+mj-cs"/>
              </a:rPr>
              <a:t>نه!!!</a:t>
            </a:r>
            <a:endParaRPr lang="en-US" sz="3200" dirty="0"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08" y="3223463"/>
            <a:ext cx="837743" cy="1283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6" y="3223463"/>
            <a:ext cx="837743" cy="128321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5013351" y="3569732"/>
            <a:ext cx="2490535" cy="494268"/>
          </a:xfrm>
          <a:custGeom>
            <a:avLst/>
            <a:gdLst>
              <a:gd name="connsiteX0" fmla="*/ 0 w 2452915"/>
              <a:gd name="connsiteY0" fmla="*/ 363639 h 494268"/>
              <a:gd name="connsiteX1" fmla="*/ 145143 w 2452915"/>
              <a:gd name="connsiteY1" fmla="*/ 44325 h 494268"/>
              <a:gd name="connsiteX2" fmla="*/ 203200 w 2452915"/>
              <a:gd name="connsiteY2" fmla="*/ 782 h 494268"/>
              <a:gd name="connsiteX3" fmla="*/ 246743 w 2452915"/>
              <a:gd name="connsiteY3" fmla="*/ 15297 h 494268"/>
              <a:gd name="connsiteX4" fmla="*/ 275772 w 2452915"/>
              <a:gd name="connsiteY4" fmla="*/ 116897 h 494268"/>
              <a:gd name="connsiteX5" fmla="*/ 290286 w 2452915"/>
              <a:gd name="connsiteY5" fmla="*/ 203982 h 494268"/>
              <a:gd name="connsiteX6" fmla="*/ 319315 w 2452915"/>
              <a:gd name="connsiteY6" fmla="*/ 247525 h 494268"/>
              <a:gd name="connsiteX7" fmla="*/ 377372 w 2452915"/>
              <a:gd name="connsiteY7" fmla="*/ 349125 h 494268"/>
              <a:gd name="connsiteX8" fmla="*/ 435429 w 2452915"/>
              <a:gd name="connsiteY8" fmla="*/ 465239 h 494268"/>
              <a:gd name="connsiteX9" fmla="*/ 478972 w 2452915"/>
              <a:gd name="connsiteY9" fmla="*/ 494268 h 494268"/>
              <a:gd name="connsiteX10" fmla="*/ 508000 w 2452915"/>
              <a:gd name="connsiteY10" fmla="*/ 450725 h 494268"/>
              <a:gd name="connsiteX11" fmla="*/ 609600 w 2452915"/>
              <a:gd name="connsiteY11" fmla="*/ 116897 h 494268"/>
              <a:gd name="connsiteX12" fmla="*/ 638629 w 2452915"/>
              <a:gd name="connsiteY12" fmla="*/ 58839 h 494268"/>
              <a:gd name="connsiteX13" fmla="*/ 798286 w 2452915"/>
              <a:gd name="connsiteY13" fmla="*/ 218497 h 494268"/>
              <a:gd name="connsiteX14" fmla="*/ 856343 w 2452915"/>
              <a:gd name="connsiteY14" fmla="*/ 291068 h 494268"/>
              <a:gd name="connsiteX15" fmla="*/ 957943 w 2452915"/>
              <a:gd name="connsiteY15" fmla="*/ 363639 h 494268"/>
              <a:gd name="connsiteX16" fmla="*/ 1045029 w 2452915"/>
              <a:gd name="connsiteY16" fmla="*/ 436211 h 494268"/>
              <a:gd name="connsiteX17" fmla="*/ 1059543 w 2452915"/>
              <a:gd name="connsiteY17" fmla="*/ 145925 h 494268"/>
              <a:gd name="connsiteX18" fmla="*/ 1175658 w 2452915"/>
              <a:gd name="connsiteY18" fmla="*/ 247525 h 494268"/>
              <a:gd name="connsiteX19" fmla="*/ 1349829 w 2452915"/>
              <a:gd name="connsiteY19" fmla="*/ 349125 h 494268"/>
              <a:gd name="connsiteX20" fmla="*/ 1407886 w 2452915"/>
              <a:gd name="connsiteY20" fmla="*/ 262039 h 494268"/>
              <a:gd name="connsiteX21" fmla="*/ 1973943 w 2452915"/>
              <a:gd name="connsiteY21" fmla="*/ 218497 h 494268"/>
              <a:gd name="connsiteX22" fmla="*/ 2061029 w 2452915"/>
              <a:gd name="connsiteY22" fmla="*/ 203982 h 494268"/>
              <a:gd name="connsiteX23" fmla="*/ 2090058 w 2452915"/>
              <a:gd name="connsiteY23" fmla="*/ 160439 h 494268"/>
              <a:gd name="connsiteX24" fmla="*/ 2177143 w 2452915"/>
              <a:gd name="connsiteY24" fmla="*/ 174954 h 494268"/>
              <a:gd name="connsiteX25" fmla="*/ 2264229 w 2452915"/>
              <a:gd name="connsiteY25" fmla="*/ 247525 h 494268"/>
              <a:gd name="connsiteX26" fmla="*/ 2322286 w 2452915"/>
              <a:gd name="connsiteY26" fmla="*/ 320097 h 494268"/>
              <a:gd name="connsiteX27" fmla="*/ 2423886 w 2452915"/>
              <a:gd name="connsiteY27" fmla="*/ 363639 h 494268"/>
              <a:gd name="connsiteX28" fmla="*/ 2452915 w 2452915"/>
              <a:gd name="connsiteY28" fmla="*/ 363639 h 4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52915" h="494268">
                <a:moveTo>
                  <a:pt x="0" y="363639"/>
                </a:moveTo>
                <a:cubicBezTo>
                  <a:pt x="48381" y="257201"/>
                  <a:pt x="88017" y="146336"/>
                  <a:pt x="145143" y="44325"/>
                </a:cubicBezTo>
                <a:cubicBezTo>
                  <a:pt x="156963" y="23219"/>
                  <a:pt x="179940" y="7428"/>
                  <a:pt x="203200" y="782"/>
                </a:cubicBezTo>
                <a:cubicBezTo>
                  <a:pt x="217911" y="-3421"/>
                  <a:pt x="232229" y="10459"/>
                  <a:pt x="246743" y="15297"/>
                </a:cubicBezTo>
                <a:cubicBezTo>
                  <a:pt x="260579" y="56803"/>
                  <a:pt x="266658" y="71326"/>
                  <a:pt x="275772" y="116897"/>
                </a:cubicBezTo>
                <a:cubicBezTo>
                  <a:pt x="281543" y="145754"/>
                  <a:pt x="280980" y="176063"/>
                  <a:pt x="290286" y="203982"/>
                </a:cubicBezTo>
                <a:cubicBezTo>
                  <a:pt x="295802" y="220531"/>
                  <a:pt x="310340" y="232567"/>
                  <a:pt x="319315" y="247525"/>
                </a:cubicBezTo>
                <a:cubicBezTo>
                  <a:pt x="339383" y="280972"/>
                  <a:pt x="359928" y="314237"/>
                  <a:pt x="377372" y="349125"/>
                </a:cubicBezTo>
                <a:cubicBezTo>
                  <a:pt x="412200" y="418782"/>
                  <a:pt x="363006" y="380746"/>
                  <a:pt x="435429" y="465239"/>
                </a:cubicBezTo>
                <a:cubicBezTo>
                  <a:pt x="446782" y="478484"/>
                  <a:pt x="464458" y="484592"/>
                  <a:pt x="478972" y="494268"/>
                </a:cubicBezTo>
                <a:cubicBezTo>
                  <a:pt x="488648" y="479754"/>
                  <a:pt x="502294" y="467209"/>
                  <a:pt x="508000" y="450725"/>
                </a:cubicBezTo>
                <a:cubicBezTo>
                  <a:pt x="546048" y="340808"/>
                  <a:pt x="557582" y="220933"/>
                  <a:pt x="609600" y="116897"/>
                </a:cubicBezTo>
                <a:lnTo>
                  <a:pt x="638629" y="58839"/>
                </a:lnTo>
                <a:cubicBezTo>
                  <a:pt x="691848" y="112058"/>
                  <a:pt x="751269" y="159726"/>
                  <a:pt x="798286" y="218497"/>
                </a:cubicBezTo>
                <a:cubicBezTo>
                  <a:pt x="817638" y="242687"/>
                  <a:pt x="833421" y="270229"/>
                  <a:pt x="856343" y="291068"/>
                </a:cubicBezTo>
                <a:cubicBezTo>
                  <a:pt x="887138" y="319064"/>
                  <a:pt x="925444" y="337640"/>
                  <a:pt x="957943" y="363639"/>
                </a:cubicBezTo>
                <a:cubicBezTo>
                  <a:pt x="1097645" y="475400"/>
                  <a:pt x="913170" y="348304"/>
                  <a:pt x="1045029" y="436211"/>
                </a:cubicBezTo>
                <a:cubicBezTo>
                  <a:pt x="1049867" y="339449"/>
                  <a:pt x="1004396" y="225581"/>
                  <a:pt x="1059543" y="145925"/>
                </a:cubicBezTo>
                <a:cubicBezTo>
                  <a:pt x="1088817" y="103640"/>
                  <a:pt x="1135743" y="215094"/>
                  <a:pt x="1175658" y="247525"/>
                </a:cubicBezTo>
                <a:cubicBezTo>
                  <a:pt x="1293057" y="342911"/>
                  <a:pt x="1250886" y="324390"/>
                  <a:pt x="1349829" y="349125"/>
                </a:cubicBezTo>
                <a:cubicBezTo>
                  <a:pt x="1369181" y="320096"/>
                  <a:pt x="1373738" y="269186"/>
                  <a:pt x="1407886" y="262039"/>
                </a:cubicBezTo>
                <a:cubicBezTo>
                  <a:pt x="1593115" y="223270"/>
                  <a:pt x="1785443" y="235252"/>
                  <a:pt x="1973943" y="218497"/>
                </a:cubicBezTo>
                <a:cubicBezTo>
                  <a:pt x="2003257" y="215891"/>
                  <a:pt x="2032000" y="208820"/>
                  <a:pt x="2061029" y="203982"/>
                </a:cubicBezTo>
                <a:cubicBezTo>
                  <a:pt x="2070705" y="189468"/>
                  <a:pt x="2076436" y="171336"/>
                  <a:pt x="2090058" y="160439"/>
                </a:cubicBezTo>
                <a:cubicBezTo>
                  <a:pt x="2128900" y="129365"/>
                  <a:pt x="2145098" y="150030"/>
                  <a:pt x="2177143" y="174954"/>
                </a:cubicBezTo>
                <a:cubicBezTo>
                  <a:pt x="2206970" y="198153"/>
                  <a:pt x="2237510" y="220806"/>
                  <a:pt x="2264229" y="247525"/>
                </a:cubicBezTo>
                <a:cubicBezTo>
                  <a:pt x="2286134" y="269430"/>
                  <a:pt x="2298972" y="299697"/>
                  <a:pt x="2322286" y="320097"/>
                </a:cubicBezTo>
                <a:cubicBezTo>
                  <a:pt x="2336273" y="332336"/>
                  <a:pt x="2400655" y="358993"/>
                  <a:pt x="2423886" y="363639"/>
                </a:cubicBezTo>
                <a:cubicBezTo>
                  <a:pt x="2433374" y="365537"/>
                  <a:pt x="2443239" y="363639"/>
                  <a:pt x="2452915" y="363639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Http vs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(</a:t>
            </a:r>
            <a:r>
              <a:rPr lang="en-US" dirty="0" smtClean="0">
                <a:cs typeface="B Nazanin" panose="00000400000000000000" pitchFamily="2" charset="-78"/>
              </a:rPr>
              <a:t>Performance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35" y="1754540"/>
            <a:ext cx="10515600" cy="4351338"/>
          </a:xfrm>
        </p:spPr>
        <p:txBody>
          <a:bodyPr/>
          <a:lstStyle/>
          <a:p>
            <a:pPr marL="0" indent="0" rtl="1">
              <a:buNone/>
            </a:pPr>
            <a:endParaRPr lang="fa-IR" dirty="0" smtClean="0">
              <a:cs typeface="+mj-cs"/>
            </a:endParaRPr>
          </a:p>
          <a:p>
            <a:pPr rtl="1"/>
            <a:r>
              <a:rPr lang="fa-IR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Stateful</a:t>
            </a:r>
            <a:r>
              <a:rPr lang="fa-IR" dirty="0" smtClean="0">
                <a:cs typeface="+mj-cs"/>
              </a:rPr>
              <a:t> و </a:t>
            </a:r>
            <a:r>
              <a:rPr lang="en-US" dirty="0" smtClean="0">
                <a:cs typeface="+mj-cs"/>
              </a:rPr>
              <a:t>Stateless</a:t>
            </a:r>
          </a:p>
          <a:p>
            <a:pPr rtl="1"/>
            <a:endParaRPr lang="fa-IR" dirty="0" smtClean="0">
              <a:cs typeface="+mj-cs"/>
            </a:endParaRPr>
          </a:p>
          <a:p>
            <a:pPr rtl="1"/>
            <a:r>
              <a:rPr lang="en-US" dirty="0" smtClean="0">
                <a:cs typeface="+mj-cs"/>
              </a:rPr>
              <a:t>header</a:t>
            </a:r>
            <a:r>
              <a:rPr lang="fa-IR" dirty="0" smtClean="0">
                <a:cs typeface="+mj-cs"/>
              </a:rPr>
              <a:t> اولیه با سایز برابر</a:t>
            </a:r>
            <a:endParaRPr lang="en-US" dirty="0" smtClean="0">
              <a:cs typeface="+mj-cs"/>
            </a:endParaRPr>
          </a:p>
          <a:p>
            <a:pPr rtl="1"/>
            <a:endParaRPr lang="fa-IR" dirty="0" smtClean="0">
              <a:cs typeface="+mj-cs"/>
            </a:endParaRPr>
          </a:p>
          <a:p>
            <a:pPr rtl="1"/>
            <a:r>
              <a:rPr lang="fa-IR" dirty="0" smtClean="0">
                <a:cs typeface="+mj-cs"/>
              </a:rPr>
              <a:t>سربار </a:t>
            </a:r>
            <a:r>
              <a:rPr lang="en-US" dirty="0" smtClean="0">
                <a:cs typeface="+mj-cs"/>
              </a:rPr>
              <a:t>2 bytes/</a:t>
            </a:r>
            <a:r>
              <a:rPr lang="en-US" dirty="0" err="1" smtClean="0">
                <a:cs typeface="+mj-cs"/>
              </a:rPr>
              <a:t>msg</a:t>
            </a:r>
            <a:r>
              <a:rPr lang="fa-IR" dirty="0" smtClean="0">
                <a:cs typeface="+mj-cs"/>
              </a:rPr>
              <a:t> (در برابر چند کیلوبایت)</a:t>
            </a:r>
            <a:endParaRPr lang="en-US" dirty="0" smtClean="0">
              <a:cs typeface="+mj-cs"/>
            </a:endParaRPr>
          </a:p>
          <a:p>
            <a:pPr rtl="1"/>
            <a:endParaRPr lang="fa-IR" dirty="0">
              <a:cs typeface="+mj-cs"/>
            </a:endParaRPr>
          </a:p>
          <a:p>
            <a:pPr rtl="1"/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61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Http vs </a:t>
            </a:r>
            <a:r>
              <a:rPr lang="en-US" dirty="0" err="1">
                <a:cs typeface="B Nazanin" panose="00000400000000000000" pitchFamily="2" charset="-78"/>
              </a:rPr>
              <a:t>WebSocket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en-US" dirty="0">
                <a:cs typeface="B Nazanin" panose="00000400000000000000" pitchFamily="2" charset="-78"/>
              </a:rPr>
              <a:t>Performance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31" y="1690688"/>
            <a:ext cx="8872737" cy="4642589"/>
          </a:xfrm>
        </p:spPr>
      </p:pic>
    </p:spTree>
    <p:extLst>
      <p:ext uri="{BB962C8B-B14F-4D97-AF65-F5344CB8AC3E}">
        <p14:creationId xmlns:p14="http://schemas.microsoft.com/office/powerpoint/2010/main" val="17230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قبل از اینکه شروع کنیم...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اپلیکیشن </a:t>
            </a:r>
            <a:r>
              <a:rPr lang="en-US" dirty="0">
                <a:cs typeface="B Nazanin" panose="00000400000000000000" pitchFamily="2" charset="-78"/>
              </a:rPr>
              <a:t>Real-Time</a:t>
            </a:r>
            <a:r>
              <a:rPr lang="fa-IR" dirty="0" smtClean="0">
                <a:cs typeface="B Nazanin" panose="00000400000000000000" pitchFamily="2" charset="-78"/>
              </a:rPr>
              <a:t> چیه؟</a:t>
            </a:r>
            <a:endParaRPr lang="en-US" dirty="0" smtClean="0">
              <a:cs typeface="B Nazanin" panose="00000400000000000000" pitchFamily="2" charset="-78"/>
            </a:endParaRPr>
          </a:p>
          <a:p>
            <a:pPr rtl="1"/>
            <a:endParaRPr lang="en-US" dirty="0">
              <a:cs typeface="B Nazanin" panose="00000400000000000000" pitchFamily="2" charset="-78"/>
            </a:endParaRPr>
          </a:p>
          <a:p>
            <a:pPr rtl="1"/>
            <a:r>
              <a:rPr lang="fa-IR" dirty="0">
                <a:cs typeface="B Nazanin" panose="00000400000000000000" pitchFamily="2" charset="-78"/>
                <a:hlinkClick r:id="rId3"/>
              </a:rPr>
              <a:t>مثال</a:t>
            </a:r>
            <a:endParaRPr lang="en-US" dirty="0">
              <a:cs typeface="B Nazanin" panose="00000400000000000000" pitchFamily="2" charset="-78"/>
            </a:endParaRPr>
          </a:p>
          <a:p>
            <a:pPr rtl="1"/>
            <a:endParaRPr lang="en-US" dirty="0" smtClean="0">
              <a:cs typeface="B Nazanin" panose="00000400000000000000" pitchFamily="2" charset="-78"/>
            </a:endParaRPr>
          </a:p>
          <a:p>
            <a:pPr rtl="1"/>
            <a:r>
              <a:rPr lang="fa-IR" dirty="0">
                <a:cs typeface="B Nazanin" panose="00000400000000000000" pitchFamily="2" charset="-78"/>
              </a:rPr>
              <a:t>حالا این </a:t>
            </a:r>
            <a:r>
              <a:rPr lang="en-US" dirty="0">
                <a:cs typeface="B Nazanin" panose="00000400000000000000" pitchFamily="2" charset="-78"/>
              </a:rPr>
              <a:t>Real-Time</a:t>
            </a:r>
            <a:r>
              <a:rPr lang="fa-IR" dirty="0">
                <a:cs typeface="B Nazanin" panose="00000400000000000000" pitchFamily="2" charset="-78"/>
              </a:rPr>
              <a:t> چطوری امکان پذیر می‌شه؟</a:t>
            </a:r>
            <a:endParaRPr lang="en-US" dirty="0">
              <a:cs typeface="B Nazanin" panose="00000400000000000000" pitchFamily="2" charset="-78"/>
            </a:endParaRPr>
          </a:p>
          <a:p>
            <a:pPr rtl="1"/>
            <a:endParaRPr lang="en-US" dirty="0">
              <a:cs typeface="B Nazanin" panose="00000400000000000000" pitchFamily="2" charset="-78"/>
            </a:endParaRPr>
          </a:p>
          <a:p>
            <a:pPr rtl="1"/>
            <a:endParaRPr lang="en-US" dirty="0" smtClean="0">
              <a:cs typeface="B Nazanin" panose="00000400000000000000" pitchFamily="2" charset="-78"/>
            </a:endParaRPr>
          </a:p>
          <a:p>
            <a:pPr rtl="1"/>
            <a:endParaRPr lang="en-US" dirty="0">
              <a:cs typeface="B Nazanin" panose="00000400000000000000" pitchFamily="2" charset="-78"/>
            </a:endParaRPr>
          </a:p>
          <a:p>
            <a:pPr rtl="1"/>
            <a:endParaRPr lang="en-US" dirty="0" smtClean="0">
              <a:cs typeface="B Nazanin" panose="00000400000000000000" pitchFamily="2" charset="-78"/>
            </a:endParaRPr>
          </a:p>
          <a:p>
            <a:pPr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6" y="365125"/>
            <a:ext cx="9203724" cy="62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Http vs </a:t>
            </a:r>
            <a:r>
              <a:rPr lang="en-US" dirty="0" err="1">
                <a:cs typeface="B Nazanin" panose="00000400000000000000" pitchFamily="2" charset="-78"/>
              </a:rPr>
              <a:t>WebSocket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en-US" dirty="0">
                <a:cs typeface="B Nazanin" panose="00000400000000000000" pitchFamily="2" charset="-78"/>
              </a:rPr>
              <a:t>Performance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3" y="1690688"/>
            <a:ext cx="8802422" cy="4458915"/>
          </a:xfrm>
        </p:spPr>
      </p:pic>
    </p:spTree>
    <p:extLst>
      <p:ext uri="{BB962C8B-B14F-4D97-AF65-F5344CB8AC3E}">
        <p14:creationId xmlns:p14="http://schemas.microsoft.com/office/powerpoint/2010/main" val="37710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898635" y="1399955"/>
            <a:ext cx="10854933" cy="3313934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5400" dirty="0" smtClean="0">
                <a:solidFill>
                  <a:schemeClr val="bg1"/>
                </a:solidFill>
                <a:cs typeface="+mj-cs"/>
              </a:rPr>
              <a:t>پس همه جا از </a:t>
            </a:r>
            <a:r>
              <a:rPr lang="en-US" sz="5400" dirty="0" err="1" smtClean="0">
                <a:solidFill>
                  <a:schemeClr val="bg1"/>
                </a:solidFill>
                <a:cs typeface="+mj-cs"/>
              </a:rPr>
              <a:t>WebSocket</a:t>
            </a:r>
            <a:r>
              <a:rPr lang="fa-IR" sz="5400" dirty="0" smtClean="0">
                <a:solidFill>
                  <a:schemeClr val="bg1"/>
                </a:solidFill>
                <a:cs typeface="+mj-cs"/>
              </a:rPr>
              <a:t> استفاده کنیم؟</a:t>
            </a:r>
            <a:endParaRPr lang="en-US" sz="5400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47" y="4303984"/>
            <a:ext cx="3199025" cy="20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 smtClean="0">
                <a:cs typeface="B Nazanin" panose="00000400000000000000" pitchFamily="2" charset="-78"/>
              </a:rPr>
              <a:t>چرا همه جا از </a:t>
            </a:r>
            <a:r>
              <a:rPr lang="en-US" sz="5400" dirty="0" smtClean="0">
                <a:cs typeface="B Nazanin" panose="00000400000000000000" pitchFamily="2" charset="-78"/>
              </a:rPr>
              <a:t>WS</a:t>
            </a:r>
            <a:r>
              <a:rPr lang="fa-IR" sz="5400" dirty="0" smtClean="0">
                <a:cs typeface="B Nazanin" panose="00000400000000000000" pitchFamily="2" charset="-78"/>
              </a:rPr>
              <a:t> استفاده نکنیم؟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3399"/>
                </a:solidFill>
                <a:cs typeface="B Nazanin" panose="00000400000000000000" pitchFamily="2" charset="-78"/>
              </a:rPr>
              <a:t>=!</a:t>
            </a:r>
            <a:r>
              <a:rPr lang="fa-IR" dirty="0" smtClean="0">
                <a:cs typeface="B Nazanin" panose="00000400000000000000" pitchFamily="2" charset="-78"/>
              </a:rPr>
              <a:t> جایگزین برای </a:t>
            </a:r>
            <a:r>
              <a:rPr lang="en-US" dirty="0" smtClean="0">
                <a:cs typeface="B Nazanin" panose="00000400000000000000" pitchFamily="2" charset="-78"/>
              </a:rPr>
              <a:t>http</a:t>
            </a:r>
            <a:r>
              <a:rPr lang="fa-IR" dirty="0" smtClean="0">
                <a:cs typeface="B Nazanin" panose="00000400000000000000" pitchFamily="2" charset="-78"/>
              </a:rPr>
              <a:t> !!</a:t>
            </a:r>
          </a:p>
          <a:p>
            <a:pPr lvl="1" rtl="1">
              <a:lnSpc>
                <a:spcPct val="150000"/>
              </a:lnSpc>
            </a:pPr>
            <a:r>
              <a:rPr lang="en-US" dirty="0" smtClean="0">
                <a:cs typeface="B Nazanin" panose="00000400000000000000" pitchFamily="2" charset="-78"/>
              </a:rPr>
              <a:t>http upgrade</a:t>
            </a:r>
          </a:p>
          <a:p>
            <a:pPr lvl="1" rtl="1">
              <a:lnSpc>
                <a:spcPct val="150000"/>
              </a:lnSpc>
            </a:pP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http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         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Automatic Caching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 ،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SEO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 و ... </a:t>
            </a:r>
            <a:endParaRPr lang="en-US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>
              <a:lnSpc>
                <a:spcPct val="150000"/>
              </a:lnSpc>
            </a:pP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    </a:t>
            </a:r>
            <a:r>
              <a:rPr lang="en-US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Ws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    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low-level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،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  load balancing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پیچیده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تر، توان مصرفی بالاتر و...</a:t>
            </a:r>
          </a:p>
          <a:p>
            <a:pPr lvl="1" rtl="1"/>
            <a:endParaRPr lang="fa-IR" dirty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marL="457200" lvl="1" indent="0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419224" y="4001293"/>
            <a:ext cx="557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9578096" y="4556990"/>
            <a:ext cx="557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کجا از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استفاده کنیم؟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ارتباط دوطرفه </a:t>
            </a:r>
            <a:r>
              <a:rPr lang="en-US" dirty="0" smtClean="0">
                <a:cs typeface="B Nazanin" panose="00000400000000000000" pitchFamily="2" charset="-78"/>
              </a:rPr>
              <a:t>Full-duplex</a:t>
            </a:r>
            <a:endParaRPr lang="fa-IR" dirty="0">
              <a:cs typeface="B Nazanin" panose="00000400000000000000" pitchFamily="2" charset="-78"/>
            </a:endParaRPr>
          </a:p>
          <a:p>
            <a:pPr lvl="1" rtl="1"/>
            <a:r>
              <a:rPr lang="en-US" dirty="0" smtClean="0">
                <a:cs typeface="B Nazanin" panose="00000400000000000000" pitchFamily="2" charset="-78"/>
              </a:rPr>
              <a:t>Chat</a:t>
            </a:r>
          </a:p>
          <a:p>
            <a:pPr lvl="1" rtl="1"/>
            <a:r>
              <a:rPr lang="fa-IR" dirty="0" smtClean="0">
                <a:cs typeface="B Nazanin" panose="00000400000000000000" pitchFamily="2" charset="-78"/>
              </a:rPr>
              <a:t> بازی 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rtl="1"/>
            <a:r>
              <a:rPr lang="fa-IR" dirty="0" smtClean="0">
                <a:cs typeface="B Nazanin" panose="00000400000000000000" pitchFamily="2" charset="-78"/>
              </a:rPr>
              <a:t> ارتباط </a:t>
            </a:r>
            <a:r>
              <a:rPr lang="en-US" dirty="0" smtClean="0">
                <a:cs typeface="B Nazanin" panose="00000400000000000000" pitchFamily="2" charset="-78"/>
              </a:rPr>
              <a:t>Real-Time</a:t>
            </a:r>
            <a:r>
              <a:rPr lang="fa-IR" dirty="0" smtClean="0">
                <a:cs typeface="B Nazanin" panose="00000400000000000000" pitchFamily="2" charset="-78"/>
              </a:rPr>
              <a:t> با </a:t>
            </a:r>
            <a:r>
              <a:rPr lang="en-US" dirty="0" smtClean="0">
                <a:cs typeface="B Nazanin" panose="00000400000000000000" pitchFamily="2" charset="-78"/>
              </a:rPr>
              <a:t>latency</a:t>
            </a:r>
            <a:r>
              <a:rPr lang="fa-IR" dirty="0" smtClean="0">
                <a:cs typeface="B Nazanin" panose="00000400000000000000" pitchFamily="2" charset="-78"/>
              </a:rPr>
              <a:t> کم</a:t>
            </a:r>
            <a:endParaRPr lang="fa-IR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endParaRPr lang="fa-IR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48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2513239"/>
            <a:ext cx="10515600" cy="1325563"/>
          </a:xfrm>
        </p:spPr>
        <p:txBody>
          <a:bodyPr/>
          <a:lstStyle/>
          <a:p>
            <a:pPr rtl="1"/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fa-IR" dirty="0" smtClean="0">
                <a:cs typeface="B Nazanin" panose="00000400000000000000" pitchFamily="2" charset="-78"/>
              </a:rPr>
              <a:t> در </a:t>
            </a:r>
            <a:r>
              <a:rPr lang="en-US" dirty="0" err="1" smtClean="0">
                <a:cs typeface="B Nazanin" panose="00000400000000000000" pitchFamily="2" charset="-78"/>
              </a:rPr>
              <a:t>Javascript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21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کتابخانه‌های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JS</a:t>
            </a:r>
            <a:r>
              <a:rPr lang="fa-IR" dirty="0" smtClean="0">
                <a:cs typeface="B Nazanin" panose="00000400000000000000" pitchFamily="2" charset="-78"/>
              </a:rPr>
              <a:t> برای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1"/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Socket.io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47.2k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</a:p>
          <a:p>
            <a:pPr lvl="1" rtl="1"/>
            <a:r>
              <a:rPr lang="en-US" sz="28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Ws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12.1k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en-US" sz="28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Sockjs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6.6k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en-US" sz="28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Websocket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-node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2.7 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en-US" sz="28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Socketcluster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5.4 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Feathers </a:t>
            </a:r>
            <a:r>
              <a:rPr lang="fa-IR" sz="2800" dirty="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11.2 k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Faye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(</a:t>
            </a:r>
            <a:r>
              <a:rPr lang="en-US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500</a:t>
            </a:r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)</a:t>
            </a:r>
            <a:endParaRPr lang="en-US" sz="28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rtl="1"/>
            <a:r>
              <a:rPr lang="fa-IR" sz="2800" dirty="0" smtClean="0">
                <a:cs typeface="B Nazanin" panose="00000400000000000000" pitchFamily="2" charset="-78"/>
                <a:sym typeface="Wingdings" panose="05000000000000000000" pitchFamily="2" charset="2"/>
              </a:rPr>
              <a:t>و...</a:t>
            </a:r>
          </a:p>
        </p:txBody>
      </p:sp>
      <p:sp>
        <p:nvSpPr>
          <p:cNvPr id="4" name="Oval 3"/>
          <p:cNvSpPr/>
          <p:nvPr/>
        </p:nvSpPr>
        <p:spPr>
          <a:xfrm>
            <a:off x="8026400" y="1690688"/>
            <a:ext cx="3062514" cy="617083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Native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r>
              <a:rPr lang="en-US" dirty="0" smtClean="0">
                <a:cs typeface="B Nazanin" panose="00000400000000000000" pitchFamily="2" charset="-78"/>
              </a:rPr>
              <a:t> vs Socket.io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5235"/>
              </p:ext>
            </p:extLst>
          </p:nvPr>
        </p:nvGraphicFramePr>
        <p:xfrm>
          <a:off x="275770" y="1690687"/>
          <a:ext cx="11567889" cy="29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004">
                  <a:extLst>
                    <a:ext uri="{9D8B030D-6E8A-4147-A177-3AD203B41FA5}">
                      <a16:colId xmlns:a16="http://schemas.microsoft.com/office/drawing/2014/main" val="2978556858"/>
                    </a:ext>
                  </a:extLst>
                </a:gridCol>
                <a:gridCol w="972949">
                  <a:extLst>
                    <a:ext uri="{9D8B030D-6E8A-4147-A177-3AD203B41FA5}">
                      <a16:colId xmlns:a16="http://schemas.microsoft.com/office/drawing/2014/main" val="1501719152"/>
                    </a:ext>
                  </a:extLst>
                </a:gridCol>
                <a:gridCol w="1138950">
                  <a:extLst>
                    <a:ext uri="{9D8B030D-6E8A-4147-A177-3AD203B41FA5}">
                      <a16:colId xmlns:a16="http://schemas.microsoft.com/office/drawing/2014/main" val="2584562212"/>
                    </a:ext>
                  </a:extLst>
                </a:gridCol>
                <a:gridCol w="1649532">
                  <a:extLst>
                    <a:ext uri="{9D8B030D-6E8A-4147-A177-3AD203B41FA5}">
                      <a16:colId xmlns:a16="http://schemas.microsoft.com/office/drawing/2014/main" val="3107764078"/>
                    </a:ext>
                  </a:extLst>
                </a:gridCol>
                <a:gridCol w="1044898">
                  <a:extLst>
                    <a:ext uri="{9D8B030D-6E8A-4147-A177-3AD203B41FA5}">
                      <a16:colId xmlns:a16="http://schemas.microsoft.com/office/drawing/2014/main" val="3663236637"/>
                    </a:ext>
                  </a:extLst>
                </a:gridCol>
                <a:gridCol w="1747383">
                  <a:extLst>
                    <a:ext uri="{9D8B030D-6E8A-4147-A177-3AD203B41FA5}">
                      <a16:colId xmlns:a16="http://schemas.microsoft.com/office/drawing/2014/main" val="3476094937"/>
                    </a:ext>
                  </a:extLst>
                </a:gridCol>
                <a:gridCol w="1817251">
                  <a:extLst>
                    <a:ext uri="{9D8B030D-6E8A-4147-A177-3AD203B41FA5}">
                      <a16:colId xmlns:a16="http://schemas.microsoft.com/office/drawing/2014/main" val="494967083"/>
                    </a:ext>
                  </a:extLst>
                </a:gridCol>
                <a:gridCol w="998520">
                  <a:extLst>
                    <a:ext uri="{9D8B030D-6E8A-4147-A177-3AD203B41FA5}">
                      <a16:colId xmlns:a16="http://schemas.microsoft.com/office/drawing/2014/main" val="1596610608"/>
                    </a:ext>
                  </a:extLst>
                </a:gridCol>
                <a:gridCol w="1422402">
                  <a:extLst>
                    <a:ext uri="{9D8B030D-6E8A-4147-A177-3AD203B41FA5}">
                      <a16:colId xmlns:a16="http://schemas.microsoft.com/office/drawing/2014/main" val="3429399331"/>
                    </a:ext>
                  </a:extLst>
                </a:gridCol>
              </a:tblGrid>
              <a:tr h="83479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Room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Fallback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Broadcast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Load Balancer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proxy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Establish and Close connection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Bidirectional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cs typeface="+mj-cs"/>
                        </a:rPr>
                        <a:t>Full-duplex</a:t>
                      </a:r>
                      <a:endParaRPr lang="en-US" sz="1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0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16338"/>
                  </a:ext>
                </a:extLst>
              </a:tr>
              <a:tr h="1053433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cs typeface="+mj-cs"/>
                        </a:rPr>
                        <a:t>WebSocket</a:t>
                      </a:r>
                      <a:endParaRPr lang="en-US" sz="200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80678"/>
                  </a:ext>
                </a:extLst>
              </a:tr>
              <a:tr h="105343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>
                          <a:cs typeface="+mj-cs"/>
                          <a:sym typeface="Wingdings" panose="05000000000000000000" pitchFamily="2" charset="2"/>
                        </a:rPr>
                        <a:t></a:t>
                      </a:r>
                      <a:endParaRPr lang="en-US" sz="36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/>
                      </a:endParaRPr>
                    </a:p>
                    <a:p>
                      <a:pPr algn="ctr" rtl="1"/>
                      <a:endParaRPr lang="en-US" sz="2000" dirty="0"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bg1"/>
                          </a:solidFill>
                          <a:cs typeface="+mj-cs"/>
                        </a:rPr>
                        <a:t>Socket.io</a:t>
                      </a:r>
                      <a:endParaRPr lang="en-US" sz="2000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147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2744" y="5181600"/>
            <a:ext cx="550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err="1" smtClean="0">
                <a:solidFill>
                  <a:srgbClr val="FF3399"/>
                </a:solidFill>
                <a:cs typeface="+mj-cs"/>
              </a:rPr>
              <a:t>WebSocket</a:t>
            </a:r>
            <a:r>
              <a:rPr lang="fa-IR" sz="2400" dirty="0" smtClean="0">
                <a:solidFill>
                  <a:schemeClr val="bg1"/>
                </a:solidFill>
                <a:cs typeface="+mj-cs"/>
              </a:rPr>
              <a:t> : پروتکل بر روی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TCP connection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770" y="5152571"/>
            <a:ext cx="422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 smtClean="0">
                <a:solidFill>
                  <a:srgbClr val="FF3399"/>
                </a:solidFill>
                <a:cs typeface="+mj-cs"/>
              </a:rPr>
              <a:t>Socket.io</a:t>
            </a:r>
            <a:r>
              <a:rPr lang="fa-IR" sz="2400" dirty="0" smtClean="0">
                <a:solidFill>
                  <a:schemeClr val="bg1"/>
                </a:solidFill>
                <a:cs typeface="+mj-cs"/>
              </a:rPr>
              <a:t>: کتابخانه کار با </a:t>
            </a:r>
            <a:r>
              <a:rPr lang="en-US" sz="2400" dirty="0" err="1" smtClean="0">
                <a:solidFill>
                  <a:schemeClr val="bg1"/>
                </a:solidFill>
                <a:cs typeface="+mj-cs"/>
              </a:rPr>
              <a:t>WebSocket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78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6000" dirty="0" smtClean="0">
                <a:cs typeface="B Nazanin" panose="00000400000000000000" pitchFamily="2" charset="-78"/>
              </a:rPr>
              <a:t>یک پروژه کوچک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8773" y="2670629"/>
            <a:ext cx="2235200" cy="1204685"/>
          </a:xfrm>
          <a:prstGeom prst="rect">
            <a:avLst/>
          </a:prstGeom>
          <a:solidFill>
            <a:srgbClr val="0C0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+mj-cs"/>
              </a:rPr>
              <a:t>کلاینت 1</a:t>
            </a:r>
            <a:endParaRPr lang="en-US" sz="2400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485" y="4927374"/>
            <a:ext cx="2235200" cy="1204685"/>
          </a:xfrm>
          <a:prstGeom prst="rect">
            <a:avLst/>
          </a:prstGeom>
          <a:solidFill>
            <a:srgbClr val="6F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+mj-cs"/>
              </a:rPr>
              <a:t>سرور</a:t>
            </a:r>
            <a:endParaRPr lang="en-US" sz="2400" dirty="0"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3600" y="1647202"/>
            <a:ext cx="2235200" cy="1204685"/>
          </a:xfrm>
          <a:prstGeom prst="rect">
            <a:avLst/>
          </a:prstGeom>
          <a:solidFill>
            <a:srgbClr val="0C0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+mj-cs"/>
              </a:rPr>
              <a:t>کلاینت 2</a:t>
            </a:r>
            <a:endParaRPr lang="en-US" sz="2400" dirty="0"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3200" y="2549299"/>
            <a:ext cx="2235200" cy="1204685"/>
          </a:xfrm>
          <a:prstGeom prst="rect">
            <a:avLst/>
          </a:prstGeom>
          <a:solidFill>
            <a:srgbClr val="0C0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+mj-cs"/>
              </a:rPr>
              <a:t>کلاینت 3</a:t>
            </a:r>
            <a:endParaRPr lang="en-US" sz="2400" dirty="0"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73965" y="2441916"/>
            <a:ext cx="137885" cy="2853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01903" y="3603115"/>
            <a:ext cx="3392713" cy="1723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29085" y="3396343"/>
            <a:ext cx="2810329" cy="19303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2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اضافه کردن به پروژه: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(سرور)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'socket.io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socketIO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 user 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 was disconnected'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`Server is up on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اضافه کردن به پروژه: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(کلاینت)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888" y="2068640"/>
            <a:ext cx="10515600" cy="3139321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'socket.io-client'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'Connected to server'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'Disconnected from server'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05" y="161163"/>
            <a:ext cx="10515600" cy="1325563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cs typeface="B Nazanin" panose="00000400000000000000" pitchFamily="2" charset="-78"/>
              </a:rPr>
              <a:t>در شبکه چه اتفاقی می‌افته؟</a:t>
            </a:r>
            <a:endParaRPr lang="en-US" sz="4800" dirty="0">
              <a:cs typeface="B Nazanin" panose="00000400000000000000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24224" y="1465715"/>
            <a:ext cx="2050146" cy="4672195"/>
            <a:chOff x="838197" y="1690688"/>
            <a:chExt cx="2050146" cy="4672195"/>
          </a:xfrm>
        </p:grpSpPr>
        <p:sp>
          <p:nvSpPr>
            <p:cNvPr id="3" name="Rectangle 2"/>
            <p:cNvSpPr/>
            <p:nvPr/>
          </p:nvSpPr>
          <p:spPr>
            <a:xfrm>
              <a:off x="838200" y="1690688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2366540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Presentation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042392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Session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199" y="3718244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Transport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199" y="4394096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198" y="5069948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Datalink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197" y="5745800"/>
              <a:ext cx="2050143" cy="617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18884" y="1465716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8884" y="2141568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884" y="2817420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8883" y="3493272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8883" y="4169124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8882" y="4844976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Datalink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8881" y="5520828"/>
            <a:ext cx="2050143" cy="61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8343" y="1473162"/>
            <a:ext cx="2050143" cy="1961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88343" y="3493271"/>
            <a:ext cx="2050143" cy="617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88342" y="4169122"/>
            <a:ext cx="2050143" cy="617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88342" y="4844973"/>
            <a:ext cx="2050143" cy="12929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Datalink   &amp; physical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14422" y="1485029"/>
            <a:ext cx="2050143" cy="1961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14422" y="3505138"/>
            <a:ext cx="2050143" cy="617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14421" y="4180989"/>
            <a:ext cx="2050143" cy="617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14421" y="4856840"/>
            <a:ext cx="2050143" cy="12929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Datalink   &amp; physical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72233" y="1513504"/>
            <a:ext cx="175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HTTP, </a:t>
            </a:r>
            <a:r>
              <a:rPr lang="en-US" dirty="0" err="1" smtClean="0">
                <a:solidFill>
                  <a:schemeClr val="bg1"/>
                </a:solidFill>
              </a:rPr>
              <a:t>WebSockets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SSL,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SMTP, FTP, POP3, IMAP4,SNMP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4085" y="3493271"/>
            <a:ext cx="17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TCP , UDP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54085" y="4292997"/>
            <a:ext cx="17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4085" y="5277392"/>
            <a:ext cx="17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13992" y="6381346"/>
            <a:ext cx="7010231" cy="3007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6200000">
            <a:off x="6938390" y="3590071"/>
            <a:ext cx="5558212" cy="70997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25082" y="3602106"/>
            <a:ext cx="5377823" cy="7234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19989" y="846809"/>
            <a:ext cx="10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  <a:cs typeface="+mj-cs"/>
              </a:rPr>
              <a:t>کلاینت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62507" y="842510"/>
            <a:ext cx="10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chemeClr val="bg1"/>
                </a:solidFill>
                <a:cs typeface="+mj-cs"/>
              </a:rPr>
              <a:t>سرور</a:t>
            </a:r>
            <a:endParaRPr lang="en-US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394376" y="1274908"/>
            <a:ext cx="1480110" cy="1019708"/>
          </a:xfrm>
          <a:prstGeom prst="ellipse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10510" y="1119308"/>
            <a:ext cx="6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54721" y="1138419"/>
            <a:ext cx="91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TCP/IP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048769" y="3602104"/>
            <a:ext cx="5377823" cy="7234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6200000">
            <a:off x="-44088" y="3595407"/>
            <a:ext cx="5516163" cy="65725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  <p:bldP spid="44" grpId="0"/>
      <p:bldP spid="45" grpId="0"/>
      <p:bldP spid="46" grpId="0"/>
      <p:bldP spid="53" grpId="0" animBg="1"/>
      <p:bldP spid="54" grpId="0" animBg="1"/>
      <p:bldP spid="54" grpId="1" animBg="1"/>
      <p:bldP spid="51" grpId="0" animBg="1"/>
      <p:bldP spid="51" grpId="1" animBg="1"/>
      <p:bldP spid="55" grpId="0"/>
      <p:bldP spid="56" grpId="0"/>
      <p:bldP spid="57" grpId="0" animBg="1"/>
      <p:bldP spid="59" grpId="0"/>
      <p:bldP spid="60" grpId="0"/>
      <p:bldP spid="41" grpId="0" animBg="1"/>
      <p:bldP spid="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Emit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Listen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(سرور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" y="1544384"/>
            <a:ext cx="10515600" cy="4524315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 user 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from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‘admin'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text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'Hey.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Welcome!.'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 was disconnected'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Emit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Listen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(کلاینت)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" y="1544384"/>
            <a:ext cx="10515600" cy="4801314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a-IR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'Connected to server'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lvl="3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to: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'ana@peeyade.com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'Hey. This is Ana.'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'Disconnected from server'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message'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Broadcast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44384"/>
            <a:ext cx="10515600" cy="3970318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broadcast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'New user joined'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Event Acknowledgement</a:t>
            </a:r>
            <a:r>
              <a:rPr lang="fa-IR" dirty="0" smtClean="0">
                <a:cs typeface="B Nazanin" panose="00000400000000000000" pitchFamily="2" charset="-78"/>
              </a:rPr>
              <a:t> (سرور)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46720"/>
            <a:ext cx="10515600" cy="2308324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 lvl="2"/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 is from the server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Event </a:t>
            </a:r>
            <a:r>
              <a:rPr lang="en-US" dirty="0" smtClean="0">
                <a:cs typeface="B Nazanin" panose="00000400000000000000" pitchFamily="2" charset="-78"/>
              </a:rPr>
              <a:t>Acknowledgement</a:t>
            </a:r>
            <a:r>
              <a:rPr lang="fa-IR" dirty="0" smtClean="0">
                <a:cs typeface="B Nazanin" panose="00000400000000000000" pitchFamily="2" charset="-78"/>
              </a:rPr>
              <a:t> (کلاینت)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12" y="2446592"/>
            <a:ext cx="10515600" cy="1754326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‘Ali'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'Got it'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Join a Room</a:t>
            </a:r>
            <a:r>
              <a:rPr lang="fa-IR" dirty="0" smtClean="0">
                <a:cs typeface="B Nazanin" panose="00000400000000000000" pitchFamily="2" charset="-78"/>
              </a:rPr>
              <a:t> (کلاینت)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12" y="2117408"/>
            <a:ext cx="10515600" cy="2031325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getUserAndRoom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handle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56" y="-297306"/>
            <a:ext cx="10515600" cy="1325563"/>
          </a:xfrm>
        </p:spPr>
        <p:txBody>
          <a:bodyPr>
            <a:normAutofit/>
          </a:bodyPr>
          <a:lstStyle/>
          <a:p>
            <a:pPr rtl="1"/>
            <a:r>
              <a:rPr lang="en-US" sz="5400" dirty="0" smtClean="0">
                <a:cs typeface="B Nazanin" panose="00000400000000000000" pitchFamily="2" charset="-78"/>
              </a:rPr>
              <a:t>Join a Room</a:t>
            </a:r>
            <a:r>
              <a:rPr lang="fa-IR" sz="5400" dirty="0" smtClean="0">
                <a:cs typeface="B Nazanin" panose="00000400000000000000" pitchFamily="2" charset="-78"/>
              </a:rPr>
              <a:t> (سرور)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9456" y="671691"/>
            <a:ext cx="10279743" cy="5632311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'join'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socket.leave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'The React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Fans');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io.emit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-&gt; io.to('The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React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Fans').emit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socket.broadcast.emit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-&gt; socket.broadcast.to('The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React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Fans').emit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socket.emit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socket.to('The React Fans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').emit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updateUserList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getUserList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'Welcome to the chat app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broadcast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has joined.`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 Private message</a:t>
            </a:r>
            <a:r>
              <a:rPr lang="fa-IR" dirty="0" smtClean="0">
                <a:cs typeface="B Nazanin" panose="00000400000000000000" pitchFamily="2" charset="-78"/>
              </a:rPr>
              <a:t>(سرور)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9848" y="2153984"/>
            <a:ext cx="10515600" cy="2031325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fa-I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generateMessage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 Disconnect</a:t>
            </a:r>
            <a:r>
              <a:rPr lang="fa-IR" dirty="0" smtClean="0">
                <a:cs typeface="B Nazanin" panose="00000400000000000000" pitchFamily="2" charset="-78"/>
              </a:rPr>
              <a:t>(سرور)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736" y="1910144"/>
            <a:ext cx="10515600" cy="2585323"/>
          </a:xfrm>
          <a:prstGeom prst="rect">
            <a:avLst/>
          </a:prstGeom>
          <a:solidFill>
            <a:srgbClr val="0C067C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updateUserList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newMessage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generateMessage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has left.`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Browser Support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47220"/>
              </p:ext>
            </p:extLst>
          </p:nvPr>
        </p:nvGraphicFramePr>
        <p:xfrm>
          <a:off x="1756228" y="1690688"/>
          <a:ext cx="9042400" cy="440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557873761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4051327947"/>
                    </a:ext>
                  </a:extLst>
                </a:gridCol>
              </a:tblGrid>
              <a:tr h="62912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Browser</a:t>
                      </a:r>
                      <a:endParaRPr lang="en-US" sz="3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Available Since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0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18499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IE 10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Win 8, Win 7 on 2013-02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790115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FireFox</a:t>
                      </a:r>
                      <a:r>
                        <a:rPr lang="en-US" sz="2800" dirty="0" smtClean="0"/>
                        <a:t> 11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2012-03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1063635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Chrome 16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2011-12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762212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Safari 6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2012-07, OS X Mountain Lion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364637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 12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2012-06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488120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Android 4,4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2013-09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5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HTTP</a:t>
            </a:r>
            <a:r>
              <a:rPr lang="fa-IR" dirty="0" smtClean="0">
                <a:cs typeface="B Nazanin" panose="00000400000000000000" pitchFamily="2" charset="-78"/>
              </a:rPr>
              <a:t> چیه؟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9679" y="3178097"/>
            <a:ext cx="6088566" cy="111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999681" y="3656692"/>
            <a:ext cx="6088564" cy="120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72683" y="2709747"/>
            <a:ext cx="1326996" cy="161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88245" y="2709747"/>
            <a:ext cx="1326996" cy="161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9679" y="280876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6728" y="366875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88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>
                <a:cs typeface="B Nazanin" panose="00000400000000000000" pitchFamily="2" charset="-78"/>
              </a:rPr>
              <a:t>Scaling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cs typeface="B Nazanin" panose="00000400000000000000" pitchFamily="2" charset="-78"/>
              </a:rPr>
              <a:t>Scale</a:t>
            </a:r>
            <a:r>
              <a:rPr lang="fa-IR" dirty="0" smtClean="0">
                <a:cs typeface="B Nazanin" panose="00000400000000000000" pitchFamily="2" charset="-78"/>
              </a:rPr>
              <a:t> به صورت </a:t>
            </a:r>
            <a:r>
              <a:rPr lang="en-US" dirty="0" smtClean="0">
                <a:cs typeface="B Nazanin" panose="00000400000000000000" pitchFamily="2" charset="-78"/>
              </a:rPr>
              <a:t>vertical</a:t>
            </a:r>
            <a:r>
              <a:rPr lang="fa-IR" dirty="0" smtClean="0">
                <a:cs typeface="B Nazanin" panose="00000400000000000000" pitchFamily="2" charset="-78"/>
              </a:rPr>
              <a:t> و نه </a:t>
            </a:r>
            <a:r>
              <a:rPr lang="en-US" dirty="0" smtClean="0">
                <a:cs typeface="B Nazanin" panose="00000400000000000000" pitchFamily="2" charset="-78"/>
              </a:rPr>
              <a:t>horizontal</a:t>
            </a: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dirty="0" err="1" smtClean="0">
                <a:cs typeface="B Nazanin" panose="00000400000000000000" pitchFamily="2" charset="-78"/>
              </a:rPr>
              <a:t>Stateful</a:t>
            </a:r>
            <a:r>
              <a:rPr lang="fa-IR" dirty="0" smtClean="0">
                <a:cs typeface="B Nazanin" panose="00000400000000000000" pitchFamily="2" charset="-78"/>
              </a:rPr>
              <a:t>       </a:t>
            </a:r>
            <a:r>
              <a:rPr lang="en-US" dirty="0" smtClean="0">
                <a:cs typeface="B Nazanin" panose="00000400000000000000" pitchFamily="2" charset="-78"/>
              </a:rPr>
              <a:t>persistent</a:t>
            </a:r>
            <a:r>
              <a:rPr lang="fa-IR" dirty="0" smtClean="0">
                <a:cs typeface="B Nazanin" panose="00000400000000000000" pitchFamily="2" charset="-78"/>
              </a:rPr>
              <a:t>  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      </a:t>
            </a:r>
            <a:r>
              <a:rPr 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hard to scale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!!</a:t>
            </a:r>
            <a:endParaRPr lang="en-US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rtl="1"/>
            <a:r>
              <a:rPr lang="en-US" b="1" dirty="0"/>
              <a:t>Publish/Subscribe </a:t>
            </a:r>
            <a:r>
              <a:rPr lang="en-US" b="1" dirty="0" smtClean="0"/>
              <a:t>broker</a:t>
            </a:r>
          </a:p>
          <a:p>
            <a:pPr rtl="1"/>
            <a:endParaRPr lang="en-US" b="1" dirty="0"/>
          </a:p>
          <a:p>
            <a:pPr algn="r" rtl="1"/>
            <a:r>
              <a:rPr lang="en-US" dirty="0" err="1" smtClean="0">
                <a:cs typeface="B Nazanin" panose="00000400000000000000" pitchFamily="2" charset="-78"/>
              </a:rPr>
              <a:t>Redis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err="1" smtClean="0">
                <a:cs typeface="B Nazanin" panose="00000400000000000000" pitchFamily="2" charset="-78"/>
              </a:rPr>
              <a:t>RabbitMQ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smtClean="0">
                <a:cs typeface="B Nazanin" panose="00000400000000000000" pitchFamily="2" charset="-78"/>
              </a:rPr>
              <a:t>Kafka</a:t>
            </a:r>
            <a:r>
              <a:rPr lang="fa-IR" dirty="0" smtClean="0">
                <a:cs typeface="B Nazanin" panose="00000400000000000000" pitchFamily="2" charset="-78"/>
              </a:rPr>
              <a:t>، </a:t>
            </a:r>
            <a:r>
              <a:rPr lang="en-US" dirty="0" err="1" smtClean="0">
                <a:cs typeface="B Nazanin" panose="00000400000000000000" pitchFamily="2" charset="-78"/>
              </a:rPr>
              <a:t>RethinkDB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347241" y="3087713"/>
            <a:ext cx="557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241828" y="3087712"/>
            <a:ext cx="557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خوبه که بدونیم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امنیت</a:t>
            </a:r>
          </a:p>
          <a:p>
            <a:pPr lvl="1" rtl="1"/>
            <a:r>
              <a:rPr lang="en-US" dirty="0" smtClean="0">
                <a:cs typeface="B Nazanin" panose="00000400000000000000" pitchFamily="2" charset="-78"/>
              </a:rPr>
              <a:t>Authorization</a:t>
            </a:r>
          </a:p>
          <a:p>
            <a:pPr lvl="1" rtl="1"/>
            <a:r>
              <a:rPr lang="en-US" dirty="0" err="1" smtClean="0">
                <a:cs typeface="B Nazanin" panose="00000400000000000000" pitchFamily="2" charset="-78"/>
              </a:rPr>
              <a:t>Wss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rtl="1"/>
            <a:r>
              <a:rPr lang="fa-IR" dirty="0" smtClean="0">
                <a:cs typeface="B Nazanin" panose="00000400000000000000" pitchFamily="2" charset="-78"/>
              </a:rPr>
              <a:t>و...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ابزار تست </a:t>
            </a:r>
          </a:p>
          <a:p>
            <a:pPr lvl="1" rtl="1"/>
            <a:r>
              <a:rPr lang="en-US" dirty="0" smtClean="0">
                <a:cs typeface="B Nazanin" panose="00000400000000000000" pitchFamily="2" charset="-78"/>
              </a:rPr>
              <a:t>Socket-</a:t>
            </a:r>
            <a:r>
              <a:rPr lang="en-US" dirty="0" err="1" smtClean="0">
                <a:cs typeface="B Nazanin" panose="00000400000000000000" pitchFamily="2" charset="-78"/>
              </a:rPr>
              <a:t>io</a:t>
            </a:r>
            <a:r>
              <a:rPr lang="en-US" dirty="0" smtClean="0">
                <a:cs typeface="B Nazanin" panose="00000400000000000000" pitchFamily="2" charset="-78"/>
              </a:rPr>
              <a:t>-tester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203200"/>
            <a:ext cx="7895771" cy="63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 smtClean="0">
                <a:cs typeface="B Nazanin" panose="00000400000000000000" pitchFamily="2" charset="-78"/>
              </a:rPr>
              <a:t>در آخر...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اپلیکیشن‌های </a:t>
            </a:r>
            <a:r>
              <a:rPr lang="en-US" dirty="0" smtClean="0">
                <a:cs typeface="B Nazanin" panose="00000400000000000000" pitchFamily="2" charset="-78"/>
              </a:rPr>
              <a:t>Real-Time</a:t>
            </a:r>
            <a:r>
              <a:rPr lang="fa-IR" dirty="0" smtClean="0">
                <a:cs typeface="B Nazanin" panose="00000400000000000000" pitchFamily="2" charset="-78"/>
              </a:rPr>
              <a:t> و کاربرد آن‌ها</a:t>
            </a:r>
          </a:p>
          <a:p>
            <a:pPr rtl="1"/>
            <a:r>
              <a:rPr lang="en-US" dirty="0" smtClean="0">
                <a:cs typeface="B Nazanin" panose="00000400000000000000" pitchFamily="2" charset="-78"/>
              </a:rPr>
              <a:t>Http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err="1" smtClean="0">
                <a:cs typeface="B Nazanin" panose="00000400000000000000" pitchFamily="2" charset="-78"/>
              </a:rPr>
              <a:t>WebSocket</a:t>
            </a:r>
            <a:endParaRPr lang="en-US" dirty="0" smtClean="0">
              <a:cs typeface="B Nazanin" panose="00000400000000000000" pitchFamily="2" charset="-78"/>
            </a:endParaRPr>
          </a:p>
          <a:p>
            <a:pPr rtl="1"/>
            <a:r>
              <a:rPr lang="en-US" dirty="0" smtClean="0">
                <a:cs typeface="B Nazanin" panose="00000400000000000000" pitchFamily="2" charset="-78"/>
              </a:rPr>
              <a:t>Socket.io</a:t>
            </a:r>
          </a:p>
          <a:p>
            <a:pPr rtl="1"/>
            <a:endParaRPr lang="en-US" dirty="0">
              <a:cs typeface="B Nazanin" panose="00000400000000000000" pitchFamily="2" charset="-78"/>
            </a:endParaRPr>
          </a:p>
          <a:p>
            <a:pPr rtl="1"/>
            <a:endParaRPr lang="en-US" dirty="0" smtClean="0">
              <a:cs typeface="B Nazanin" panose="00000400000000000000" pitchFamily="2" charset="-78"/>
            </a:endParaRP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این تازه شروع راهه.... </a:t>
            </a:r>
            <a:r>
              <a:rPr lang="fa-IR" dirty="0" smtClean="0"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6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1" y="2310039"/>
            <a:ext cx="10515600" cy="1325563"/>
          </a:xfrm>
        </p:spPr>
        <p:txBody>
          <a:bodyPr>
            <a:normAutofit/>
          </a:bodyPr>
          <a:lstStyle/>
          <a:p>
            <a:pPr rtl="1"/>
            <a:r>
              <a:rPr lang="fa-IR" sz="5400" smtClean="0">
                <a:cs typeface="B Nazanin" panose="00000400000000000000" pitchFamily="2" charset="-78"/>
              </a:rPr>
              <a:t>مرسی از توجهتون </a:t>
            </a:r>
            <a:r>
              <a:rPr lang="fa-IR" sz="5400" smtClean="0">
                <a:cs typeface="B Nazani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5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46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HTTP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چه ویژگی‌هایی داره؟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SzPct val="135000"/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B Nazanin" panose="00000400000000000000" pitchFamily="2" charset="-78"/>
              </a:rPr>
              <a:t> Stateless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کلاینت         تایین‌کننده </a:t>
            </a:r>
            <a:r>
              <a:rPr lang="en-US" sz="2800" dirty="0" smtClean="0">
                <a:cs typeface="B Nazanin" panose="00000400000000000000" pitchFamily="2" charset="-78"/>
              </a:rPr>
              <a:t>action</a:t>
            </a:r>
            <a:r>
              <a:rPr lang="fa-IR" sz="2800" dirty="0" smtClean="0">
                <a:cs typeface="B Nazanin" panose="00000400000000000000" pitchFamily="2" charset="-78"/>
              </a:rPr>
              <a:t> (</a:t>
            </a:r>
            <a:r>
              <a:rPr lang="en-US" sz="2800" dirty="0" smtClean="0">
                <a:cs typeface="B Nazanin" panose="00000400000000000000" pitchFamily="2" charset="-78"/>
              </a:rPr>
              <a:t> GET, POST, PUT, DELETE,…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دیتا به همراه </a:t>
            </a:r>
            <a:r>
              <a:rPr lang="en-US" sz="2800" dirty="0" smtClean="0">
                <a:cs typeface="B Nazanin" panose="00000400000000000000" pitchFamily="2" charset="-78"/>
              </a:rPr>
              <a:t>header</a:t>
            </a:r>
            <a:r>
              <a:rPr lang="fa-IR" sz="2800" dirty="0" smtClean="0">
                <a:cs typeface="B Nazanin" panose="00000400000000000000" pitchFamily="2" charset="-78"/>
              </a:rPr>
              <a:t> (هم در </a:t>
            </a:r>
            <a:r>
              <a:rPr lang="en-US" dirty="0" smtClean="0">
                <a:cs typeface="B Nazanin" panose="00000400000000000000" pitchFamily="2" charset="-78"/>
              </a:rPr>
              <a:t>Request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هم در </a:t>
            </a:r>
            <a:r>
              <a:rPr lang="en-US" sz="2800" dirty="0" smtClean="0">
                <a:cs typeface="B Nazanin" panose="00000400000000000000" pitchFamily="2" charset="-78"/>
              </a:rPr>
              <a:t>Response</a:t>
            </a:r>
            <a:r>
              <a:rPr lang="fa-IR" sz="2800" dirty="0" smtClean="0">
                <a:cs typeface="B Nazanin" panose="00000400000000000000" pitchFamily="2" charset="-78"/>
              </a:rPr>
              <a:t>)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  <a:hlinkClick r:id="rId3"/>
              </a:rPr>
              <a:t>مثال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SzPct val="135000"/>
              <a:buFont typeface="Arial" panose="020B0604020202020204" pitchFamily="34" charset="0"/>
              <a:buChar char="•"/>
            </a:pPr>
            <a:endParaRPr lang="en-US" sz="2800" dirty="0"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582019" y="3075357"/>
            <a:ext cx="5575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Rest API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فرستادن و گرفتن دیتا از سرور به صورت </a:t>
            </a:r>
            <a:r>
              <a:rPr lang="en-US" dirty="0" err="1" smtClean="0">
                <a:cs typeface="B Nazanin" panose="00000400000000000000" pitchFamily="2" charset="-78"/>
              </a:rPr>
              <a:t>async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27715" y="2730830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4027717" y="3151053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8544" y="2319603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کلاینت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9789" y="2319603"/>
            <a:ext cx="1199171" cy="286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سرور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715" y="2406544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2451" y="3161641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7715" y="3634028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027717" y="4054251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7715" y="3309742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451" y="4064839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27715" y="4475271"/>
            <a:ext cx="5502074" cy="97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027717" y="4895494"/>
            <a:ext cx="5502073" cy="10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7715" y="4150985"/>
            <a:ext cx="853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2451" y="4906082"/>
            <a:ext cx="977336" cy="324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830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برنامه‌نویسی </a:t>
            </a:r>
            <a:r>
              <a:rPr lang="en-US" dirty="0" smtClean="0">
                <a:cs typeface="B Nazanin" panose="00000400000000000000" pitchFamily="2" charset="-78"/>
              </a:rPr>
              <a:t>Real-Time</a:t>
            </a:r>
            <a:r>
              <a:rPr lang="fa-IR" dirty="0" smtClean="0">
                <a:cs typeface="B Nazanin" panose="00000400000000000000" pitchFamily="2" charset="-78"/>
              </a:rPr>
              <a:t> 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14" y="1690688"/>
            <a:ext cx="5105400" cy="4594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29" y="2120265"/>
            <a:ext cx="8763000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61549" y="1554764"/>
            <a:ext cx="136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Chat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2971" y="1554764"/>
            <a:ext cx="160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Game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1578022"/>
            <a:ext cx="6349089" cy="4761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2212" y="1554763"/>
            <a:ext cx="421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Real-Time (Feed)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چیکار کنیم؟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18" y="4271848"/>
            <a:ext cx="1516255" cy="202735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684327" y="2334191"/>
            <a:ext cx="5196114" cy="3585029"/>
          </a:xfrm>
          <a:prstGeom prst="cloudCallout">
            <a:avLst>
              <a:gd name="adj1" fmla="val -104911"/>
              <a:gd name="adj2" fmla="val 46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5400" dirty="0" smtClean="0">
                <a:cs typeface="+mj-cs"/>
              </a:rPr>
              <a:t>صفحه رو هی رفرش کنیم!!!</a:t>
            </a:r>
            <a:endParaRPr lang="en-US" sz="5400" dirty="0"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4" y="4982698"/>
            <a:ext cx="1484086" cy="1438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88" y="1690688"/>
            <a:ext cx="5878824" cy="38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71" y="2353582"/>
            <a:ext cx="10515600" cy="1325563"/>
          </a:xfrm>
        </p:spPr>
        <p:txBody>
          <a:bodyPr/>
          <a:lstStyle/>
          <a:p>
            <a:pPr rtl="1"/>
            <a:r>
              <a:rPr lang="fa-IR" dirty="0" smtClean="0">
                <a:cs typeface="B Nazanin" panose="00000400000000000000" pitchFamily="2" charset="-78"/>
              </a:rPr>
              <a:t>راه حل‌های جایگزین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9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4B183"/>
      </a:hlink>
      <a:folHlink>
        <a:srgbClr val="833C0B"/>
      </a:folHlink>
    </a:clrScheme>
    <a:fontScheme name="Custom 1">
      <a:majorFont>
        <a:latin typeface="Calibri Light"/>
        <a:ea typeface=""/>
        <a:cs typeface="B Nazanin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16946</TotalTime>
  <Words>822</Words>
  <Application>Microsoft Office PowerPoint</Application>
  <PresentationFormat>Widescreen</PresentationFormat>
  <Paragraphs>393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 Mitra</vt:lpstr>
      <vt:lpstr>B Nazanin</vt:lpstr>
      <vt:lpstr>Calibri</vt:lpstr>
      <vt:lpstr>Calibri Light</vt:lpstr>
      <vt:lpstr>Consolas</vt:lpstr>
      <vt:lpstr>Wingdings</vt:lpstr>
      <vt:lpstr>Office Theme</vt:lpstr>
      <vt:lpstr>  برنامه‌نویسی Real-Time در Javascript</vt:lpstr>
      <vt:lpstr>قبل از اینکه شروع کنیم...</vt:lpstr>
      <vt:lpstr>در شبکه چه اتفاقی می‌افته؟</vt:lpstr>
      <vt:lpstr>HTTP چیه؟</vt:lpstr>
      <vt:lpstr>HTTP چه ویژگی‌هایی داره؟</vt:lpstr>
      <vt:lpstr> Rest API</vt:lpstr>
      <vt:lpstr>برنامه‌نویسی Real-Time ؟</vt:lpstr>
      <vt:lpstr>چیکار کنیم؟</vt:lpstr>
      <vt:lpstr>راه حل‌های جایگزین</vt:lpstr>
      <vt:lpstr>راه حل‌های جایگزین: Polling</vt:lpstr>
      <vt:lpstr>راه حل‌های جایگزین:  Long Polling (Comet)</vt:lpstr>
      <vt:lpstr>راه حل‌های جایگزین:  Server Sent Events</vt:lpstr>
      <vt:lpstr>راه حل‌های جایگزین:  Server Sent Events</vt:lpstr>
      <vt:lpstr>راه حل؟</vt:lpstr>
      <vt:lpstr>WebSocket چیه؟</vt:lpstr>
      <vt:lpstr>WebSocket چه ویژگی‌هایی داره؟</vt:lpstr>
      <vt:lpstr>Http vs WebSocket (Performance)</vt:lpstr>
      <vt:lpstr>Http vs WebSocket (Performance)</vt:lpstr>
      <vt:lpstr>Http vs WebSocket (Performance)</vt:lpstr>
      <vt:lpstr>Http vs WebSocket (Performance)</vt:lpstr>
      <vt:lpstr>PowerPoint Presentation</vt:lpstr>
      <vt:lpstr>چرا همه جا از WS استفاده نکنیم؟</vt:lpstr>
      <vt:lpstr>کجا از WebSocket استفاده کنیم؟</vt:lpstr>
      <vt:lpstr>WebSocket در Javascript</vt:lpstr>
      <vt:lpstr>کتابخانه‌های JS برای WebSocket</vt:lpstr>
      <vt:lpstr>Native WebSocket vs Socket.io</vt:lpstr>
      <vt:lpstr>یک پروژه کوچک</vt:lpstr>
      <vt:lpstr>اضافه کردن به پروژه: (سرور)</vt:lpstr>
      <vt:lpstr>اضافه کردن به پروژه: (کلاینت)</vt:lpstr>
      <vt:lpstr>Emit و Listen (سرور)</vt:lpstr>
      <vt:lpstr>Emit و Listen (کلاینت)</vt:lpstr>
      <vt:lpstr>Broadcast</vt:lpstr>
      <vt:lpstr>Event Acknowledgement (سرور)</vt:lpstr>
      <vt:lpstr>Event Acknowledgement (کلاینت)</vt:lpstr>
      <vt:lpstr>Join a Room (کلاینت)</vt:lpstr>
      <vt:lpstr>Join a Room (سرور)</vt:lpstr>
      <vt:lpstr> Private message(سرور)</vt:lpstr>
      <vt:lpstr> Disconnect(سرور)</vt:lpstr>
      <vt:lpstr>Browser Support</vt:lpstr>
      <vt:lpstr>Scaling</vt:lpstr>
      <vt:lpstr>خوبه که بدونیم</vt:lpstr>
      <vt:lpstr>در آخر...</vt:lpstr>
      <vt:lpstr>مرسی از توجهتون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Ana Lava</dc:creator>
  <cp:lastModifiedBy>Ana Lava</cp:lastModifiedBy>
  <cp:revision>344</cp:revision>
  <dcterms:created xsi:type="dcterms:W3CDTF">2019-08-08T09:01:16Z</dcterms:created>
  <dcterms:modified xsi:type="dcterms:W3CDTF">2019-08-27T19:48:41Z</dcterms:modified>
</cp:coreProperties>
</file>