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4e3f0493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4e3f0493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f7252f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f7252f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4e3f0493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4e3f0493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f7252f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f7252f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f7252f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f7252f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4e3f0493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04e3f0493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0132e9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0132e9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4e3f0493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04e3f0493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4e3f0493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4e3f0493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4e3f0493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04e3f0493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4e3f0493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4e3f0493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04e3f0493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04e3f0493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4e3f0493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4e3f0493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899251"/>
            <a:ext cx="8222100" cy="714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50A7C"/>
                </a:solidFill>
              </a:rPr>
              <a:t>State Management With Context API</a:t>
            </a:r>
            <a:endParaRPr sz="3600">
              <a:solidFill>
                <a:srgbClr val="E50A7C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React Context API killing Redux ?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548" y="2613850"/>
            <a:ext cx="1719393" cy="22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319400"/>
            <a:ext cx="8520600" cy="4462500"/>
          </a:xfrm>
          <a:prstGeom prst="rect">
            <a:avLst/>
          </a:prstGeom>
          <a:solidFill>
            <a:srgbClr val="05023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MyContext </a:t>
            </a:r>
            <a:r>
              <a:rPr lang="en" sz="150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lang="en" sz="15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lang="en" sz="15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E5E5E5"/>
                </a:solidFill>
                <a:latin typeface="Courier New"/>
                <a:ea typeface="Courier New"/>
                <a:cs typeface="Courier New"/>
                <a:sym typeface="Courier New"/>
              </a:rPr>
              <a:t>CentralStore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state = { name : ‘’ 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(name) =&gt; 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	this.setState({ name });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render() 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return (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en" sz="15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MyContext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value = {{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...this.state, 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this.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			{this.</a:t>
            </a:r>
            <a:r>
              <a:rPr lang="en" sz="15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		&lt;/</a:t>
            </a:r>
            <a:r>
              <a:rPr lang="en" sz="15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MyContext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286600" y="814525"/>
            <a:ext cx="4260300" cy="1492500"/>
          </a:xfrm>
          <a:prstGeom prst="rect">
            <a:avLst/>
          </a:prstGeom>
          <a:solidFill>
            <a:srgbClr val="0C067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CentralStore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TopComponent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CentralStore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766225" y="1224100"/>
            <a:ext cx="366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5E5E5"/>
                </a:solidFill>
                <a:latin typeface="Roboto"/>
                <a:ea typeface="Roboto"/>
                <a:cs typeface="Roboto"/>
                <a:sym typeface="Roboto"/>
              </a:rPr>
              <a:t>Central Store</a:t>
            </a:r>
            <a:endParaRPr sz="3000">
              <a:solidFill>
                <a:srgbClr val="E5E5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100" y="2459425"/>
            <a:ext cx="1655628" cy="26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37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7DEEA"/>
                </a:solidFill>
              </a:rPr>
              <a:t>Will Context API replace Redux ?</a:t>
            </a:r>
            <a:endParaRPr>
              <a:solidFill>
                <a:srgbClr val="D7DEEA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06400" y="1232775"/>
            <a:ext cx="73368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7DEEA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7DEEA"/>
                </a:solidFill>
                <a:latin typeface="Roboto"/>
                <a:ea typeface="Roboto"/>
                <a:cs typeface="Roboto"/>
                <a:sym typeface="Roboto"/>
              </a:rPr>
              <a:t>Local state or Global state ?</a:t>
            </a:r>
            <a:endParaRPr sz="2000">
              <a:solidFill>
                <a:srgbClr val="D7DEE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7DEEA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7DEEA"/>
                </a:solidFill>
                <a:latin typeface="Roboto"/>
                <a:ea typeface="Roboto"/>
                <a:cs typeface="Roboto"/>
                <a:sym typeface="Roboto"/>
              </a:rPr>
              <a:t>Do other parts of the application care about this data?</a:t>
            </a:r>
            <a:endParaRPr sz="2000">
              <a:solidFill>
                <a:srgbClr val="D7DEE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EEA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D7DEEA"/>
                </a:solidFill>
                <a:latin typeface="Roboto"/>
                <a:ea typeface="Roboto"/>
                <a:cs typeface="Roboto"/>
                <a:sym typeface="Roboto"/>
              </a:rPr>
              <a:t>Do you want to cache the data (ie, use what's in state if it's already there instead of re-requesting it)?</a:t>
            </a:r>
            <a:endParaRPr sz="2000">
              <a:solidFill>
                <a:srgbClr val="D7DEE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530000"/>
            <a:ext cx="3198900" cy="4038900"/>
          </a:xfrm>
          <a:prstGeom prst="rect">
            <a:avLst/>
          </a:prstGeom>
          <a:solidFill>
            <a:srgbClr val="05023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50A7C"/>
                </a:solidFill>
              </a:rPr>
              <a:t>React Context API</a:t>
            </a:r>
            <a:endParaRPr b="1">
              <a:solidFill>
                <a:srgbClr val="E50A7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5E5E5"/>
              </a:buClr>
              <a:buSzPts val="1400"/>
              <a:buChar char="●"/>
            </a:pPr>
            <a:r>
              <a:rPr lang="en">
                <a:solidFill>
                  <a:srgbClr val="E5E5E5"/>
                </a:solidFill>
              </a:rPr>
              <a:t>Flexible</a:t>
            </a:r>
            <a:endParaRPr>
              <a:solidFill>
                <a:srgbClr val="E5E5E5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Char char="●"/>
            </a:pPr>
            <a:r>
              <a:rPr lang="en">
                <a:solidFill>
                  <a:srgbClr val="E5E5E5"/>
                </a:solidFill>
              </a:rPr>
              <a:t>Included in React Library</a:t>
            </a:r>
            <a:endParaRPr>
              <a:solidFill>
                <a:srgbClr val="E5E5E5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Char char="●"/>
            </a:pPr>
            <a:r>
              <a:rPr lang="en">
                <a:solidFill>
                  <a:srgbClr val="E5E5E5"/>
                </a:solidFill>
              </a:rPr>
              <a:t>Minimum Setup</a:t>
            </a:r>
            <a:endParaRPr>
              <a:solidFill>
                <a:srgbClr val="E5E5E5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Char char="●"/>
            </a:pPr>
            <a:r>
              <a:rPr lang="en">
                <a:solidFill>
                  <a:srgbClr val="E5E5E5"/>
                </a:solidFill>
              </a:rPr>
              <a:t>Newer / Smaller ecosystem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5538100" y="530075"/>
            <a:ext cx="3294000" cy="4038900"/>
          </a:xfrm>
          <a:prstGeom prst="rect">
            <a:avLst/>
          </a:prstGeom>
          <a:solidFill>
            <a:srgbClr val="05023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50A7C"/>
                </a:solidFill>
              </a:rPr>
              <a:t>Redux</a:t>
            </a:r>
            <a:endParaRPr b="1">
              <a:solidFill>
                <a:srgbClr val="E50A7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5E5E5"/>
              </a:buClr>
              <a:buSzPts val="1400"/>
              <a:buChar char="●"/>
            </a:pPr>
            <a:r>
              <a:rPr b="1" lang="en">
                <a:solidFill>
                  <a:srgbClr val="E5E5E5"/>
                </a:solidFill>
              </a:rPr>
              <a:t>Opinionated</a:t>
            </a:r>
            <a:endParaRPr b="1">
              <a:solidFill>
                <a:srgbClr val="E5E5E5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Char char="●"/>
            </a:pPr>
            <a:r>
              <a:rPr b="1" lang="en">
                <a:solidFill>
                  <a:srgbClr val="E5E5E5"/>
                </a:solidFill>
              </a:rPr>
              <a:t>Import Outside library</a:t>
            </a:r>
            <a:endParaRPr b="1">
              <a:solidFill>
                <a:srgbClr val="E5E5E5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Char char="●"/>
            </a:pPr>
            <a:r>
              <a:rPr b="1" lang="en">
                <a:solidFill>
                  <a:srgbClr val="E5E5E5"/>
                </a:solidFill>
              </a:rPr>
              <a:t>Developer tools</a:t>
            </a:r>
            <a:endParaRPr b="1">
              <a:solidFill>
                <a:srgbClr val="E5E5E5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Char char="●"/>
            </a:pPr>
            <a:r>
              <a:rPr b="1" lang="en">
                <a:solidFill>
                  <a:srgbClr val="E5E5E5"/>
                </a:solidFill>
              </a:rPr>
              <a:t>Substantially more boilerplate</a:t>
            </a:r>
            <a:endParaRPr b="1">
              <a:solidFill>
                <a:srgbClr val="E5E5E5"/>
              </a:solidFill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200" y="834800"/>
            <a:ext cx="1369100" cy="1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050" y="834800"/>
            <a:ext cx="1514864" cy="136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5800" y="1749874"/>
            <a:ext cx="2105950" cy="210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502300" y="1072050"/>
            <a:ext cx="5618700" cy="25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</a:rPr>
              <a:t>Thank you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638425" y="372210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  <a:latin typeface="Roboto"/>
                <a:ea typeface="Roboto"/>
                <a:cs typeface="Roboto"/>
                <a:sym typeface="Roboto"/>
              </a:rPr>
              <a:t>Tahere Gholami</a:t>
            </a:r>
            <a:br>
              <a:rPr lang="en">
                <a:solidFill>
                  <a:srgbClr val="E5E5E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E5E5E5"/>
                </a:solidFill>
                <a:latin typeface="Roboto"/>
                <a:ea typeface="Roboto"/>
                <a:cs typeface="Roboto"/>
                <a:sym typeface="Roboto"/>
              </a:rPr>
              <a:t>FrontEnd Developer @SnappGroup</a:t>
            </a:r>
            <a:endParaRPr>
              <a:solidFill>
                <a:srgbClr val="E5E5E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</a:rPr>
              <a:t>Road Map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000"/>
              <a:buChar char="●"/>
            </a:pPr>
            <a:r>
              <a:rPr lang="en" sz="2000">
                <a:solidFill>
                  <a:srgbClr val="E5E5E5"/>
                </a:solidFill>
              </a:rPr>
              <a:t>Origin of Context</a:t>
            </a:r>
            <a:endParaRPr sz="2000">
              <a:solidFill>
                <a:srgbClr val="E5E5E5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000"/>
              <a:buChar char="●"/>
            </a:pPr>
            <a:r>
              <a:rPr lang="en" sz="2000">
                <a:solidFill>
                  <a:srgbClr val="E5E5E5"/>
                </a:solidFill>
              </a:rPr>
              <a:t>Fundamentals</a:t>
            </a:r>
            <a:endParaRPr sz="2000">
              <a:solidFill>
                <a:srgbClr val="E5E5E5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000"/>
              <a:buChar char="●"/>
            </a:pPr>
            <a:r>
              <a:rPr lang="en" sz="2000">
                <a:solidFill>
                  <a:srgbClr val="E5E5E5"/>
                </a:solidFill>
              </a:rPr>
              <a:t>Basic Implementation</a:t>
            </a:r>
            <a:endParaRPr sz="2000">
              <a:solidFill>
                <a:srgbClr val="E5E5E5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000"/>
              <a:buChar char="●"/>
            </a:pPr>
            <a:r>
              <a:rPr lang="en" sz="2000">
                <a:solidFill>
                  <a:srgbClr val="E5E5E5"/>
                </a:solidFill>
              </a:rPr>
              <a:t>Centralized Store</a:t>
            </a:r>
            <a:endParaRPr sz="2000">
              <a:solidFill>
                <a:srgbClr val="E5E5E5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000"/>
              <a:buChar char="●"/>
            </a:pPr>
            <a:r>
              <a:rPr lang="en" sz="2000">
                <a:solidFill>
                  <a:srgbClr val="E5E5E5"/>
                </a:solidFill>
              </a:rPr>
              <a:t>How to choose a state management solution for your app </a:t>
            </a:r>
            <a:endParaRPr sz="2000">
              <a:solidFill>
                <a:srgbClr val="E5E5E5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000"/>
              <a:buChar char="●"/>
            </a:pPr>
            <a:r>
              <a:rPr lang="en" sz="2000">
                <a:solidFill>
                  <a:srgbClr val="E5E5E5"/>
                </a:solidFill>
              </a:rPr>
              <a:t>Context vs Redux</a:t>
            </a:r>
            <a:endParaRPr sz="2000">
              <a:solidFill>
                <a:srgbClr val="E5E5E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74450" y="2858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5E5E5"/>
                </a:solidFill>
              </a:rPr>
              <a:t>Where is Context API ?</a:t>
            </a:r>
            <a:endParaRPr sz="3000">
              <a:solidFill>
                <a:srgbClr val="E5E5E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4865400" y="721175"/>
            <a:ext cx="40452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E5E5"/>
                </a:solidFill>
              </a:rPr>
              <a:t>React API</a:t>
            </a:r>
            <a:endParaRPr sz="1800">
              <a:solidFill>
                <a:srgbClr val="E5E5E5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E5E5"/>
                </a:solidFill>
              </a:rPr>
              <a:t>Been around since 2013</a:t>
            </a:r>
            <a:endParaRPr sz="1800">
              <a:solidFill>
                <a:srgbClr val="E5E5E5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E5E5"/>
                </a:solidFill>
              </a:rPr>
              <a:t>Designed to Alleviate “Prop Drilling”</a:t>
            </a:r>
            <a:endParaRPr sz="1800">
              <a:solidFill>
                <a:srgbClr val="E5E5E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950193"/>
            <a:ext cx="1973875" cy="252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00" y="943500"/>
            <a:ext cx="7811300" cy="41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08300" y="258525"/>
            <a:ext cx="3739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7C"/>
                </a:solidFill>
                <a:latin typeface="Roboto"/>
                <a:ea typeface="Roboto"/>
                <a:cs typeface="Roboto"/>
                <a:sym typeface="Roboto"/>
              </a:rPr>
              <a:t>Prop Drilling</a:t>
            </a:r>
            <a:endParaRPr b="1" sz="1800">
              <a:solidFill>
                <a:srgbClr val="E50A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667250" y="258525"/>
            <a:ext cx="3739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50A7C"/>
                </a:solidFill>
                <a:latin typeface="Roboto"/>
                <a:ea typeface="Roboto"/>
                <a:cs typeface="Roboto"/>
                <a:sym typeface="Roboto"/>
              </a:rPr>
              <a:t>Context</a:t>
            </a:r>
            <a:endParaRPr b="1" sz="1800">
              <a:solidFill>
                <a:srgbClr val="E50A7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</a:rPr>
              <a:t>Fundamentals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Char char="●"/>
            </a:pPr>
            <a:r>
              <a:rPr lang="en">
                <a:solidFill>
                  <a:srgbClr val="E5E5E5"/>
                </a:solidFill>
              </a:rPr>
              <a:t>Context Instance</a:t>
            </a:r>
            <a:endParaRPr>
              <a:solidFill>
                <a:srgbClr val="E5E5E5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903600" y="2143800"/>
            <a:ext cx="7336800" cy="546300"/>
          </a:xfrm>
          <a:prstGeom prst="rect">
            <a:avLst/>
          </a:prstGeom>
          <a:solidFill>
            <a:srgbClr val="0C067C"/>
          </a:solidFill>
          <a:ln cap="flat" cmpd="sng" w="9525">
            <a:solidFill>
              <a:srgbClr val="0C0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MyContext </a:t>
            </a:r>
            <a:r>
              <a:rPr lang="en" sz="180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lang="e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lang="e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</a:rPr>
              <a:t>Fundamentals</a:t>
            </a:r>
            <a:endParaRPr>
              <a:solidFill>
                <a:srgbClr val="E5E5E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Char char="●"/>
            </a:pPr>
            <a:r>
              <a:rPr lang="en">
                <a:solidFill>
                  <a:srgbClr val="E5E5E5"/>
                </a:solidFill>
              </a:rPr>
              <a:t>Provider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894050" y="2143800"/>
            <a:ext cx="7092900" cy="1337700"/>
          </a:xfrm>
          <a:prstGeom prst="rect">
            <a:avLst/>
          </a:prstGeom>
          <a:solidFill>
            <a:srgbClr val="0C0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MyContext.Provider </a:t>
            </a:r>
            <a:r>
              <a:rPr lang="en" sz="1800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n" sz="1800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/* some value */</a:t>
            </a:r>
            <a:r>
              <a:rPr lang="e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80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{this.props.children}</a:t>
            </a:r>
            <a:endParaRPr sz="180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8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MyContext.Provider</a:t>
            </a:r>
            <a:r>
              <a:rPr lang="en" sz="18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</a:rPr>
              <a:t>Fundamentals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7DEEA"/>
              </a:buClr>
              <a:buSzPts val="1800"/>
              <a:buChar char="●"/>
            </a:pPr>
            <a:r>
              <a:rPr lang="en">
                <a:solidFill>
                  <a:srgbClr val="D7DEEA"/>
                </a:solidFill>
              </a:rPr>
              <a:t>Consumer</a:t>
            </a:r>
            <a:endParaRPr>
              <a:solidFill>
                <a:srgbClr val="D7DEEA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7DEEA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907625" y="1950725"/>
            <a:ext cx="7336800" cy="1308300"/>
          </a:xfrm>
          <a:prstGeom prst="rect">
            <a:avLst/>
          </a:prstGeom>
          <a:solidFill>
            <a:srgbClr val="0C067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MyContext.Consumer</a:t>
            </a:r>
            <a:r>
              <a:rPr lang="en" sz="17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contextValue</a:t>
            </a:r>
            <a:r>
              <a:rPr lang="en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&lt;div&gt;I’m the context’s value:{</a:t>
            </a:r>
            <a:r>
              <a:rPr lang="en" sz="1700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contextValue</a:t>
            </a:r>
            <a:r>
              <a:rPr lang="en" sz="1700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}&lt;/div&gt;)</a:t>
            </a:r>
            <a:r>
              <a:rPr lang="en" sz="17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700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MyContext.Consumer</a:t>
            </a:r>
            <a:r>
              <a:rPr lang="en" sz="1700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7DEEA"/>
                </a:solidFill>
              </a:rPr>
              <a:t>Basic Implementation</a:t>
            </a:r>
            <a:endParaRPr>
              <a:solidFill>
                <a:srgbClr val="D7DEEA"/>
              </a:solidFill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7212900" cy="3505500"/>
          </a:xfrm>
          <a:prstGeom prst="rect">
            <a:avLst/>
          </a:prstGeom>
          <a:solidFill>
            <a:srgbClr val="05023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A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MyContext </a:t>
            </a:r>
            <a:r>
              <a:rPr lang="en">
                <a:solidFill>
                  <a:srgbClr val="D7DE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lang="en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9B6F2"/>
                </a:solidFill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lang="en">
                <a:solidFill>
                  <a:srgbClr val="88C6B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B2B2"/>
                </a:solidFill>
              </a:rPr>
              <a:t>const App = () =&gt; (</a:t>
            </a:r>
            <a:br>
              <a:rPr lang="en"/>
            </a:br>
            <a:r>
              <a:rPr lang="en"/>
              <a:t>       </a:t>
            </a:r>
            <a:r>
              <a:rPr lang="en">
                <a:solidFill>
                  <a:srgbClr val="E5E5E5"/>
                </a:solidFill>
              </a:rPr>
              <a:t>&lt;</a:t>
            </a:r>
            <a:r>
              <a:rPr lang="en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MyContext.provider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/* some value */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 &lt;</a:t>
            </a:r>
            <a:r>
              <a:rPr lang="en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MyContext.consumer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   {contextValue =&gt; (</a:t>
            </a:r>
            <a:r>
              <a:rPr lang="en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>
              <a:solidFill>
                <a:srgbClr val="B2B2B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{contextValue}</a:t>
            </a:r>
            <a:r>
              <a:rPr lang="en">
                <a:solidFill>
                  <a:srgbClr val="B2B2B2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en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MyContext.consumer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en">
                <a:solidFill>
                  <a:srgbClr val="FC929E"/>
                </a:solidFill>
                <a:latin typeface="Courier New"/>
                <a:ea typeface="Courier New"/>
                <a:cs typeface="Courier New"/>
                <a:sym typeface="Courier New"/>
              </a:rPr>
              <a:t>MyContext.provider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B2B2B2"/>
                </a:solidFill>
              </a:rPr>
              <a:t>);</a:t>
            </a:r>
            <a:endParaRPr>
              <a:solidFill>
                <a:srgbClr val="B2B2B2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375" y="2228850"/>
            <a:ext cx="1877750" cy="180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023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</a:rPr>
              <a:t>Creating a Central Store With Context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AutoNum type="arabicPeriod"/>
            </a:pPr>
            <a:r>
              <a:rPr lang="en">
                <a:solidFill>
                  <a:srgbClr val="E5E5E5"/>
                </a:solidFill>
              </a:rPr>
              <a:t>Create a context</a:t>
            </a:r>
            <a:br>
              <a:rPr lang="en">
                <a:solidFill>
                  <a:srgbClr val="E5E5E5"/>
                </a:solidFill>
              </a:rPr>
            </a:br>
            <a:endParaRPr>
              <a:solidFill>
                <a:srgbClr val="E5E5E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AutoNum type="arabicPeriod"/>
            </a:pPr>
            <a:r>
              <a:rPr lang="en">
                <a:solidFill>
                  <a:srgbClr val="E5E5E5"/>
                </a:solidFill>
              </a:rPr>
              <a:t>Declare a class that returns the Context Provider</a:t>
            </a:r>
            <a:br>
              <a:rPr lang="en">
                <a:solidFill>
                  <a:srgbClr val="E5E5E5"/>
                </a:solidFill>
              </a:rPr>
            </a:br>
            <a:endParaRPr>
              <a:solidFill>
                <a:srgbClr val="E5E5E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AutoNum type="arabicPeriod"/>
            </a:pPr>
            <a:r>
              <a:rPr lang="en">
                <a:solidFill>
                  <a:srgbClr val="E5E5E5"/>
                </a:solidFill>
              </a:rPr>
              <a:t>Define the </a:t>
            </a:r>
            <a:r>
              <a:rPr lang="en">
                <a:solidFill>
                  <a:srgbClr val="FC929E"/>
                </a:solidFill>
              </a:rPr>
              <a:t>value</a:t>
            </a:r>
            <a:r>
              <a:rPr lang="en">
                <a:solidFill>
                  <a:srgbClr val="E5E5E5"/>
                </a:solidFill>
              </a:rPr>
              <a:t> prop as an object with properties such as :</a:t>
            </a:r>
            <a:endParaRPr>
              <a:solidFill>
                <a:srgbClr val="E5E5E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a. The class’s state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b. Any functions that allow components at a lower level to modify state</a:t>
            </a:r>
            <a:endParaRPr>
              <a:solidFill>
                <a:srgbClr val="E5E5E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E5E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AutoNum type="arabicPeriod"/>
            </a:pPr>
            <a:r>
              <a:rPr lang="en">
                <a:solidFill>
                  <a:srgbClr val="E5E5E5"/>
                </a:solidFill>
              </a:rPr>
              <a:t>Wrap that class around your top level component is ambiguous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E5E5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E5E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