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hape 122"/>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Shape 123"/>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166" name="Shape 166"/>
          <p:cNvSpPr/>
          <p:nvPr/>
        </p:nvSpPr>
        <p:spPr>
          <a:xfrm>
            <a:off x="904807" y="8215496"/>
            <a:ext cx="373583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E50A7C"/>
                </a:solidFill>
              </a:defRPr>
            </a:pPr>
            <a:r>
              <a:rPr sz="2800"/>
              <a:t>Increasing</a:t>
            </a:r>
            <a:r>
              <a:t> </a:t>
            </a:r>
            <a:r>
              <a:rPr sz="2800"/>
              <a:t>Complexity</a:t>
            </a:r>
          </a:p>
        </p:txBody>
      </p:sp>
      <p:pic>
        <p:nvPicPr>
          <p:cNvPr id="167" name="197-1972553_ens-timeline-timeline.png"/>
          <p:cNvPicPr>
            <a:picLocks noChangeAspect="1"/>
          </p:cNvPicPr>
          <p:nvPr/>
        </p:nvPicPr>
        <p:blipFill>
          <a:blip r:embed="rId2">
            <a:extLst/>
          </a:blip>
          <a:srcRect l="0" t="12777" r="2659" b="0"/>
          <a:stretch>
            <a:fillRect/>
          </a:stretch>
        </p:blipFill>
        <p:spPr>
          <a:xfrm>
            <a:off x="2998514" y="-425636"/>
            <a:ext cx="6117585" cy="8507339"/>
          </a:xfrm>
          <a:prstGeom prst="rect">
            <a:avLst/>
          </a:prstGeom>
          <a:ln w="12700">
            <a:miter lim="400000"/>
          </a:ln>
        </p:spPr>
      </p:pic>
      <p:sp>
        <p:nvSpPr>
          <p:cNvPr id="168" name="Shape 168"/>
          <p:cNvSpPr/>
          <p:nvPr/>
        </p:nvSpPr>
        <p:spPr>
          <a:xfrm>
            <a:off x="1955377" y="1084093"/>
            <a:ext cx="373583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5F5F5"/>
                </a:solidFill>
              </a:defRPr>
            </a:lvl1pPr>
          </a:lstStyle>
          <a:p>
            <a:pPr/>
            <a:r>
              <a:t>HTML, CSS and JavaScript are invented</a:t>
            </a:r>
          </a:p>
        </p:txBody>
      </p:sp>
      <p:sp>
        <p:nvSpPr>
          <p:cNvPr id="169" name="Shape 169"/>
          <p:cNvSpPr/>
          <p:nvPr/>
        </p:nvSpPr>
        <p:spPr>
          <a:xfrm>
            <a:off x="3188293" y="368341"/>
            <a:ext cx="1270001" cy="700341"/>
          </a:xfrm>
          <a:prstGeom prst="rect">
            <a:avLst/>
          </a:prstGeom>
          <a:solidFill>
            <a:srgbClr val="05063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3200">
                <a:solidFill>
                  <a:srgbClr val="F5F5F5"/>
                </a:solidFill>
              </a:defRPr>
            </a:lvl1pPr>
          </a:lstStyle>
          <a:p>
            <a:pPr/>
            <a:r>
              <a:t>1990</a:t>
            </a:r>
          </a:p>
        </p:txBody>
      </p:sp>
      <p:sp>
        <p:nvSpPr>
          <p:cNvPr id="170" name="Shape 170"/>
          <p:cNvSpPr/>
          <p:nvPr/>
        </p:nvSpPr>
        <p:spPr>
          <a:xfrm>
            <a:off x="7923850" y="1015122"/>
            <a:ext cx="1270001" cy="700341"/>
          </a:xfrm>
          <a:prstGeom prst="rect">
            <a:avLst/>
          </a:prstGeom>
          <a:solidFill>
            <a:srgbClr val="05063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3200">
                <a:solidFill>
                  <a:srgbClr val="F5F5F5"/>
                </a:solidFill>
              </a:defRPr>
            </a:lvl1pPr>
          </a:lstStyle>
          <a:p>
            <a:pPr/>
            <a:r>
              <a:t>1995</a:t>
            </a:r>
          </a:p>
        </p:txBody>
      </p:sp>
      <p:sp>
        <p:nvSpPr>
          <p:cNvPr id="171" name="Shape 171"/>
          <p:cNvSpPr/>
          <p:nvPr/>
        </p:nvSpPr>
        <p:spPr>
          <a:xfrm>
            <a:off x="1893563" y="3434165"/>
            <a:ext cx="4751072"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F5F5F5"/>
                </a:solidFill>
              </a:defRPr>
            </a:pPr>
            <a:r>
              <a:t>CSS frameworks begin to emerge. </a:t>
            </a:r>
            <a:br/>
            <a:r>
              <a:t>jQuery is born. Frontend package management.</a:t>
            </a:r>
          </a:p>
        </p:txBody>
      </p:sp>
      <p:sp>
        <p:nvSpPr>
          <p:cNvPr id="172" name="Shape 172"/>
          <p:cNvSpPr/>
          <p:nvPr/>
        </p:nvSpPr>
        <p:spPr>
          <a:xfrm>
            <a:off x="6634821" y="1691460"/>
            <a:ext cx="4594280"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5F5F5"/>
                </a:solidFill>
              </a:defRPr>
            </a:lvl1pPr>
          </a:lstStyle>
          <a:p>
            <a:pPr/>
            <a:r>
              <a:t>Standardization efforts begin. Browser compliance is terrible. Browser wars ignite.</a:t>
            </a:r>
          </a:p>
        </p:txBody>
      </p:sp>
      <p:sp>
        <p:nvSpPr>
          <p:cNvPr id="173" name="Shape 173"/>
          <p:cNvSpPr/>
          <p:nvPr/>
        </p:nvSpPr>
        <p:spPr>
          <a:xfrm>
            <a:off x="3345441" y="2574911"/>
            <a:ext cx="1270001" cy="700341"/>
          </a:xfrm>
          <a:prstGeom prst="rect">
            <a:avLst/>
          </a:prstGeom>
          <a:solidFill>
            <a:srgbClr val="05063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3200">
                <a:solidFill>
                  <a:srgbClr val="F5F5F5"/>
                </a:solidFill>
              </a:defRPr>
            </a:lvl1pPr>
          </a:lstStyle>
          <a:p>
            <a:pPr/>
            <a:r>
              <a:t>2000</a:t>
            </a:r>
          </a:p>
        </p:txBody>
      </p:sp>
      <p:sp>
        <p:nvSpPr>
          <p:cNvPr id="174" name="Shape 174"/>
          <p:cNvSpPr/>
          <p:nvPr/>
        </p:nvSpPr>
        <p:spPr>
          <a:xfrm>
            <a:off x="7923850" y="4043545"/>
            <a:ext cx="1270001" cy="700341"/>
          </a:xfrm>
          <a:prstGeom prst="rect">
            <a:avLst/>
          </a:prstGeom>
          <a:solidFill>
            <a:srgbClr val="05063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3200">
                <a:solidFill>
                  <a:srgbClr val="F5F5F5"/>
                </a:solidFill>
              </a:defRPr>
            </a:lvl1pPr>
          </a:lstStyle>
          <a:p>
            <a:pPr/>
            <a:r>
              <a:t>2005</a:t>
            </a:r>
          </a:p>
        </p:txBody>
      </p:sp>
      <p:sp>
        <p:nvSpPr>
          <p:cNvPr id="175" name="Shape 175"/>
          <p:cNvSpPr/>
          <p:nvPr/>
        </p:nvSpPr>
        <p:spPr>
          <a:xfrm>
            <a:off x="3345441" y="4781481"/>
            <a:ext cx="1270001" cy="700341"/>
          </a:xfrm>
          <a:prstGeom prst="rect">
            <a:avLst/>
          </a:prstGeom>
          <a:solidFill>
            <a:srgbClr val="05063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3200">
                <a:solidFill>
                  <a:srgbClr val="F5F5F5"/>
                </a:solidFill>
              </a:defRPr>
            </a:lvl1pPr>
          </a:lstStyle>
          <a:p>
            <a:pPr/>
            <a:r>
              <a:t>2010</a:t>
            </a:r>
          </a:p>
        </p:txBody>
      </p:sp>
      <p:sp>
        <p:nvSpPr>
          <p:cNvPr id="176" name="Shape 176"/>
          <p:cNvSpPr/>
          <p:nvPr/>
        </p:nvSpPr>
        <p:spPr>
          <a:xfrm>
            <a:off x="6680760" y="4859541"/>
            <a:ext cx="4107397"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5F5F5"/>
                </a:solidFill>
              </a:defRPr>
            </a:lvl1pPr>
          </a:lstStyle>
          <a:p>
            <a:pPr/>
            <a:r>
              <a:t>W3C specification compliance is met. Chrome browser takes the lead. Responsive designs and frameworks are introduced.</a:t>
            </a:r>
          </a:p>
        </p:txBody>
      </p:sp>
      <p:sp>
        <p:nvSpPr>
          <p:cNvPr id="177" name="Shape 177"/>
          <p:cNvSpPr/>
          <p:nvPr/>
        </p:nvSpPr>
        <p:spPr>
          <a:xfrm>
            <a:off x="1856903" y="5511841"/>
            <a:ext cx="3932781" cy="212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5F5F5"/>
                </a:solidFill>
              </a:defRPr>
            </a:lvl1pPr>
          </a:lstStyle>
          <a:p>
            <a:pPr/>
            <a:r>
              <a:t>JavaScript Frameworks are born i.e. Backbone, Ember, AngularJS, React, Angular, Vue. HTML5 is announced.</a:t>
            </a:r>
          </a:p>
        </p:txBody>
      </p:sp>
      <p:sp>
        <p:nvSpPr>
          <p:cNvPr id="178" name="Shape 178"/>
          <p:cNvSpPr/>
          <p:nvPr/>
        </p:nvSpPr>
        <p:spPr>
          <a:xfrm>
            <a:off x="6768068" y="7428096"/>
            <a:ext cx="393278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5F5F5"/>
                </a:solidFill>
              </a:defRPr>
            </a:lvl1pPr>
          </a:lstStyle>
          <a:p>
            <a:pPr/>
            <a:r>
              <a:t>GraphQL emerges. Native HTML, CSS &amp; JavaScript become more powerful. New platforms built on-top existing JavaScript frameworks emerge: StoryBook, Motion UI, Gatsby, Next.js.</a:t>
            </a:r>
          </a:p>
        </p:txBody>
      </p:sp>
      <p:sp>
        <p:nvSpPr>
          <p:cNvPr id="179" name="Shape 179"/>
          <p:cNvSpPr/>
          <p:nvPr/>
        </p:nvSpPr>
        <p:spPr>
          <a:xfrm>
            <a:off x="7923850" y="6814044"/>
            <a:ext cx="1270001" cy="700341"/>
          </a:xfrm>
          <a:prstGeom prst="rect">
            <a:avLst/>
          </a:prstGeom>
          <a:solidFill>
            <a:srgbClr val="05063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3200">
                <a:solidFill>
                  <a:srgbClr val="F5F5F5"/>
                </a:solidFill>
              </a:defRPr>
            </a:lvl1pPr>
          </a:lstStyle>
          <a:p>
            <a:pPr/>
            <a:r>
              <a:t>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14" name="Screen Shot 1398-06-05 at 14.09.30.png"/>
          <p:cNvPicPr>
            <a:picLocks noChangeAspect="1"/>
          </p:cNvPicPr>
          <p:nvPr/>
        </p:nvPicPr>
        <p:blipFill>
          <a:blip r:embed="rId2">
            <a:extLst/>
          </a:blip>
          <a:stretch>
            <a:fillRect/>
          </a:stretch>
        </p:blipFill>
        <p:spPr>
          <a:xfrm>
            <a:off x="446458" y="2535652"/>
            <a:ext cx="12459769" cy="5095937"/>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16" name="Screen Shot 1398-06-05 at 14.09.06.png"/>
          <p:cNvPicPr>
            <a:picLocks noChangeAspect="1"/>
          </p:cNvPicPr>
          <p:nvPr/>
        </p:nvPicPr>
        <p:blipFill>
          <a:blip r:embed="rId2">
            <a:extLst/>
          </a:blip>
          <a:stretch>
            <a:fillRect/>
          </a:stretch>
        </p:blipFill>
        <p:spPr>
          <a:xfrm>
            <a:off x="108561" y="1654707"/>
            <a:ext cx="12787678" cy="6444186"/>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18" name="Screen Shot 1398-06-05 at 14.25.35.png"/>
          <p:cNvPicPr>
            <a:picLocks noChangeAspect="1"/>
          </p:cNvPicPr>
          <p:nvPr/>
        </p:nvPicPr>
        <p:blipFill>
          <a:blip r:embed="rId2">
            <a:extLst/>
          </a:blip>
          <a:stretch>
            <a:fillRect/>
          </a:stretch>
        </p:blipFill>
        <p:spPr>
          <a:xfrm>
            <a:off x="685176" y="2435872"/>
            <a:ext cx="11634448" cy="4881856"/>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20" name="Screen Shot 1398-06-05 at 14.29.58.png"/>
          <p:cNvPicPr>
            <a:picLocks noChangeAspect="1"/>
          </p:cNvPicPr>
          <p:nvPr/>
        </p:nvPicPr>
        <p:blipFill>
          <a:blip r:embed="rId2">
            <a:extLst/>
          </a:blip>
          <a:stretch>
            <a:fillRect/>
          </a:stretch>
        </p:blipFill>
        <p:spPr>
          <a:xfrm>
            <a:off x="726668" y="2459491"/>
            <a:ext cx="11551464" cy="4834618"/>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22" name="Screen Shot 1398-06-05 at 14.28.32.png"/>
          <p:cNvPicPr>
            <a:picLocks noChangeAspect="1"/>
          </p:cNvPicPr>
          <p:nvPr/>
        </p:nvPicPr>
        <p:blipFill>
          <a:blip r:embed="rId2">
            <a:extLst/>
          </a:blip>
          <a:stretch>
            <a:fillRect/>
          </a:stretch>
        </p:blipFill>
        <p:spPr>
          <a:xfrm>
            <a:off x="728825" y="2513524"/>
            <a:ext cx="11547150" cy="4934356"/>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24" name="Screen Shot 1398-06-05 at 14.26.22.png"/>
          <p:cNvPicPr>
            <a:picLocks noChangeAspect="1"/>
          </p:cNvPicPr>
          <p:nvPr/>
        </p:nvPicPr>
        <p:blipFill>
          <a:blip r:embed="rId2">
            <a:extLst/>
          </a:blip>
          <a:stretch>
            <a:fillRect/>
          </a:stretch>
        </p:blipFill>
        <p:spPr>
          <a:xfrm>
            <a:off x="505164" y="1408107"/>
            <a:ext cx="11994472" cy="7477074"/>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26" name="Screen Shot 1398-06-05 at 14.25.55.png"/>
          <p:cNvPicPr>
            <a:picLocks noChangeAspect="1"/>
          </p:cNvPicPr>
          <p:nvPr/>
        </p:nvPicPr>
        <p:blipFill>
          <a:blip r:embed="rId2">
            <a:extLst/>
          </a:blip>
          <a:stretch>
            <a:fillRect/>
          </a:stretch>
        </p:blipFill>
        <p:spPr>
          <a:xfrm>
            <a:off x="511020" y="1397666"/>
            <a:ext cx="12359540" cy="7671908"/>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28" name="Screen Shot 1398-06-05 at 14.02.16.png"/>
          <p:cNvPicPr>
            <a:picLocks noChangeAspect="1"/>
          </p:cNvPicPr>
          <p:nvPr/>
        </p:nvPicPr>
        <p:blipFill>
          <a:blip r:embed="rId2">
            <a:extLst/>
          </a:blip>
          <a:stretch>
            <a:fillRect/>
          </a:stretch>
        </p:blipFill>
        <p:spPr>
          <a:xfrm>
            <a:off x="513665" y="1402526"/>
            <a:ext cx="12402861" cy="7526523"/>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30" name="Screen Shot 1398-06-05 at 14.01.04.png"/>
          <p:cNvPicPr>
            <a:picLocks noChangeAspect="1"/>
          </p:cNvPicPr>
          <p:nvPr/>
        </p:nvPicPr>
        <p:blipFill>
          <a:blip r:embed="rId2">
            <a:extLst/>
          </a:blip>
          <a:stretch>
            <a:fillRect/>
          </a:stretch>
        </p:blipFill>
        <p:spPr>
          <a:xfrm>
            <a:off x="510304" y="1383186"/>
            <a:ext cx="12657648" cy="7412619"/>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32" name="Screen Shot 1398-06-05 at 14.12.02.png"/>
          <p:cNvPicPr>
            <a:picLocks noChangeAspect="1"/>
          </p:cNvPicPr>
          <p:nvPr/>
        </p:nvPicPr>
        <p:blipFill>
          <a:blip r:embed="rId2">
            <a:extLst/>
          </a:blip>
          <a:stretch>
            <a:fillRect/>
          </a:stretch>
        </p:blipFill>
        <p:spPr>
          <a:xfrm>
            <a:off x="502948" y="1396488"/>
            <a:ext cx="12266684" cy="7684187"/>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181" name="Shape 181"/>
          <p:cNvSpPr/>
          <p:nvPr/>
        </p:nvSpPr>
        <p:spPr>
          <a:xfrm>
            <a:off x="762704" y="2978823"/>
            <a:ext cx="6616955" cy="7874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800">
                <a:solidFill>
                  <a:srgbClr val="E50A7C"/>
                </a:solidFill>
              </a:defRPr>
            </a:lvl1pPr>
          </a:lstStyle>
          <a:p>
            <a:pPr>
              <a:defRPr sz="2400"/>
            </a:pPr>
            <a:r>
              <a:rPr sz="2800"/>
              <a:t>Complexity Origins</a:t>
            </a:r>
          </a:p>
        </p:txBody>
      </p:sp>
      <p:sp>
        <p:nvSpPr>
          <p:cNvPr id="182" name="Shape 182"/>
          <p:cNvSpPr/>
          <p:nvPr/>
        </p:nvSpPr>
        <p:spPr>
          <a:xfrm>
            <a:off x="1830748" y="7142464"/>
            <a:ext cx="3977845" cy="723901"/>
          </a:xfrm>
          <a:prstGeom prst="rect">
            <a:avLst/>
          </a:prstGeom>
          <a:ln w="12700">
            <a:miter lim="400000"/>
          </a:ln>
          <a:extLst>
            <a:ext uri="{C572A759-6A51-4108-AA02-DFA0A04FC94B}">
              <ma14:wrappingTextBoxFlag xmlns:ma14="http://schemas.microsoft.com/office/mac/drawingml/2011/main" val="1"/>
            </a:ext>
          </a:extLst>
        </p:spPr>
        <p:txBody>
          <a:bodyPr wrap="none" lIns="152400" tIns="152400" rIns="152400" bIns="152400" anchor="ctr">
            <a:spAutoFit/>
          </a:bodyPr>
          <a:lstStyle>
            <a:lvl1pPr>
              <a:defRPr sz="2400">
                <a:solidFill>
                  <a:srgbClr val="F5F5F5"/>
                </a:solidFill>
              </a:defRPr>
            </a:lvl1pPr>
          </a:lstStyle>
          <a:p>
            <a:pPr/>
            <a:r>
              <a:t>*   Massive Market Growth</a:t>
            </a:r>
          </a:p>
        </p:txBody>
      </p:sp>
      <p:sp>
        <p:nvSpPr>
          <p:cNvPr id="183" name="Shape 183"/>
          <p:cNvSpPr/>
          <p:nvPr/>
        </p:nvSpPr>
        <p:spPr>
          <a:xfrm>
            <a:off x="1781700" y="5252735"/>
            <a:ext cx="2602282" cy="723901"/>
          </a:xfrm>
          <a:prstGeom prst="rect">
            <a:avLst/>
          </a:prstGeom>
          <a:ln w="12700">
            <a:miter lim="400000"/>
          </a:ln>
          <a:extLst>
            <a:ext uri="{C572A759-6A51-4108-AA02-DFA0A04FC94B}">
              <ma14:wrappingTextBoxFlag xmlns:ma14="http://schemas.microsoft.com/office/mac/drawingml/2011/main" val="1"/>
            </a:ext>
          </a:extLst>
        </p:spPr>
        <p:txBody>
          <a:bodyPr wrap="none" lIns="152400" tIns="152400" rIns="152400" bIns="152400" anchor="ctr">
            <a:spAutoFit/>
          </a:bodyPr>
          <a:lstStyle>
            <a:lvl1pPr>
              <a:defRPr sz="2400">
                <a:solidFill>
                  <a:srgbClr val="F5F5F5"/>
                </a:solidFill>
              </a:defRPr>
            </a:lvl1pPr>
          </a:lstStyle>
          <a:p>
            <a:pPr/>
            <a:r>
              <a:t>*  Diversification</a:t>
            </a:r>
          </a:p>
        </p:txBody>
      </p:sp>
      <p:sp>
        <p:nvSpPr>
          <p:cNvPr id="184" name="Shape 184"/>
          <p:cNvSpPr/>
          <p:nvPr/>
        </p:nvSpPr>
        <p:spPr>
          <a:xfrm>
            <a:off x="1784312" y="6191250"/>
            <a:ext cx="3201213" cy="723901"/>
          </a:xfrm>
          <a:prstGeom prst="rect">
            <a:avLst/>
          </a:prstGeom>
          <a:ln w="12700">
            <a:miter lim="400000"/>
          </a:ln>
          <a:extLst>
            <a:ext uri="{C572A759-6A51-4108-AA02-DFA0A04FC94B}">
              <ma14:wrappingTextBoxFlag xmlns:ma14="http://schemas.microsoft.com/office/mac/drawingml/2011/main" val="1"/>
            </a:ext>
          </a:extLst>
        </p:spPr>
        <p:txBody>
          <a:bodyPr wrap="none" lIns="152400" tIns="152400" rIns="152400" bIns="152400" anchor="ctr">
            <a:spAutoFit/>
          </a:bodyPr>
          <a:lstStyle>
            <a:lvl1pPr>
              <a:defRPr sz="2400">
                <a:solidFill>
                  <a:srgbClr val="F5F5F5"/>
                </a:solidFill>
              </a:defRPr>
            </a:lvl1pPr>
          </a:lstStyle>
          <a:p>
            <a:pPr/>
            <a:r>
              <a:t>*  Higher Quality Bar</a:t>
            </a:r>
          </a:p>
        </p:txBody>
      </p:sp>
      <p:sp>
        <p:nvSpPr>
          <p:cNvPr id="185" name="Shape 185"/>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34" name="Screen Shot 1398-06-05 at 14.12.19.png"/>
          <p:cNvPicPr>
            <a:picLocks noChangeAspect="1"/>
          </p:cNvPicPr>
          <p:nvPr/>
        </p:nvPicPr>
        <p:blipFill>
          <a:blip r:embed="rId2">
            <a:extLst/>
          </a:blip>
          <a:stretch>
            <a:fillRect/>
          </a:stretch>
        </p:blipFill>
        <p:spPr>
          <a:xfrm>
            <a:off x="507853" y="1394775"/>
            <a:ext cx="12372112" cy="7730869"/>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36" name="Shape 236"/>
          <p:cNvSpPr/>
          <p:nvPr/>
        </p:nvSpPr>
        <p:spPr>
          <a:xfrm>
            <a:off x="433839" y="1881500"/>
            <a:ext cx="123322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E50A7C"/>
                </a:solidFill>
              </a:defRPr>
            </a:lvl1pPr>
          </a:lstStyle>
          <a:p>
            <a:pPr/>
            <a:r>
              <a:t>Angular</a:t>
            </a:r>
          </a:p>
        </p:txBody>
      </p:sp>
      <p:sp>
        <p:nvSpPr>
          <p:cNvPr id="237" name="Shape 237"/>
          <p:cNvSpPr/>
          <p:nvPr/>
        </p:nvSpPr>
        <p:spPr>
          <a:xfrm>
            <a:off x="1926859" y="952614"/>
            <a:ext cx="10390585" cy="2378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 y="0"/>
                </a:moveTo>
                <a:cubicBezTo>
                  <a:pt x="691" y="0"/>
                  <a:pt x="575" y="505"/>
                  <a:pt x="575" y="1128"/>
                </a:cubicBezTo>
                <a:lnTo>
                  <a:pt x="575" y="8048"/>
                </a:lnTo>
                <a:lnTo>
                  <a:pt x="0" y="10301"/>
                </a:lnTo>
                <a:lnTo>
                  <a:pt x="575" y="12553"/>
                </a:lnTo>
                <a:lnTo>
                  <a:pt x="575" y="20472"/>
                </a:lnTo>
                <a:cubicBezTo>
                  <a:pt x="575" y="21095"/>
                  <a:pt x="691" y="21600"/>
                  <a:pt x="833" y="21600"/>
                </a:cubicBezTo>
                <a:lnTo>
                  <a:pt x="21343" y="21600"/>
                </a:lnTo>
                <a:cubicBezTo>
                  <a:pt x="21485" y="21600"/>
                  <a:pt x="21600" y="21095"/>
                  <a:pt x="21600" y="20472"/>
                </a:cubicBezTo>
                <a:lnTo>
                  <a:pt x="21600" y="1128"/>
                </a:lnTo>
                <a:cubicBezTo>
                  <a:pt x="21600" y="505"/>
                  <a:pt x="21485" y="0"/>
                  <a:pt x="21343" y="0"/>
                </a:cubicBezTo>
                <a:lnTo>
                  <a:pt x="833"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pic>
        <p:nvPicPr>
          <p:cNvPr id="238" name="1_rjtAwFy-CrpZ1kthDY0nxQ.png"/>
          <p:cNvPicPr>
            <a:picLocks noChangeAspect="1"/>
          </p:cNvPicPr>
          <p:nvPr/>
        </p:nvPicPr>
        <p:blipFill>
          <a:blip r:embed="rId2">
            <a:extLst/>
          </a:blip>
          <a:stretch>
            <a:fillRect/>
          </a:stretch>
        </p:blipFill>
        <p:spPr>
          <a:xfrm>
            <a:off x="3059613" y="1053493"/>
            <a:ext cx="8283286" cy="2176716"/>
          </a:xfrm>
          <a:prstGeom prst="rect">
            <a:avLst/>
          </a:prstGeom>
          <a:ln w="12700">
            <a:miter lim="400000"/>
          </a:ln>
        </p:spPr>
      </p:pic>
      <p:sp>
        <p:nvSpPr>
          <p:cNvPr id="239" name="Shape 239"/>
          <p:cNvSpPr/>
          <p:nvPr/>
        </p:nvSpPr>
        <p:spPr>
          <a:xfrm>
            <a:off x="1926859" y="6756691"/>
            <a:ext cx="10390585" cy="2378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 y="0"/>
                </a:moveTo>
                <a:cubicBezTo>
                  <a:pt x="691" y="0"/>
                  <a:pt x="575" y="505"/>
                  <a:pt x="575" y="1128"/>
                </a:cubicBezTo>
                <a:lnTo>
                  <a:pt x="575" y="8048"/>
                </a:lnTo>
                <a:lnTo>
                  <a:pt x="0" y="10301"/>
                </a:lnTo>
                <a:lnTo>
                  <a:pt x="575" y="12553"/>
                </a:lnTo>
                <a:lnTo>
                  <a:pt x="575" y="20472"/>
                </a:lnTo>
                <a:cubicBezTo>
                  <a:pt x="575" y="21095"/>
                  <a:pt x="691" y="21600"/>
                  <a:pt x="833" y="21600"/>
                </a:cubicBezTo>
                <a:lnTo>
                  <a:pt x="21343" y="21600"/>
                </a:lnTo>
                <a:cubicBezTo>
                  <a:pt x="21485" y="21600"/>
                  <a:pt x="21600" y="21095"/>
                  <a:pt x="21600" y="20472"/>
                </a:cubicBezTo>
                <a:lnTo>
                  <a:pt x="21600" y="1128"/>
                </a:lnTo>
                <a:cubicBezTo>
                  <a:pt x="21600" y="505"/>
                  <a:pt x="21485" y="0"/>
                  <a:pt x="21343" y="0"/>
                </a:cubicBezTo>
                <a:lnTo>
                  <a:pt x="833"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240" name="Shape 240"/>
          <p:cNvSpPr/>
          <p:nvPr/>
        </p:nvSpPr>
        <p:spPr>
          <a:xfrm>
            <a:off x="780774" y="4783539"/>
            <a:ext cx="88666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E50A7C"/>
                </a:solidFill>
              </a:defRPr>
            </a:lvl1pPr>
          </a:lstStyle>
          <a:p>
            <a:pPr/>
            <a:r>
              <a:t>React</a:t>
            </a:r>
          </a:p>
        </p:txBody>
      </p:sp>
      <p:sp>
        <p:nvSpPr>
          <p:cNvPr id="241" name="Shape 241"/>
          <p:cNvSpPr/>
          <p:nvPr/>
        </p:nvSpPr>
        <p:spPr>
          <a:xfrm>
            <a:off x="768074" y="7609377"/>
            <a:ext cx="94305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E50A7C"/>
                </a:solidFill>
              </a:defRPr>
            </a:lvl1pPr>
          </a:lstStyle>
          <a:p>
            <a:pPr/>
            <a:r>
              <a:t>Vue.js</a:t>
            </a:r>
          </a:p>
        </p:txBody>
      </p:sp>
      <p:pic>
        <p:nvPicPr>
          <p:cNvPr id="242" name="1_7psooy2mZ7MX_diqNX6Z6A.png"/>
          <p:cNvPicPr>
            <a:picLocks noChangeAspect="1"/>
          </p:cNvPicPr>
          <p:nvPr/>
        </p:nvPicPr>
        <p:blipFill>
          <a:blip r:embed="rId3">
            <a:extLst/>
          </a:blip>
          <a:srcRect l="0" t="5" r="0" b="5"/>
          <a:stretch>
            <a:fillRect/>
          </a:stretch>
        </p:blipFill>
        <p:spPr>
          <a:xfrm>
            <a:off x="3161934" y="6867022"/>
            <a:ext cx="8153798" cy="21578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path>
            </a:pathLst>
          </a:custGeom>
          <a:ln w="12700">
            <a:miter lim="400000"/>
          </a:ln>
        </p:spPr>
      </p:pic>
      <p:sp>
        <p:nvSpPr>
          <p:cNvPr id="243" name="Shape 243"/>
          <p:cNvSpPr/>
          <p:nvPr/>
        </p:nvSpPr>
        <p:spPr>
          <a:xfrm>
            <a:off x="1926859" y="3859379"/>
            <a:ext cx="10390585" cy="2378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 y="0"/>
                </a:moveTo>
                <a:cubicBezTo>
                  <a:pt x="691" y="0"/>
                  <a:pt x="575" y="505"/>
                  <a:pt x="575" y="1128"/>
                </a:cubicBezTo>
                <a:lnTo>
                  <a:pt x="575" y="8048"/>
                </a:lnTo>
                <a:lnTo>
                  <a:pt x="0" y="10301"/>
                </a:lnTo>
                <a:lnTo>
                  <a:pt x="575" y="12553"/>
                </a:lnTo>
                <a:lnTo>
                  <a:pt x="575" y="20472"/>
                </a:lnTo>
                <a:cubicBezTo>
                  <a:pt x="575" y="21095"/>
                  <a:pt x="691" y="21600"/>
                  <a:pt x="833" y="21600"/>
                </a:cubicBezTo>
                <a:lnTo>
                  <a:pt x="21343" y="21600"/>
                </a:lnTo>
                <a:cubicBezTo>
                  <a:pt x="21485" y="21600"/>
                  <a:pt x="21600" y="21095"/>
                  <a:pt x="21600" y="20472"/>
                </a:cubicBezTo>
                <a:lnTo>
                  <a:pt x="21600" y="1128"/>
                </a:lnTo>
                <a:cubicBezTo>
                  <a:pt x="21600" y="505"/>
                  <a:pt x="21485" y="0"/>
                  <a:pt x="21343" y="0"/>
                </a:cubicBezTo>
                <a:lnTo>
                  <a:pt x="833"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pic>
        <p:nvPicPr>
          <p:cNvPr id="244" name="1_bdoL9P3NdBC-rwGdYtWRHg.png"/>
          <p:cNvPicPr>
            <a:picLocks noChangeAspect="1"/>
          </p:cNvPicPr>
          <p:nvPr/>
        </p:nvPicPr>
        <p:blipFill>
          <a:blip r:embed="rId4">
            <a:extLst/>
          </a:blip>
          <a:stretch>
            <a:fillRect/>
          </a:stretch>
        </p:blipFill>
        <p:spPr>
          <a:xfrm>
            <a:off x="2893004" y="3859379"/>
            <a:ext cx="8616504" cy="2315610"/>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46" name="Shape 246"/>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47" name="Shape 247"/>
          <p:cNvSpPr/>
          <p:nvPr/>
        </p:nvSpPr>
        <p:spPr>
          <a:xfrm>
            <a:off x="1606104" y="6538066"/>
            <a:ext cx="1944929"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F5F5F5"/>
                </a:solidFill>
              </a:defRPr>
            </a:pPr>
            <a:br/>
            <a:r>
              <a:t>Angular: 218</a:t>
            </a:r>
            <a:br/>
            <a:r>
              <a:t>React: 112</a:t>
            </a:r>
            <a:br/>
            <a:r>
              <a:t>Vue: 83</a:t>
            </a:r>
          </a:p>
        </p:txBody>
      </p:sp>
      <p:sp>
        <p:nvSpPr>
          <p:cNvPr id="248" name="Shape 248"/>
          <p:cNvSpPr/>
          <p:nvPr/>
        </p:nvSpPr>
        <p:spPr>
          <a:xfrm>
            <a:off x="800623" y="3150252"/>
            <a:ext cx="184769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E50A7C"/>
                </a:solidFill>
              </a:defRPr>
            </a:lvl1pPr>
          </a:lstStyle>
          <a:p>
            <a:pPr/>
            <a:r>
              <a:t>Bundle Size:</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250" name="Screen Shot 1398-06-05 at 14.55.24.png"/>
          <p:cNvPicPr>
            <a:picLocks noChangeAspect="1"/>
          </p:cNvPicPr>
          <p:nvPr/>
        </p:nvPicPr>
        <p:blipFill>
          <a:blip r:embed="rId2">
            <a:extLst/>
          </a:blip>
          <a:stretch>
            <a:fillRect/>
          </a:stretch>
        </p:blipFill>
        <p:spPr>
          <a:xfrm>
            <a:off x="504196" y="1397144"/>
            <a:ext cx="12239489" cy="7749323"/>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52" name="Shape 252"/>
          <p:cNvSpPr/>
          <p:nvPr/>
        </p:nvSpPr>
        <p:spPr>
          <a:xfrm>
            <a:off x="747511" y="3906932"/>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Tools</a:t>
            </a:r>
          </a:p>
        </p:txBody>
      </p:sp>
      <p:sp>
        <p:nvSpPr>
          <p:cNvPr id="253" name="Shape 253"/>
          <p:cNvSpPr/>
          <p:nvPr/>
        </p:nvSpPr>
        <p:spPr>
          <a:xfrm>
            <a:off x="2838865" y="1386771"/>
            <a:ext cx="8312330" cy="6202628"/>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54" name="Shape 254"/>
          <p:cNvSpPr/>
          <p:nvPr/>
        </p:nvSpPr>
        <p:spPr>
          <a:xfrm>
            <a:off x="7054301" y="3211556"/>
            <a:ext cx="6400475" cy="962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Forms</a:t>
            </a:r>
          </a:p>
          <a:p>
            <a:pPr marL="313764" indent="-313764">
              <a:buClr>
                <a:schemeClr val="accent1"/>
              </a:buClr>
              <a:buSzPct val="104999"/>
              <a:buFont typeface="Avenir Next"/>
              <a:buChar char="*"/>
              <a:defRPr sz="2400">
                <a:solidFill>
                  <a:srgbClr val="F5F5F5"/>
                </a:solidFill>
              </a:defRPr>
            </a:pPr>
            <a:r>
              <a:t>Testing</a:t>
            </a:r>
          </a:p>
          <a:p>
            <a:pPr marL="313764" indent="-313764">
              <a:buClr>
                <a:schemeClr val="accent1"/>
              </a:buClr>
              <a:buSzPct val="104999"/>
              <a:buFont typeface="Avenir Next"/>
              <a:buChar char="*"/>
              <a:defRPr sz="2400">
                <a:solidFill>
                  <a:srgbClr val="F5F5F5"/>
                </a:solidFill>
              </a:defRPr>
            </a:pPr>
            <a:r>
              <a:t>State/Data Management</a:t>
            </a:r>
          </a:p>
          <a:p>
            <a:pPr marL="313764" indent="-313764">
              <a:buClr>
                <a:schemeClr val="accent1"/>
              </a:buClr>
              <a:buSzPct val="104999"/>
              <a:buFont typeface="Avenir Next"/>
              <a:buChar char="*"/>
              <a:defRPr sz="2400">
                <a:solidFill>
                  <a:srgbClr val="F5F5F5"/>
                </a:solidFill>
              </a:defRPr>
            </a:pPr>
            <a:r>
              <a:t>SSR</a:t>
            </a:r>
          </a:p>
          <a:p>
            <a:pPr marL="313764" indent="-313764">
              <a:buClr>
                <a:schemeClr val="accent1"/>
              </a:buClr>
              <a:buSzPct val="104999"/>
              <a:buFont typeface="Avenir Next"/>
              <a:buChar char="*"/>
              <a:defRPr sz="2400">
                <a:solidFill>
                  <a:srgbClr val="F5F5F5"/>
                </a:solidFill>
              </a:defRPr>
            </a:pPr>
            <a:r>
              <a:t>Two Way communication</a:t>
            </a:r>
          </a:p>
          <a:p>
            <a:pPr>
              <a:defRPr sz="2400">
                <a:solidFill>
                  <a:srgbClr val="F5F5F5"/>
                </a:solidFill>
              </a:defRPr>
            </a:pPr>
          </a:p>
          <a:p>
            <a:pPr marL="313764" indent="-313764">
              <a:buClr>
                <a:schemeClr val="accent1"/>
              </a:buClr>
              <a:buSzPct val="104999"/>
              <a:buFont typeface="Avenir Next"/>
              <a:buChar char="*"/>
              <a:defRPr sz="2400">
                <a:solidFill>
                  <a:srgbClr val="F5F5F5"/>
                </a:solidFill>
              </a:defRPr>
            </a:pPr>
          </a:p>
          <a:p>
            <a:pPr marL="313764" indent="-313764">
              <a:buClr>
                <a:schemeClr val="accent1"/>
              </a:buClr>
              <a:buSzPct val="104999"/>
              <a:buFont typeface="Avenir Next"/>
              <a:buChar char="*"/>
              <a:defRPr sz="2400">
                <a:solidFill>
                  <a:srgbClr val="F5F5F5"/>
                </a:solidFill>
              </a:defRPr>
            </a:pPr>
          </a:p>
          <a:p>
            <a:pPr marL="313764" indent="-313764">
              <a:buClr>
                <a:schemeClr val="accent1"/>
              </a:buClr>
              <a:buSzPct val="104999"/>
              <a:buFont typeface="Avenir Next"/>
              <a:buChar char="*"/>
              <a:defRPr sz="2400">
                <a:solidFill>
                  <a:srgbClr val="F5F5F5"/>
                </a:solidFill>
              </a:defRPr>
            </a:pPr>
          </a:p>
          <a:p>
            <a:pPr marL="313764" indent="-313764">
              <a:buClr>
                <a:schemeClr val="accent1"/>
              </a:buClr>
              <a:buSzPct val="104999"/>
              <a:buFont typeface="Avenir Next"/>
              <a:buChar char="*"/>
              <a:defRPr sz="2400">
                <a:solidFill>
                  <a:srgbClr val="F5F5F5"/>
                </a:solidFill>
              </a:defRPr>
            </a:pPr>
          </a:p>
          <a:p>
            <a:pPr marL="313764" indent="-313764">
              <a:buClr>
                <a:schemeClr val="accent1"/>
              </a:buClr>
              <a:buSzPct val="104999"/>
              <a:buFont typeface="Avenir Next"/>
              <a:buChar char="*"/>
              <a:defRPr sz="2400">
                <a:solidFill>
                  <a:srgbClr val="F5F5F5"/>
                </a:solidFill>
              </a:defRPr>
            </a:pPr>
          </a:p>
          <a:p>
            <a:pPr marL="313764" indent="-313764">
              <a:buClr>
                <a:schemeClr val="accent1"/>
              </a:buClr>
              <a:buSzPct val="104999"/>
              <a:buFont typeface="Avenir Next"/>
              <a:buChar char="*"/>
              <a:defRPr sz="2400">
                <a:solidFill>
                  <a:srgbClr val="F5F5F5"/>
                </a:solidFill>
              </a:defRPr>
            </a:pPr>
            <a:r>
              <a:t>Bad migim origins: diversification, higher quality bar, massive market growth</a:t>
            </a:r>
          </a:p>
          <a:p>
            <a:pPr marL="313764" indent="-313764">
              <a:buClr>
                <a:schemeClr val="accent1"/>
              </a:buClr>
              <a:buSzPct val="104999"/>
              <a:buFont typeface="Avenir Next"/>
              <a:buChar char="*"/>
              <a:defRPr sz="2400">
                <a:solidFill>
                  <a:srgbClr val="F5F5F5"/>
                </a:solidFill>
              </a:defRPr>
            </a:pPr>
            <a:r>
              <a:t> harvested framework</a:t>
            </a:r>
          </a:p>
        </p:txBody>
      </p:sp>
      <p:sp>
        <p:nvSpPr>
          <p:cNvPr id="255" name="Shape 255"/>
          <p:cNvSpPr/>
          <p:nvPr/>
        </p:nvSpPr>
        <p:spPr>
          <a:xfrm>
            <a:off x="3172236" y="921106"/>
            <a:ext cx="2839033" cy="631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13764" indent="-313764">
              <a:buClr>
                <a:schemeClr val="accent1"/>
              </a:buClr>
              <a:buSzPct val="104999"/>
              <a:buFont typeface="Avenir Next"/>
              <a:buChar char="*"/>
              <a:defRPr sz="2400">
                <a:solidFill>
                  <a:srgbClr val="F5F5F5"/>
                </a:solidFill>
              </a:defRPr>
            </a:pPr>
          </a:p>
          <a:p>
            <a:pPr marL="313764" indent="-313764">
              <a:buClr>
                <a:schemeClr val="accent1"/>
              </a:buClr>
              <a:buSzPct val="104999"/>
              <a:buFont typeface="Avenir Next"/>
              <a:buChar char="*"/>
              <a:defRPr sz="2400">
                <a:solidFill>
                  <a:srgbClr val="F5F5F5"/>
                </a:solidFill>
              </a:defRPr>
            </a:pPr>
          </a:p>
          <a:p>
            <a:pPr marL="313764" indent="-313764">
              <a:buClr>
                <a:schemeClr val="accent1"/>
              </a:buClr>
              <a:buSzPct val="104999"/>
              <a:buFont typeface="Avenir Next"/>
              <a:buChar char="*"/>
              <a:defRPr sz="2400">
                <a:solidFill>
                  <a:srgbClr val="F5F5F5"/>
                </a:solidFill>
              </a:defRPr>
            </a:pPr>
            <a:r>
              <a:t>Script Runner</a:t>
            </a:r>
          </a:p>
          <a:p>
            <a:pPr marL="313764" indent="-313764">
              <a:buClr>
                <a:schemeClr val="accent1"/>
              </a:buClr>
              <a:buSzPct val="104999"/>
              <a:buFont typeface="Avenir Next"/>
              <a:buChar char="*"/>
              <a:defRPr sz="2400">
                <a:solidFill>
                  <a:srgbClr val="F5F5F5"/>
                </a:solidFill>
              </a:defRPr>
            </a:pPr>
            <a:r>
              <a:t>Bundle Manager</a:t>
            </a:r>
          </a:p>
          <a:p>
            <a:pPr marL="313764" indent="-313764">
              <a:buClr>
                <a:schemeClr val="accent1"/>
              </a:buClr>
              <a:buSzPct val="104999"/>
              <a:buFont typeface="Avenir Next"/>
              <a:buChar char="*"/>
              <a:defRPr sz="2400">
                <a:solidFill>
                  <a:srgbClr val="F5F5F5"/>
                </a:solidFill>
              </a:defRPr>
            </a:pPr>
            <a:r>
              <a:t>Type System</a:t>
            </a:r>
          </a:p>
          <a:p>
            <a:pPr marL="313764" indent="-313764">
              <a:buClr>
                <a:schemeClr val="accent1"/>
              </a:buClr>
              <a:buSzPct val="104999"/>
              <a:buFont typeface="Avenir Next"/>
              <a:buChar char="*"/>
              <a:defRPr sz="2400">
                <a:solidFill>
                  <a:srgbClr val="F5F5F5"/>
                </a:solidFill>
              </a:defRPr>
            </a:pPr>
            <a:r>
              <a:t>Styling</a:t>
            </a:r>
          </a:p>
          <a:p>
            <a:pPr marL="313764" indent="-313764">
              <a:buClr>
                <a:schemeClr val="accent1"/>
              </a:buClr>
              <a:buSzPct val="104999"/>
              <a:buFont typeface="Avenir Next"/>
              <a:buChar char="*"/>
              <a:defRPr sz="2400">
                <a:solidFill>
                  <a:srgbClr val="F5F5F5"/>
                </a:solidFill>
              </a:defRPr>
            </a:pPr>
            <a:r>
              <a:t>Data Fetching</a:t>
            </a:r>
          </a:p>
          <a:p>
            <a:pPr marL="313764" indent="-313764">
              <a:buClr>
                <a:schemeClr val="accent1"/>
              </a:buClr>
              <a:buSzPct val="104999"/>
              <a:buFont typeface="Avenir Next"/>
              <a:buChar char="*"/>
              <a:defRPr sz="2400">
                <a:solidFill>
                  <a:srgbClr val="F5F5F5"/>
                </a:solidFill>
              </a:defRPr>
            </a:pPr>
            <a:r>
              <a:t>Routing</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57" name="Shape 257"/>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Framework</a:t>
            </a:r>
          </a:p>
        </p:txBody>
      </p:sp>
      <p:sp>
        <p:nvSpPr>
          <p:cNvPr id="258" name="Shape 258"/>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59" name="Shape 259"/>
          <p:cNvSpPr/>
          <p:nvPr/>
        </p:nvSpPr>
        <p:spPr>
          <a:xfrm>
            <a:off x="1433067" y="5676464"/>
            <a:ext cx="64004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foundation framework</a:t>
            </a:r>
          </a:p>
          <a:p>
            <a:pPr marL="313764" indent="-313764">
              <a:buClr>
                <a:schemeClr val="accent1"/>
              </a:buClr>
              <a:buSzPct val="104999"/>
              <a:buFont typeface="Avenir Next"/>
              <a:buChar char="*"/>
              <a:defRPr sz="2400">
                <a:solidFill>
                  <a:srgbClr val="F5F5F5"/>
                </a:solidFill>
              </a:defRPr>
            </a:pPr>
            <a:r>
              <a:t> harvested framework</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61" name="Shape 261"/>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Script Runner &amp; Bundle Manager</a:t>
            </a:r>
          </a:p>
        </p:txBody>
      </p:sp>
      <p:sp>
        <p:nvSpPr>
          <p:cNvPr id="262" name="Shape 262"/>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63" name="Shape 263"/>
          <p:cNvSpPr/>
          <p:nvPr/>
        </p:nvSpPr>
        <p:spPr>
          <a:xfrm>
            <a:off x="1433067" y="4952564"/>
            <a:ext cx="6400475" cy="269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Grunts</a:t>
            </a:r>
          </a:p>
          <a:p>
            <a:pPr marL="313764" indent="-313764">
              <a:buClr>
                <a:schemeClr val="accent1"/>
              </a:buClr>
              <a:buSzPct val="104999"/>
              <a:buFont typeface="Avenir Next"/>
              <a:buChar char="*"/>
              <a:defRPr sz="2400">
                <a:solidFill>
                  <a:srgbClr val="F5F5F5"/>
                </a:solidFill>
              </a:defRPr>
            </a:pPr>
            <a:r>
              <a:t>Gulp</a:t>
            </a:r>
          </a:p>
          <a:p>
            <a:pPr marL="313764" indent="-313764">
              <a:buClr>
                <a:schemeClr val="accent1"/>
              </a:buClr>
              <a:buSzPct val="104999"/>
              <a:buFont typeface="Avenir Next"/>
              <a:buChar char="*"/>
              <a:defRPr sz="2400">
                <a:solidFill>
                  <a:srgbClr val="F5F5F5"/>
                </a:solidFill>
              </a:defRPr>
            </a:pPr>
            <a:r>
              <a:t>Browserify </a:t>
            </a:r>
          </a:p>
          <a:p>
            <a:pPr marL="313764" indent="-313764">
              <a:buClr>
                <a:schemeClr val="accent1"/>
              </a:buClr>
              <a:buSzPct val="104999"/>
              <a:buFont typeface="Avenir Next"/>
              <a:buChar char="*"/>
              <a:defRPr sz="2400">
                <a:solidFill>
                  <a:srgbClr val="F5F5F5"/>
                </a:solidFill>
              </a:defRPr>
            </a:pPr>
            <a:r>
              <a:t>Webpack</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65" name="Shape 265"/>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Type System</a:t>
            </a:r>
          </a:p>
        </p:txBody>
      </p:sp>
      <p:sp>
        <p:nvSpPr>
          <p:cNvPr id="266" name="Shape 266"/>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67" name="Shape 267"/>
          <p:cNvSpPr/>
          <p:nvPr/>
        </p:nvSpPr>
        <p:spPr>
          <a:xfrm>
            <a:off x="1433067" y="5676464"/>
            <a:ext cx="64004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Typescript </a:t>
            </a:r>
          </a:p>
          <a:p>
            <a:pPr marL="313764" indent="-313764">
              <a:buClr>
                <a:schemeClr val="accent1"/>
              </a:buClr>
              <a:buSzPct val="104999"/>
              <a:buFont typeface="Avenir Next"/>
              <a:buChar char="*"/>
              <a:defRPr sz="2400">
                <a:solidFill>
                  <a:srgbClr val="F5F5F5"/>
                </a:solidFill>
              </a:defRPr>
            </a:pPr>
            <a:r>
              <a:t>Flow</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69" name="Shape 269"/>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Styling</a:t>
            </a:r>
          </a:p>
        </p:txBody>
      </p:sp>
      <p:sp>
        <p:nvSpPr>
          <p:cNvPr id="270" name="Shape 270"/>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71" name="Shape 271"/>
          <p:cNvSpPr/>
          <p:nvPr/>
        </p:nvSpPr>
        <p:spPr>
          <a:xfrm>
            <a:off x="1433067" y="5314514"/>
            <a:ext cx="6400475" cy="196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CSS Modules</a:t>
            </a:r>
          </a:p>
          <a:p>
            <a:pPr marL="313764" indent="-313764">
              <a:buClr>
                <a:schemeClr val="accent1"/>
              </a:buClr>
              <a:buSzPct val="104999"/>
              <a:buFont typeface="Avenir Next"/>
              <a:buChar char="*"/>
              <a:defRPr sz="2400">
                <a:solidFill>
                  <a:srgbClr val="F5F5F5"/>
                </a:solidFill>
              </a:defRPr>
            </a:pPr>
            <a:r>
              <a:t>Styled component</a:t>
            </a:r>
          </a:p>
          <a:p>
            <a:pPr marL="313764" indent="-313764">
              <a:buClr>
                <a:schemeClr val="accent1"/>
              </a:buClr>
              <a:buSzPct val="104999"/>
              <a:buFont typeface="Avenir Next"/>
              <a:buChar char="*"/>
              <a:defRPr sz="2400">
                <a:solidFill>
                  <a:srgbClr val="F5F5F5"/>
                </a:solidFill>
              </a:defRPr>
            </a:pPr>
            <a:r>
              <a:t>Emotions </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73" name="Shape 273"/>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State Management</a:t>
            </a:r>
          </a:p>
        </p:txBody>
      </p:sp>
      <p:sp>
        <p:nvSpPr>
          <p:cNvPr id="274" name="Shape 274"/>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75" name="Shape 275"/>
          <p:cNvSpPr/>
          <p:nvPr/>
        </p:nvSpPr>
        <p:spPr>
          <a:xfrm>
            <a:off x="1433067" y="5676464"/>
            <a:ext cx="64004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Mobix</a:t>
            </a:r>
          </a:p>
          <a:p>
            <a:pPr marL="313764" indent="-313764">
              <a:buClr>
                <a:schemeClr val="accent1"/>
              </a:buClr>
              <a:buSzPct val="104999"/>
              <a:buFont typeface="Avenir Next"/>
              <a:buChar char="*"/>
              <a:defRPr sz="2400">
                <a:solidFill>
                  <a:srgbClr val="F5F5F5"/>
                </a:solidFill>
              </a:defRPr>
            </a:pPr>
            <a:r>
              <a:t>Redux</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187" name="download-removebg-preview.png"/>
          <p:cNvPicPr>
            <a:picLocks noChangeAspect="1"/>
          </p:cNvPicPr>
          <p:nvPr/>
        </p:nvPicPr>
        <p:blipFill>
          <a:blip r:embed="rId2">
            <a:extLst/>
          </a:blip>
          <a:stretch>
            <a:fillRect/>
          </a:stretch>
        </p:blipFill>
        <p:spPr>
          <a:xfrm>
            <a:off x="1811451" y="1320811"/>
            <a:ext cx="9381898" cy="6666085"/>
          </a:xfrm>
          <a:prstGeom prst="rect">
            <a:avLst/>
          </a:prstGeom>
          <a:ln w="12700">
            <a:miter lim="400000"/>
          </a:ln>
        </p:spPr>
      </p:pic>
      <p:sp>
        <p:nvSpPr>
          <p:cNvPr id="188" name="Shape 188"/>
          <p:cNvSpPr/>
          <p:nvPr/>
        </p:nvSpPr>
        <p:spPr>
          <a:xfrm>
            <a:off x="5282082" y="8048595"/>
            <a:ext cx="2440636"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E50A7C"/>
                </a:solidFill>
              </a:defRPr>
            </a:lvl1pPr>
          </a:lstStyle>
          <a:p>
            <a:pPr>
              <a:defRPr sz="2400"/>
            </a:pPr>
            <a:r>
              <a:rPr sz="2800"/>
              <a:t>Diversification</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77" name="Shape 277"/>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Data Fetching</a:t>
            </a:r>
          </a:p>
        </p:txBody>
      </p:sp>
      <p:sp>
        <p:nvSpPr>
          <p:cNvPr id="278" name="Shape 278"/>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79" name="Shape 279"/>
          <p:cNvSpPr/>
          <p:nvPr/>
        </p:nvSpPr>
        <p:spPr>
          <a:xfrm>
            <a:off x="1433067" y="5314514"/>
            <a:ext cx="6400475" cy="196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Axios</a:t>
            </a:r>
          </a:p>
          <a:p>
            <a:pPr marL="313764" indent="-313764">
              <a:buClr>
                <a:schemeClr val="accent1"/>
              </a:buClr>
              <a:buSzPct val="104999"/>
              <a:buFont typeface="Avenir Next"/>
              <a:buChar char="*"/>
              <a:defRPr sz="2400">
                <a:solidFill>
                  <a:srgbClr val="F5F5F5"/>
                </a:solidFill>
              </a:defRPr>
            </a:pPr>
            <a:r>
              <a:t>Fetch api</a:t>
            </a:r>
          </a:p>
          <a:p>
            <a:pPr marL="313764" indent="-313764">
              <a:buClr>
                <a:schemeClr val="accent1"/>
              </a:buClr>
              <a:buSzPct val="104999"/>
              <a:buFont typeface="Avenir Next"/>
              <a:buChar char="*"/>
              <a:defRPr sz="2400">
                <a:solidFill>
                  <a:srgbClr val="F5F5F5"/>
                </a:solidFill>
              </a:defRPr>
            </a:pPr>
            <a:r>
              <a:t>Superagent</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81" name="Shape 281"/>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Routing</a:t>
            </a:r>
          </a:p>
        </p:txBody>
      </p:sp>
      <p:sp>
        <p:nvSpPr>
          <p:cNvPr id="282" name="Shape 282"/>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83" name="Shape 283"/>
          <p:cNvSpPr/>
          <p:nvPr/>
        </p:nvSpPr>
        <p:spPr>
          <a:xfrm>
            <a:off x="1433067" y="5676464"/>
            <a:ext cx="64004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React Router</a:t>
            </a:r>
          </a:p>
          <a:p>
            <a:pPr marL="313764" indent="-313764">
              <a:buClr>
                <a:schemeClr val="accent1"/>
              </a:buClr>
              <a:buSzPct val="104999"/>
              <a:buFont typeface="Avenir Next"/>
              <a:buChar char="*"/>
              <a:defRPr sz="2400">
                <a:solidFill>
                  <a:srgbClr val="F5F5F5"/>
                </a:solidFill>
              </a:defRPr>
            </a:pPr>
            <a:r>
              <a:t>Reach Router</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85" name="Shape 285"/>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Forms</a:t>
            </a:r>
          </a:p>
        </p:txBody>
      </p:sp>
      <p:sp>
        <p:nvSpPr>
          <p:cNvPr id="286" name="Shape 286"/>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87" name="Shape 287"/>
          <p:cNvSpPr/>
          <p:nvPr/>
        </p:nvSpPr>
        <p:spPr>
          <a:xfrm>
            <a:off x="1433067" y="5676464"/>
            <a:ext cx="64004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Redux-forms</a:t>
            </a:r>
          </a:p>
          <a:p>
            <a:pPr marL="313764" indent="-313764">
              <a:buClr>
                <a:schemeClr val="accent1"/>
              </a:buClr>
              <a:buSzPct val="104999"/>
              <a:buFont typeface="Avenir Next"/>
              <a:buChar char="*"/>
              <a:defRPr sz="2400">
                <a:solidFill>
                  <a:srgbClr val="F5F5F5"/>
                </a:solidFill>
              </a:defRPr>
            </a:pPr>
            <a:r>
              <a:t>Formik</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89" name="Shape 289"/>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Test</a:t>
            </a:r>
          </a:p>
        </p:txBody>
      </p:sp>
      <p:sp>
        <p:nvSpPr>
          <p:cNvPr id="290" name="Shape 290"/>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91" name="Shape 291"/>
          <p:cNvSpPr/>
          <p:nvPr/>
        </p:nvSpPr>
        <p:spPr>
          <a:xfrm>
            <a:off x="1433067" y="5676464"/>
            <a:ext cx="64004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buClr>
                <a:schemeClr val="accent1"/>
              </a:buClr>
              <a:buSzPct val="104999"/>
              <a:buFont typeface="Avenir Next"/>
              <a:buChar char="*"/>
              <a:defRPr sz="2400">
                <a:solidFill>
                  <a:srgbClr val="F5F5F5"/>
                </a:solidFill>
              </a:defRPr>
            </a:pPr>
            <a:r>
              <a:t>Enzyme</a:t>
            </a:r>
          </a:p>
          <a:p>
            <a:pPr marL="313764" indent="-313764">
              <a:buClr>
                <a:schemeClr val="accent1"/>
              </a:buClr>
              <a:buSzPct val="104999"/>
              <a:buFont typeface="Avenir Next"/>
              <a:buChar char="*"/>
              <a:defRPr sz="2400">
                <a:solidFill>
                  <a:srgbClr val="F5F5F5"/>
                </a:solidFill>
              </a:defRPr>
            </a:pPr>
            <a:r>
              <a:t>React-testing-library</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190" name="smarthome.jpg"/>
          <p:cNvPicPr>
            <a:picLocks noChangeAspect="1"/>
          </p:cNvPicPr>
          <p:nvPr/>
        </p:nvPicPr>
        <p:blipFill>
          <a:blip r:embed="rId2">
            <a:extLst/>
          </a:blip>
          <a:stretch>
            <a:fillRect/>
          </a:stretch>
        </p:blipFill>
        <p:spPr>
          <a:xfrm>
            <a:off x="1331759" y="366519"/>
            <a:ext cx="10341282" cy="7755962"/>
          </a:xfrm>
          <a:prstGeom prst="rect">
            <a:avLst/>
          </a:prstGeom>
          <a:ln w="12700">
            <a:miter lim="400000"/>
          </a:ln>
        </p:spPr>
      </p:pic>
      <p:sp>
        <p:nvSpPr>
          <p:cNvPr id="191" name="Shape 191"/>
          <p:cNvSpPr/>
          <p:nvPr/>
        </p:nvSpPr>
        <p:spPr>
          <a:xfrm>
            <a:off x="4932705" y="8337253"/>
            <a:ext cx="3139390"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E50A7C"/>
                </a:solidFill>
              </a:defRPr>
            </a:lvl1pPr>
          </a:lstStyle>
          <a:p>
            <a:pPr>
              <a:defRPr sz="2400"/>
            </a:pPr>
            <a:r>
              <a:rPr sz="2800"/>
              <a:t>Higher Quality Bar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pic>
        <p:nvPicPr>
          <p:cNvPr id="193" name="Screen Shot 1398-06-07 at 04.36.49.png"/>
          <p:cNvPicPr>
            <a:picLocks noChangeAspect="1"/>
          </p:cNvPicPr>
          <p:nvPr/>
        </p:nvPicPr>
        <p:blipFill>
          <a:blip r:embed="rId2">
            <a:extLst/>
          </a:blip>
          <a:stretch>
            <a:fillRect/>
          </a:stretch>
        </p:blipFill>
        <p:spPr>
          <a:xfrm>
            <a:off x="2407421" y="3393926"/>
            <a:ext cx="7930736" cy="2269978"/>
          </a:xfrm>
          <a:prstGeom prst="rect">
            <a:avLst/>
          </a:prstGeom>
          <a:ln w="12700">
            <a:miter lim="400000"/>
          </a:ln>
        </p:spPr>
      </p:pic>
      <p:sp>
        <p:nvSpPr>
          <p:cNvPr id="194" name="Shape 194"/>
          <p:cNvSpPr/>
          <p:nvPr/>
        </p:nvSpPr>
        <p:spPr>
          <a:xfrm>
            <a:off x="4461737" y="6590112"/>
            <a:ext cx="39565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E50A7C"/>
                </a:solidFill>
              </a:defRPr>
            </a:lvl1pPr>
          </a:lstStyle>
          <a:p>
            <a:pPr>
              <a:defRPr sz="2400"/>
            </a:pPr>
            <a:r>
              <a:rPr sz="2800"/>
              <a:t>Massive Market Growth</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196" name="Shape 196"/>
          <p:cNvSpPr/>
          <p:nvPr/>
        </p:nvSpPr>
        <p:spPr>
          <a:xfrm>
            <a:off x="762704" y="2978823"/>
            <a:ext cx="6616955" cy="7874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800">
                <a:solidFill>
                  <a:srgbClr val="E50A7C"/>
                </a:solidFill>
              </a:defRPr>
            </a:lvl1pPr>
          </a:lstStyle>
          <a:p>
            <a:pPr>
              <a:defRPr sz="2400"/>
            </a:pPr>
            <a:r>
              <a:rPr sz="2800"/>
              <a:t>Frontend development</a:t>
            </a:r>
          </a:p>
        </p:txBody>
      </p:sp>
      <p:sp>
        <p:nvSpPr>
          <p:cNvPr id="197" name="Shape 197"/>
          <p:cNvSpPr/>
          <p:nvPr/>
        </p:nvSpPr>
        <p:spPr>
          <a:xfrm>
            <a:off x="1830748" y="7142464"/>
            <a:ext cx="2657451" cy="723901"/>
          </a:xfrm>
          <a:prstGeom prst="rect">
            <a:avLst/>
          </a:prstGeom>
          <a:ln w="12700">
            <a:miter lim="400000"/>
          </a:ln>
          <a:extLst>
            <a:ext uri="{C572A759-6A51-4108-AA02-DFA0A04FC94B}">
              <ma14:wrappingTextBoxFlag xmlns:ma14="http://schemas.microsoft.com/office/mac/drawingml/2011/main" val="1"/>
            </a:ext>
          </a:extLst>
        </p:spPr>
        <p:txBody>
          <a:bodyPr wrap="none" lIns="152400" tIns="152400" rIns="152400" bIns="152400" anchor="ctr">
            <a:spAutoFit/>
          </a:bodyPr>
          <a:lstStyle>
            <a:lvl1pPr>
              <a:defRPr sz="2400">
                <a:solidFill>
                  <a:srgbClr val="F5F5F5"/>
                </a:solidFill>
              </a:defRPr>
            </a:lvl1pPr>
          </a:lstStyle>
          <a:p>
            <a:pPr/>
            <a:r>
              <a:t>*   Asynchronous</a:t>
            </a:r>
          </a:p>
        </p:txBody>
      </p:sp>
      <p:sp>
        <p:nvSpPr>
          <p:cNvPr id="198" name="Shape 198"/>
          <p:cNvSpPr/>
          <p:nvPr/>
        </p:nvSpPr>
        <p:spPr>
          <a:xfrm>
            <a:off x="1781700" y="5252735"/>
            <a:ext cx="2598624" cy="723901"/>
          </a:xfrm>
          <a:prstGeom prst="rect">
            <a:avLst/>
          </a:prstGeom>
          <a:ln w="12700">
            <a:miter lim="400000"/>
          </a:ln>
          <a:extLst>
            <a:ext uri="{C572A759-6A51-4108-AA02-DFA0A04FC94B}">
              <ma14:wrappingTextBoxFlag xmlns:ma14="http://schemas.microsoft.com/office/mac/drawingml/2011/main" val="1"/>
            </a:ext>
          </a:extLst>
        </p:spPr>
        <p:txBody>
          <a:bodyPr wrap="none" lIns="152400" tIns="152400" rIns="152400" bIns="152400" anchor="ctr">
            <a:spAutoFit/>
          </a:bodyPr>
          <a:lstStyle>
            <a:lvl1pPr>
              <a:defRPr sz="2400">
                <a:solidFill>
                  <a:srgbClr val="F5F5F5"/>
                </a:solidFill>
              </a:defRPr>
            </a:lvl1pPr>
          </a:lstStyle>
          <a:p>
            <a:pPr/>
            <a:r>
              <a:t>*  Soft Real-Time</a:t>
            </a:r>
          </a:p>
        </p:txBody>
      </p:sp>
      <p:sp>
        <p:nvSpPr>
          <p:cNvPr id="199" name="Shape 199"/>
          <p:cNvSpPr/>
          <p:nvPr/>
        </p:nvSpPr>
        <p:spPr>
          <a:xfrm>
            <a:off x="1784312" y="6191250"/>
            <a:ext cx="2183791" cy="723901"/>
          </a:xfrm>
          <a:prstGeom prst="rect">
            <a:avLst/>
          </a:prstGeom>
          <a:ln w="12700">
            <a:miter lim="400000"/>
          </a:ln>
          <a:extLst>
            <a:ext uri="{C572A759-6A51-4108-AA02-DFA0A04FC94B}">
              <ma14:wrappingTextBoxFlag xmlns:ma14="http://schemas.microsoft.com/office/mac/drawingml/2011/main" val="1"/>
            </a:ext>
          </a:extLst>
        </p:spPr>
        <p:txBody>
          <a:bodyPr wrap="none" lIns="152400" tIns="152400" rIns="152400" bIns="152400" anchor="ctr">
            <a:spAutoFit/>
          </a:bodyPr>
          <a:lstStyle>
            <a:lvl1pPr>
              <a:defRPr sz="2400">
                <a:solidFill>
                  <a:srgbClr val="F5F5F5"/>
                </a:solidFill>
              </a:defRPr>
            </a:lvl1pPr>
          </a:lstStyle>
          <a:p>
            <a:pPr/>
            <a:r>
              <a:t>*  Distributed</a:t>
            </a:r>
          </a:p>
        </p:txBody>
      </p:sp>
      <p:sp>
        <p:nvSpPr>
          <p:cNvPr id="200" name="Shape 200"/>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01" name="Shape 201"/>
          <p:cNvSpPr/>
          <p:nvPr/>
        </p:nvSpPr>
        <p:spPr>
          <a:xfrm>
            <a:off x="1848196" y="8047013"/>
            <a:ext cx="1787856" cy="723901"/>
          </a:xfrm>
          <a:prstGeom prst="rect">
            <a:avLst/>
          </a:prstGeom>
          <a:ln w="12700">
            <a:miter lim="400000"/>
          </a:ln>
          <a:extLst>
            <a:ext uri="{C572A759-6A51-4108-AA02-DFA0A04FC94B}">
              <ma14:wrappingTextBoxFlag xmlns:ma14="http://schemas.microsoft.com/office/mac/drawingml/2011/main" val="1"/>
            </a:ext>
          </a:extLst>
        </p:spPr>
        <p:txBody>
          <a:bodyPr wrap="none" lIns="152400" tIns="152400" rIns="152400" bIns="152400" anchor="ctr">
            <a:spAutoFit/>
          </a:bodyPr>
          <a:lstStyle>
            <a:lvl1pPr>
              <a:defRPr sz="2400">
                <a:solidFill>
                  <a:srgbClr val="F5F5F5"/>
                </a:solidFill>
              </a:defRPr>
            </a:lvl1pPr>
          </a:lstStyle>
          <a:p>
            <a:pPr/>
            <a:r>
              <a:t>*  Reactive</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03" name="Shape 203"/>
          <p:cNvSpPr/>
          <p:nvPr/>
        </p:nvSpPr>
        <p:spPr>
          <a:xfrm>
            <a:off x="762704" y="2978823"/>
            <a:ext cx="6616955" cy="7874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800">
                <a:solidFill>
                  <a:srgbClr val="E50A7C"/>
                </a:solidFill>
              </a:defRPr>
            </a:lvl1pPr>
          </a:lstStyle>
          <a:p>
            <a:pPr>
              <a:defRPr sz="2400"/>
            </a:pPr>
            <a:r>
              <a:rPr sz="2800"/>
              <a:t>Library</a:t>
            </a:r>
          </a:p>
        </p:txBody>
      </p:sp>
      <p:sp>
        <p:nvSpPr>
          <p:cNvPr id="204" name="Shape 204"/>
          <p:cNvSpPr/>
          <p:nvPr/>
        </p:nvSpPr>
        <p:spPr>
          <a:xfrm>
            <a:off x="1563478" y="4987717"/>
            <a:ext cx="6139653" cy="2705101"/>
          </a:xfrm>
          <a:prstGeom prst="rect">
            <a:avLst/>
          </a:prstGeom>
          <a:ln w="12700">
            <a:miter lim="400000"/>
          </a:ln>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F5F5F5"/>
                </a:solidFill>
              </a:defRPr>
            </a:lvl1pPr>
          </a:lstStyle>
          <a:p>
            <a:pPr/>
            <a:r>
              <a:t>Is essentially a set of functions that you can call, these days usually organized into classes. Each call does some work and returns control to the client.</a:t>
            </a:r>
          </a:p>
        </p:txBody>
      </p:sp>
      <p:sp>
        <p:nvSpPr>
          <p:cNvPr id="205" name="Shape 205"/>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07" name="Shape 207"/>
          <p:cNvSpPr/>
          <p:nvPr/>
        </p:nvSpPr>
        <p:spPr>
          <a:xfrm>
            <a:off x="762704" y="3010573"/>
            <a:ext cx="6616955" cy="723901"/>
          </a:xfrm>
          <a:prstGeom prst="rect">
            <a:avLst/>
          </a:prstGeom>
          <a:ln w="12700">
            <a:miter lim="400000"/>
          </a:ln>
          <a:effectLst>
            <a:outerShdw sx="100000" sy="100000" kx="0" ky="0" algn="b" rotWithShape="0" blurRad="190500" dist="8455" dir="5400000">
              <a:srgbClr val="000000"/>
            </a:outerShdw>
          </a:effectLst>
          <a:extLst>
            <a:ext uri="{C572A759-6A51-4108-AA02-DFA0A04FC94B}">
              <ma14:wrappingTextBoxFlag xmlns:ma14="http://schemas.microsoft.com/office/mac/drawingml/2011/main" val="1"/>
            </a:ext>
          </a:extLst>
        </p:spPr>
        <p:txBody>
          <a:bodyPr lIns="152400" tIns="152400" rIns="152400" bIns="152400" anchor="ctr">
            <a:spAutoFit/>
          </a:bodyPr>
          <a:lstStyle>
            <a:lvl1pPr>
              <a:defRPr sz="2400">
                <a:solidFill>
                  <a:srgbClr val="E50A7C"/>
                </a:solidFill>
              </a:defRPr>
            </a:lvl1pPr>
          </a:lstStyle>
          <a:p>
            <a:pPr/>
            <a:r>
              <a:t>Framework</a:t>
            </a:r>
          </a:p>
        </p:txBody>
      </p:sp>
      <p:sp>
        <p:nvSpPr>
          <p:cNvPr id="208" name="Shape 208"/>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09" name="Shape 209"/>
          <p:cNvSpPr/>
          <p:nvPr/>
        </p:nvSpPr>
        <p:spPr>
          <a:xfrm>
            <a:off x="1433067" y="4781114"/>
            <a:ext cx="6400475" cy="303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F5F5F5"/>
                </a:solidFill>
              </a:defRPr>
            </a:lvl1pPr>
          </a:lstStyle>
          <a:p>
            <a:pPr/>
            <a:r>
              <a:t>Embodies some abstract design, with more behavior built in. In order to use it you need to insert your behavior into various places in the framework either by subclassing or by plugging in your own classes. The framework's code then calls your code at these points.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50437"/>
        </a:solidFill>
      </p:bgPr>
    </p:bg>
    <p:spTree>
      <p:nvGrpSpPr>
        <p:cNvPr id="1" name=""/>
        <p:cNvGrpSpPr/>
        <p:nvPr/>
      </p:nvGrpSpPr>
      <p:grpSpPr>
        <a:xfrm>
          <a:off x="0" y="0"/>
          <a:ext cx="0" cy="0"/>
          <a:chOff x="0" y="0"/>
          <a:chExt cx="0" cy="0"/>
        </a:xfrm>
      </p:grpSpPr>
      <p:sp>
        <p:nvSpPr>
          <p:cNvPr id="211" name="Shape 211"/>
          <p:cNvSpPr/>
          <p:nvPr/>
        </p:nvSpPr>
        <p:spPr>
          <a:xfrm>
            <a:off x="848645" y="4052110"/>
            <a:ext cx="7569319" cy="4849780"/>
          </a:xfrm>
          <a:prstGeom prst="rect">
            <a:avLst/>
          </a:prstGeom>
          <a:ln w="25400" cap="rnd">
            <a:solidFill>
              <a:srgbClr val="F5F5F5"/>
            </a:solidFill>
            <a:custDash>
              <a:ds d="100000" sp="200000"/>
            </a:custDash>
          </a:ln>
        </p:spPr>
        <p:txBody>
          <a:bodyPr lIns="152400" tIns="152400" rIns="152400" bIns="152400" anchor="ctr"/>
          <a:lstStyle/>
          <a:p>
            <a:pPr algn="ctr">
              <a:lnSpc>
                <a:spcPct val="80000"/>
              </a:lnSpc>
              <a:spcBef>
                <a:spcPts val="0"/>
              </a:spcBef>
              <a:defRPr cap="all" sz="2800">
                <a:solidFill>
                  <a:srgbClr val="232323"/>
                </a:solidFill>
                <a:latin typeface="+mn-lt"/>
                <a:ea typeface="+mn-ea"/>
                <a:cs typeface="+mn-cs"/>
                <a:sym typeface="DIN Condensed"/>
              </a:defRPr>
            </a:pPr>
          </a:p>
        </p:txBody>
      </p:sp>
      <p:sp>
        <p:nvSpPr>
          <p:cNvPr id="212" name="Shape 212"/>
          <p:cNvSpPr/>
          <p:nvPr/>
        </p:nvSpPr>
        <p:spPr>
          <a:xfrm>
            <a:off x="1433067" y="5676464"/>
            <a:ext cx="64004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solidFill>
                  <a:srgbClr val="E50A7C"/>
                </a:solidFill>
              </a:defRPr>
            </a:pPr>
            <a:r>
              <a:t>Library is a tool.</a:t>
            </a:r>
          </a:p>
          <a:p>
            <a:pPr>
              <a:defRPr sz="2400">
                <a:solidFill>
                  <a:srgbClr val="E50A7C"/>
                </a:solidFill>
              </a:defRPr>
            </a:pPr>
            <a:r>
              <a:t>A Framework is a way of life.</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