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273" r:id="rId4"/>
    <p:sldId id="312" r:id="rId5"/>
    <p:sldId id="316" r:id="rId6"/>
    <p:sldId id="321" r:id="rId7"/>
    <p:sldId id="325" r:id="rId8"/>
    <p:sldId id="274" r:id="rId9"/>
    <p:sldId id="311" r:id="rId10"/>
    <p:sldId id="326" r:id="rId11"/>
    <p:sldId id="318" r:id="rId12"/>
    <p:sldId id="319" r:id="rId13"/>
    <p:sldId id="313" r:id="rId14"/>
    <p:sldId id="323" r:id="rId15"/>
    <p:sldId id="324" r:id="rId16"/>
    <p:sldId id="288" r:id="rId17"/>
    <p:sldId id="289" r:id="rId18"/>
    <p:sldId id="297" r:id="rId19"/>
    <p:sldId id="298" r:id="rId20"/>
    <p:sldId id="290" r:id="rId21"/>
    <p:sldId id="280" r:id="rId22"/>
    <p:sldId id="304" r:id="rId23"/>
    <p:sldId id="281" r:id="rId24"/>
    <p:sldId id="282" r:id="rId25"/>
    <p:sldId id="327" r:id="rId26"/>
    <p:sldId id="272" r:id="rId2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A5"/>
    <a:srgbClr val="C11521"/>
    <a:srgbClr val="B1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61402" autoAdjust="0"/>
  </p:normalViewPr>
  <p:slideViewPr>
    <p:cSldViewPr snapToGrid="0">
      <p:cViewPr varScale="1">
        <p:scale>
          <a:sx n="59" d="100"/>
          <a:sy n="59" d="100"/>
        </p:scale>
        <p:origin x="17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6/9/2017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715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7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05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301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9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81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816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07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084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381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52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1200"/>
              </a:spcAft>
            </a:pPr>
            <a:r>
              <a:rPr lang="es-AR" dirty="0" smtClean="0"/>
              <a:t>Lenguaje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Introspección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Validaciones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83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040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-europe.org/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data.org/" TargetMode="External"/><Relationship Id="rId3" Type="http://schemas.openxmlformats.org/officeDocument/2006/relationships/hyperlink" Target="http://graphql.org/" TargetMode="External"/><Relationship Id="rId7" Type="http://schemas.openxmlformats.org/officeDocument/2006/relationships/hyperlink" Target="http://whatisrest.com/" TargetMode="External"/><Relationship Id="rId2" Type="http://schemas.openxmlformats.org/officeDocument/2006/relationships/hyperlink" Target="https://facebook.github.io/graphql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howtographql.com/" TargetMode="External"/><Relationship Id="rId11" Type="http://schemas.openxmlformats.org/officeDocument/2006/relationships/hyperlink" Target="https://www.ics.uci.edu/~fielding/pubs/dissertation/rest_arch_style.htm" TargetMode="External"/><Relationship Id="rId5" Type="http://schemas.openxmlformats.org/officeDocument/2006/relationships/hyperlink" Target="https://facebook.github.io/relay/docs/thinking-in-graphql.html" TargetMode="External"/><Relationship Id="rId10" Type="http://schemas.openxmlformats.org/officeDocument/2006/relationships/hyperlink" Target="https://hackernoon.com/graphql-tips-after-a-year-in-production-419341db52e3" TargetMode="External"/><Relationship Id="rId4" Type="http://schemas.openxmlformats.org/officeDocument/2006/relationships/hyperlink" Target="https://platzi.com/blog/introduccion-a-graphql/" TargetMode="External"/><Relationship Id="rId9" Type="http://schemas.openxmlformats.org/officeDocument/2006/relationships/hyperlink" Target="https://www.progress.com/blogs/rest-api-industry-debate-odata-vs-graphql-vs-ord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ollographql/graphql-tools" TargetMode="External"/><Relationship Id="rId2" Type="http://schemas.openxmlformats.org/officeDocument/2006/relationships/hyperlink" Target="https://github.com/graphql/graphiq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graphcool/graphql-request" TargetMode="External"/><Relationship Id="rId4" Type="http://schemas.openxmlformats.org/officeDocument/2006/relationships/hyperlink" Target="https://github.com/creditkarma/graphql-loade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05" y="4654491"/>
            <a:ext cx="959877" cy="10657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 API REST a GraphQL usando </a:t>
            </a:r>
            <a:r>
              <a:rPr lang="es-AR" b="1" dirty="0" err="1"/>
              <a:t>React</a:t>
            </a:r>
            <a:endParaRPr lang="es-AR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API REST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GraphQL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>
          <a:xfrm>
            <a:off x="240277" y="1251650"/>
            <a:ext cx="5663703" cy="773027"/>
          </a:xfrm>
        </p:spPr>
        <p:txBody>
          <a:bodyPr>
            <a:normAutofit/>
          </a:bodyPr>
          <a:lstStyle/>
          <a:p>
            <a:r>
              <a:rPr lang="es-AR" sz="1800" dirty="0" err="1" smtClean="0"/>
              <a:t>Methods</a:t>
            </a:r>
            <a:r>
              <a:rPr lang="es-AR" sz="1800" dirty="0" smtClean="0"/>
              <a:t> / </a:t>
            </a:r>
            <a:r>
              <a:rPr lang="es-AR" sz="1800" dirty="0" err="1" smtClean="0"/>
              <a:t>Verbs</a:t>
            </a:r>
            <a:endParaRPr lang="es-AR" sz="1800" dirty="0" smtClean="0"/>
          </a:p>
          <a:p>
            <a:pPr lvl="1"/>
            <a:r>
              <a:rPr lang="es-AR" sz="1800" dirty="0" err="1" smtClean="0"/>
              <a:t>get</a:t>
            </a:r>
            <a:r>
              <a:rPr lang="es-AR" sz="1800" dirty="0" smtClean="0"/>
              <a:t> | post | </a:t>
            </a:r>
            <a:r>
              <a:rPr lang="es-AR" sz="1800" dirty="0" err="1" smtClean="0"/>
              <a:t>delete</a:t>
            </a:r>
            <a:r>
              <a:rPr lang="es-AR" sz="1800" dirty="0" smtClean="0"/>
              <a:t> | </a:t>
            </a:r>
            <a:r>
              <a:rPr lang="es-AR" sz="1800" dirty="0" err="1" smtClean="0"/>
              <a:t>put</a:t>
            </a:r>
            <a:r>
              <a:rPr lang="es-AR" sz="1800" dirty="0" smtClean="0"/>
              <a:t> | </a:t>
            </a:r>
            <a:r>
              <a:rPr lang="es-AR" sz="1800" dirty="0" err="1" smtClean="0"/>
              <a:t>patch</a:t>
            </a:r>
            <a:r>
              <a:rPr lang="es-AR" sz="1800" dirty="0" smtClean="0"/>
              <a:t> | …</a:t>
            </a:r>
            <a:endParaRPr lang="es-AR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>
          <a:xfrm>
            <a:off x="6288948" y="1251648"/>
            <a:ext cx="5663703" cy="773029"/>
          </a:xfrm>
        </p:spPr>
        <p:txBody>
          <a:bodyPr>
            <a:normAutofit/>
          </a:bodyPr>
          <a:lstStyle/>
          <a:p>
            <a:r>
              <a:rPr lang="es-AR" sz="1800" dirty="0" smtClean="0"/>
              <a:t>POST o GET</a:t>
            </a:r>
          </a:p>
          <a:p>
            <a:pPr lvl="1"/>
            <a:r>
              <a:rPr lang="es-AR" sz="1800" dirty="0" err="1" smtClean="0"/>
              <a:t>query</a:t>
            </a:r>
            <a:r>
              <a:rPr lang="es-AR" sz="1800" dirty="0" smtClean="0"/>
              <a:t> | </a:t>
            </a:r>
            <a:r>
              <a:rPr lang="es-AR" sz="1800" dirty="0" err="1" smtClean="0"/>
              <a:t>mutation</a:t>
            </a:r>
            <a:r>
              <a:rPr lang="es-AR" sz="1800" dirty="0" smtClean="0"/>
              <a:t> | </a:t>
            </a:r>
            <a:r>
              <a:rPr lang="es-AR" sz="1800" dirty="0" err="1" smtClean="0"/>
              <a:t>subscription</a:t>
            </a:r>
            <a:endParaRPr lang="es-AR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Comparando </a:t>
            </a:r>
            <a:r>
              <a:rPr lang="es-AR" sz="2000" dirty="0"/>
              <a:t>API REST</a:t>
            </a:r>
            <a:r>
              <a:rPr lang="es-AR" dirty="0"/>
              <a:t> y GraphQL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38753" y="2024677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Endpoints</a:t>
            </a:r>
            <a:r>
              <a:rPr lang="es-AR" sz="1800" dirty="0" smtClean="0"/>
              <a:t> que representan los recursos</a:t>
            </a:r>
            <a:endParaRPr lang="es-AR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87424" y="2024677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Un solo </a:t>
            </a:r>
            <a:r>
              <a:rPr lang="es-AR" sz="1800" dirty="0" err="1" smtClean="0"/>
              <a:t>endpoint</a:t>
            </a:r>
            <a:r>
              <a:rPr lang="es-AR" sz="1800" dirty="0" smtClean="0"/>
              <a:t> </a:t>
            </a:r>
            <a:endParaRPr lang="es-AR" sz="1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38753" y="2411656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Recursos</a:t>
            </a:r>
            <a:endParaRPr lang="es-AR" sz="18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287424" y="2411656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Schema / </a:t>
            </a:r>
            <a:r>
              <a:rPr lang="es-AR" sz="1800" dirty="0" err="1" smtClean="0"/>
              <a:t>types</a:t>
            </a:r>
            <a:endParaRPr lang="es-AR" sz="18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38753" y="2797704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URI, </a:t>
            </a:r>
            <a:r>
              <a:rPr lang="es-AR" sz="1800" dirty="0" err="1" smtClean="0"/>
              <a:t>Querystring</a:t>
            </a:r>
            <a:r>
              <a:rPr lang="es-AR" sz="1800" dirty="0" smtClean="0"/>
              <a:t> y </a:t>
            </a:r>
            <a:r>
              <a:rPr lang="es-AR" sz="1800" dirty="0" err="1" smtClean="0"/>
              <a:t>body</a:t>
            </a:r>
            <a:r>
              <a:rPr lang="es-AR" sz="1800" dirty="0" smtClean="0"/>
              <a:t> data</a:t>
            </a:r>
            <a:endParaRPr lang="es-AR" sz="18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287424" y="2797704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Query </a:t>
            </a:r>
            <a:r>
              <a:rPr lang="es-AR" sz="1800" dirty="0" err="1" smtClean="0"/>
              <a:t>language</a:t>
            </a:r>
            <a:endParaRPr lang="es-AR" sz="1800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38753" y="3184683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Pensar en recursos</a:t>
            </a:r>
            <a:endParaRPr lang="es-AR" sz="18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87424" y="3184683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Pensar en lo que el cliente va a querer</a:t>
            </a:r>
            <a:endParaRPr lang="es-AR" sz="18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238753" y="3570731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Representación de la jerarquía o herencia por la URL</a:t>
            </a:r>
            <a:endParaRPr lang="es-AR" sz="1800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287424" y="3570731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Consultas sobre los </a:t>
            </a:r>
            <a:r>
              <a:rPr lang="es-AR" sz="1800" dirty="0" err="1" smtClean="0"/>
              <a:t>schema</a:t>
            </a:r>
            <a:r>
              <a:rPr lang="es-AR" sz="1800" dirty="0" smtClean="0"/>
              <a:t> y los tipos definidos</a:t>
            </a:r>
            <a:endParaRPr lang="es-AR" sz="1800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238753" y="3957710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Cache (browser, backend, proxy)</a:t>
            </a:r>
            <a:endParaRPr lang="en-US" sz="1800" dirty="0"/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6287424" y="3957710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Cache </a:t>
            </a:r>
            <a:r>
              <a:rPr lang="es-AR" sz="1800" dirty="0" err="1" smtClean="0"/>
              <a:t>backend</a:t>
            </a:r>
            <a:r>
              <a:rPr lang="es-AR" sz="1800" dirty="0" smtClean="0"/>
              <a:t> y </a:t>
            </a:r>
            <a:r>
              <a:rPr lang="es-AR" sz="1800" dirty="0" err="1" smtClean="0"/>
              <a:t>frontend</a:t>
            </a:r>
            <a:r>
              <a:rPr lang="es-AR" sz="1800" dirty="0" smtClean="0"/>
              <a:t> por </a:t>
            </a:r>
            <a:r>
              <a:rPr lang="es-AR" sz="1800" dirty="0" err="1" smtClean="0"/>
              <a:t>librerias</a:t>
            </a:r>
            <a:endParaRPr lang="es-AR" sz="1800" dirty="0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238753" y="4343758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Versionado por URL (requiere de librerías)</a:t>
            </a:r>
            <a:endParaRPr lang="es-AR" sz="1800" dirty="0"/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287424" y="4343758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No requiere versionado ¿?</a:t>
            </a:r>
            <a:endParaRPr lang="es-AR" sz="1800" dirty="0"/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238753" y="4730737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No es muy flexible</a:t>
            </a:r>
            <a:endParaRPr lang="es-AR" sz="1800" dirty="0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6287424" y="4730737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Flexible</a:t>
            </a:r>
            <a:endParaRPr lang="es-AR" sz="1800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238753" y="5116785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Sin documentación (requiere de librerías externas)</a:t>
            </a:r>
            <a:endParaRPr lang="es-AR" sz="1800" dirty="0"/>
          </a:p>
        </p:txBody>
      </p:sp>
      <p:sp>
        <p:nvSpPr>
          <p:cNvPr id="24" name="Content Placeholder 4"/>
          <p:cNvSpPr txBox="1">
            <a:spLocks/>
          </p:cNvSpPr>
          <p:nvPr/>
        </p:nvSpPr>
        <p:spPr>
          <a:xfrm>
            <a:off x="6287424" y="5116785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Documentado</a:t>
            </a:r>
            <a:endParaRPr lang="es-AR" sz="1800" dirty="0"/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238753" y="5502833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1800" dirty="0"/>
          </a:p>
        </p:txBody>
      </p:sp>
      <p:sp>
        <p:nvSpPr>
          <p:cNvPr id="26" name="Content Placeholder 4"/>
          <p:cNvSpPr txBox="1">
            <a:spLocks/>
          </p:cNvSpPr>
          <p:nvPr/>
        </p:nvSpPr>
        <p:spPr>
          <a:xfrm>
            <a:off x="6287424" y="5502833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1800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38753" y="5887950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¿Cuándo lo usarías?</a:t>
            </a:r>
            <a:endParaRPr lang="es-AR" sz="1800" dirty="0"/>
          </a:p>
        </p:txBody>
      </p:sp>
      <p:sp>
        <p:nvSpPr>
          <p:cNvPr id="28" name="Content Placeholder 4"/>
          <p:cNvSpPr txBox="1">
            <a:spLocks/>
          </p:cNvSpPr>
          <p:nvPr/>
        </p:nvSpPr>
        <p:spPr>
          <a:xfrm>
            <a:off x="6287424" y="5887950"/>
            <a:ext cx="5663703" cy="38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¿Cuando lo usarías?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860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 lo que vimos hasta ahora</a:t>
            </a:r>
            <a:endParaRPr lang="es-AR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38752" y="1025444"/>
            <a:ext cx="11713897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chemeClr val="bg1"/>
                </a:solidFill>
              </a:rPr>
              <a:t>No creo que REST este muerto</a:t>
            </a:r>
          </a:p>
          <a:p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38751" y="1527376"/>
            <a:ext cx="11713897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chemeClr val="bg1"/>
                </a:solidFill>
              </a:rPr>
              <a:t>No creo que el cliente de GraphQL pueda consultar lo que quiere</a:t>
            </a:r>
            <a:endParaRPr lang="es-AR" sz="1933" b="0" dirty="0" smtClean="0">
              <a:solidFill>
                <a:schemeClr val="bg1"/>
              </a:solidFill>
            </a:endParaRPr>
          </a:p>
          <a:p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38749" y="2050325"/>
            <a:ext cx="11713897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chemeClr val="bg1"/>
                </a:solidFill>
              </a:rPr>
              <a:t>GraphQL ayuda mucho a resolver el versionado, …</a:t>
            </a:r>
            <a:endParaRPr lang="es-AR" sz="1933" b="0" dirty="0" smtClean="0">
              <a:solidFill>
                <a:schemeClr val="bg1"/>
              </a:solidFill>
            </a:endParaRPr>
          </a:p>
          <a:p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38749" y="2531240"/>
            <a:ext cx="11713897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chemeClr val="bg1"/>
                </a:solidFill>
              </a:rPr>
              <a:t>Haría una separación entre los que trabajan en </a:t>
            </a:r>
            <a:r>
              <a:rPr lang="es-AR" sz="2400" b="0" dirty="0" err="1" smtClean="0">
                <a:solidFill>
                  <a:schemeClr val="bg1"/>
                </a:solidFill>
              </a:rPr>
              <a:t>front</a:t>
            </a:r>
            <a:r>
              <a:rPr lang="es-AR" sz="2400" b="0" dirty="0" smtClean="0">
                <a:solidFill>
                  <a:schemeClr val="bg1"/>
                </a:solidFill>
              </a:rPr>
              <a:t> y back en GraphQL</a:t>
            </a:r>
            <a:endParaRPr lang="es-AR" sz="1933" b="0" dirty="0" smtClean="0">
              <a:solidFill>
                <a:schemeClr val="bg1"/>
              </a:solidFill>
            </a:endParaRPr>
          </a:p>
          <a:p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38749" y="2974291"/>
            <a:ext cx="11713897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chemeClr val="bg1"/>
                </a:solidFill>
              </a:rPr>
              <a:t>Tendría en cuenta el costo de una migración tanto en back como en </a:t>
            </a:r>
            <a:r>
              <a:rPr lang="es-AR" sz="2400" b="0" dirty="0" err="1" smtClean="0">
                <a:solidFill>
                  <a:schemeClr val="bg1"/>
                </a:solidFill>
              </a:rPr>
              <a:t>front</a:t>
            </a:r>
            <a:endParaRPr lang="es-AR" sz="1933" b="0" dirty="0" smtClean="0">
              <a:solidFill>
                <a:schemeClr val="bg1"/>
              </a:solidFill>
            </a:endParaRPr>
          </a:p>
          <a:p>
            <a:endParaRPr lang="es-AR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Pero…</a:t>
            </a:r>
            <a:endParaRPr lang="es-AR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38753" y="972531"/>
            <a:ext cx="11713897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chemeClr val="bg1"/>
                </a:solidFill>
              </a:rPr>
              <a:t>¿Qué pasa si implemento </a:t>
            </a:r>
            <a:r>
              <a:rPr lang="es-AR" sz="2400" b="0" dirty="0" err="1" smtClean="0">
                <a:solidFill>
                  <a:schemeClr val="bg1"/>
                </a:solidFill>
              </a:rPr>
              <a:t>OData</a:t>
            </a:r>
            <a:r>
              <a:rPr lang="es-AR" sz="2400" b="0" dirty="0" smtClean="0">
                <a:solidFill>
                  <a:schemeClr val="bg1"/>
                </a:solidFill>
              </a:rPr>
              <a:t> sobre mi API REST?...</a:t>
            </a:r>
            <a:endParaRPr lang="es-AR" sz="1933" b="0" dirty="0" smtClean="0">
              <a:solidFill>
                <a:schemeClr val="bg1"/>
              </a:solidFill>
            </a:endParaRPr>
          </a:p>
          <a:p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863101" y="1596880"/>
            <a:ext cx="9195301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AR" sz="2400" b="0" dirty="0" smtClean="0">
                <a:solidFill>
                  <a:schemeClr val="bg1"/>
                </a:solidFill>
              </a:rPr>
              <a:t>Operación	</a:t>
            </a:r>
            <a:r>
              <a:rPr lang="es-AR" sz="2400" b="0" dirty="0" err="1" smtClean="0">
                <a:solidFill>
                  <a:schemeClr val="bg1"/>
                </a:solidFill>
              </a:rPr>
              <a:t>OData</a:t>
            </a:r>
            <a:r>
              <a:rPr lang="es-AR" sz="2400" b="0" dirty="0" smtClean="0">
                <a:solidFill>
                  <a:schemeClr val="bg1"/>
                </a:solidFill>
              </a:rPr>
              <a:t>	GraphQL</a:t>
            </a:r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863100" y="2003906"/>
            <a:ext cx="9195301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AR" sz="2400" b="0" dirty="0" err="1" smtClean="0">
                <a:solidFill>
                  <a:schemeClr val="bg1"/>
                </a:solidFill>
              </a:rPr>
              <a:t>Filtering</a:t>
            </a:r>
            <a:r>
              <a:rPr lang="es-AR" sz="2400" b="0" dirty="0" smtClean="0">
                <a:solidFill>
                  <a:schemeClr val="bg1"/>
                </a:solidFill>
              </a:rPr>
              <a:t>		si	no</a:t>
            </a:r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863100" y="2410932"/>
            <a:ext cx="9195301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AR" sz="2400" b="0" dirty="0" err="1" smtClean="0">
                <a:solidFill>
                  <a:schemeClr val="bg1"/>
                </a:solidFill>
              </a:rPr>
              <a:t>Ordering</a:t>
            </a:r>
            <a:r>
              <a:rPr lang="es-AR" sz="2400" b="0" dirty="0" smtClean="0">
                <a:solidFill>
                  <a:schemeClr val="bg1"/>
                </a:solidFill>
              </a:rPr>
              <a:t>	si	si/no</a:t>
            </a:r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863099" y="2817958"/>
            <a:ext cx="9195301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AR" sz="2400" b="0" dirty="0" err="1" smtClean="0">
                <a:solidFill>
                  <a:schemeClr val="bg1"/>
                </a:solidFill>
              </a:rPr>
              <a:t>Aggregation</a:t>
            </a:r>
            <a:r>
              <a:rPr lang="es-AR" sz="2400" b="0" dirty="0" smtClean="0">
                <a:solidFill>
                  <a:schemeClr val="bg1"/>
                </a:solidFill>
              </a:rPr>
              <a:t>	si	no</a:t>
            </a:r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863098" y="3224984"/>
            <a:ext cx="9195301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AR" sz="2400" b="0" dirty="0" err="1" smtClean="0">
                <a:solidFill>
                  <a:schemeClr val="bg1"/>
                </a:solidFill>
              </a:rPr>
              <a:t>Joining</a:t>
            </a:r>
            <a:r>
              <a:rPr lang="es-AR" sz="2400" b="0" dirty="0" smtClean="0">
                <a:solidFill>
                  <a:schemeClr val="bg1"/>
                </a:solidFill>
              </a:rPr>
              <a:t>		si	si</a:t>
            </a:r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863097" y="3604390"/>
            <a:ext cx="9195301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r>
              <a:rPr lang="es-AR" sz="2400" b="0" dirty="0" err="1" smtClean="0">
                <a:solidFill>
                  <a:schemeClr val="bg1"/>
                </a:solidFill>
              </a:rPr>
              <a:t>Paging</a:t>
            </a:r>
            <a:r>
              <a:rPr lang="es-AR" sz="2400" b="0" dirty="0" smtClean="0">
                <a:solidFill>
                  <a:schemeClr val="bg1"/>
                </a:solidFill>
              </a:rPr>
              <a:t>		si	si</a:t>
            </a:r>
            <a:endParaRPr lang="es-AR" sz="2400" b="0" dirty="0">
              <a:solidFill>
                <a:schemeClr val="bg1"/>
              </a:solidFill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238752" y="4446061"/>
            <a:ext cx="11713897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rgbClr val="92D050"/>
                </a:solidFill>
              </a:rPr>
              <a:t>Ok, para otro </a:t>
            </a:r>
            <a:r>
              <a:rPr lang="es-AR" sz="2400" b="0" dirty="0" err="1" smtClean="0">
                <a:solidFill>
                  <a:srgbClr val="92D050"/>
                </a:solidFill>
              </a:rPr>
              <a:t>meetup</a:t>
            </a:r>
            <a:endParaRPr lang="es-AR" sz="1933" b="0" dirty="0" smtClean="0">
              <a:solidFill>
                <a:srgbClr val="92D050"/>
              </a:solidFill>
            </a:endParaRPr>
          </a:p>
          <a:p>
            <a:endParaRPr lang="es-AR" sz="2400" b="0" dirty="0">
              <a:solidFill>
                <a:srgbClr val="92D050"/>
              </a:solidFill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238752" y="4987551"/>
            <a:ext cx="9259209" cy="43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es-AR" sz="2267" b="1" kern="1200" spc="0" baseline="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b="0" dirty="0" smtClean="0">
                <a:solidFill>
                  <a:schemeClr val="bg2"/>
                </a:solidFill>
              </a:rPr>
              <a:t>Pero, si usan graphql sin pensarlo…</a:t>
            </a:r>
            <a:endParaRPr lang="es-AR" sz="1933" b="0" dirty="0" smtClean="0">
              <a:solidFill>
                <a:schemeClr val="bg2"/>
              </a:solidFill>
            </a:endParaRPr>
          </a:p>
          <a:p>
            <a:endParaRPr lang="es-AR" sz="2400" b="0" dirty="0">
              <a:solidFill>
                <a:schemeClr val="bg2"/>
              </a:solidFill>
            </a:endParaRPr>
          </a:p>
        </p:txBody>
      </p:sp>
      <p:pic>
        <p:nvPicPr>
          <p:cNvPr id="1026" name="Picture 2" descr="Image result for hay tabla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06" y="42523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5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GraphQL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085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de GraphQL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s-AR" dirty="0" smtClean="0"/>
              <a:t>Es una especificación de como implementar un API </a:t>
            </a:r>
            <a:r>
              <a:rPr lang="es-AR" dirty="0" err="1" smtClean="0"/>
              <a:t>Service</a:t>
            </a:r>
            <a:endParaRPr lang="es-AR" dirty="0" smtClean="0"/>
          </a:p>
          <a:p>
            <a:pPr lvl="0"/>
            <a:r>
              <a:rPr lang="es-AR" dirty="0" smtClean="0"/>
              <a:t>Tiene un lenguaje propio de comunicación con el server</a:t>
            </a:r>
          </a:p>
          <a:p>
            <a:pPr lvl="0"/>
            <a:r>
              <a:rPr lang="es-AR" dirty="0" smtClean="0"/>
              <a:t>Las operaciones que podemos hacer al servicio son:</a:t>
            </a:r>
          </a:p>
          <a:p>
            <a:pPr lvl="1"/>
            <a:r>
              <a:rPr lang="es-AR" dirty="0" smtClean="0"/>
              <a:t>Query (</a:t>
            </a:r>
            <a:r>
              <a:rPr lang="es-AR" dirty="0" err="1" smtClean="0"/>
              <a:t>Fields</a:t>
            </a:r>
            <a:r>
              <a:rPr lang="es-AR" dirty="0" smtClean="0"/>
              <a:t> </a:t>
            </a:r>
            <a:r>
              <a:rPr lang="es-AR" dirty="0"/>
              <a:t>| </a:t>
            </a:r>
            <a:r>
              <a:rPr lang="es-AR" dirty="0" err="1"/>
              <a:t>Arguments</a:t>
            </a:r>
            <a:r>
              <a:rPr lang="es-AR" dirty="0"/>
              <a:t> | Field Alias | </a:t>
            </a:r>
            <a:r>
              <a:rPr lang="es-AR" dirty="0" err="1"/>
              <a:t>Fragments</a:t>
            </a:r>
            <a:r>
              <a:rPr lang="es-AR" dirty="0"/>
              <a:t>, Variables, Input </a:t>
            </a:r>
            <a:r>
              <a:rPr lang="es-AR" dirty="0" err="1"/>
              <a:t>types</a:t>
            </a:r>
            <a:r>
              <a:rPr lang="es-AR" dirty="0"/>
              <a:t>, </a:t>
            </a:r>
            <a:r>
              <a:rPr lang="es-AR" dirty="0" err="1" smtClean="0"/>
              <a:t>Directives</a:t>
            </a:r>
            <a:r>
              <a:rPr lang="es-AR" dirty="0" smtClean="0"/>
              <a:t>)</a:t>
            </a:r>
            <a:endParaRPr lang="es-AR" dirty="0"/>
          </a:p>
          <a:p>
            <a:pPr lvl="1"/>
            <a:r>
              <a:rPr lang="es-AR" dirty="0" err="1"/>
              <a:t>Mutation</a:t>
            </a:r>
            <a:r>
              <a:rPr lang="es-AR" dirty="0"/>
              <a:t> </a:t>
            </a:r>
          </a:p>
          <a:p>
            <a:pPr lvl="1"/>
            <a:r>
              <a:rPr lang="es-AR" dirty="0" err="1" smtClean="0"/>
              <a:t>Subscription</a:t>
            </a:r>
            <a:endParaRPr lang="es-AR" dirty="0" smtClean="0"/>
          </a:p>
          <a:p>
            <a:r>
              <a:rPr lang="es-AR" dirty="0"/>
              <a:t>Schema: Definición de lo que el cliente puede hacer y </a:t>
            </a:r>
            <a:r>
              <a:rPr lang="es-AR" dirty="0" smtClean="0"/>
              <a:t>consultar</a:t>
            </a:r>
          </a:p>
          <a:p>
            <a:r>
              <a:rPr lang="es-AR" dirty="0"/>
              <a:t>Validación de la operación y de lo que se esta solicitando</a:t>
            </a:r>
          </a:p>
          <a:p>
            <a:r>
              <a:rPr lang="en-GB" dirty="0"/>
              <a:t>Executing: Request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/>
              <a:t> Operation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/>
              <a:t> Selection sets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/>
              <a:t> Fields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/>
              <a:t> </a:t>
            </a:r>
            <a:r>
              <a:rPr lang="en-GB" b="1" dirty="0"/>
              <a:t>Resolver function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b="1" dirty="0"/>
              <a:t> </a:t>
            </a:r>
            <a:r>
              <a:rPr lang="en-GB" dirty="0"/>
              <a:t>Response</a:t>
            </a:r>
          </a:p>
          <a:p>
            <a:pPr marL="0" indent="0">
              <a:buNone/>
            </a:pPr>
            <a:endParaRPr lang="es-AR" dirty="0"/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53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de GraphQL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Principios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Jerárquico</a:t>
            </a:r>
          </a:p>
          <a:p>
            <a:r>
              <a:rPr lang="es-AR" dirty="0"/>
              <a:t>Centrado en el producto</a:t>
            </a:r>
          </a:p>
          <a:p>
            <a:r>
              <a:rPr lang="es-AR" dirty="0" err="1"/>
              <a:t>Strong-typing</a:t>
            </a:r>
            <a:endParaRPr lang="es-AR" dirty="0"/>
          </a:p>
          <a:p>
            <a:r>
              <a:rPr lang="es-AR" dirty="0" smtClean="0"/>
              <a:t>Consultas especificadas por el cliente</a:t>
            </a:r>
          </a:p>
          <a:p>
            <a:r>
              <a:rPr lang="es-AR" dirty="0"/>
              <a:t>Compatible con versiones </a:t>
            </a:r>
            <a:r>
              <a:rPr lang="es-AR" dirty="0" smtClean="0"/>
              <a:t>anteriores o elimina la necesidad de incrementar el número </a:t>
            </a:r>
            <a:r>
              <a:rPr lang="es-AR" smtClean="0"/>
              <a:t>de versión</a:t>
            </a:r>
            <a:endParaRPr lang="es-AR" dirty="0" smtClean="0"/>
          </a:p>
          <a:p>
            <a:r>
              <a:rPr lang="es-AR" dirty="0" smtClean="0"/>
              <a:t>Introspectivo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27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GraphQL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Lenguaje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Tipos: </a:t>
            </a:r>
            <a:r>
              <a:rPr lang="es-AR" dirty="0" err="1"/>
              <a:t>Scalar</a:t>
            </a:r>
            <a:r>
              <a:rPr lang="es-AR" dirty="0"/>
              <a:t> (int32, </a:t>
            </a:r>
            <a:r>
              <a:rPr lang="es-AR" dirty="0" err="1"/>
              <a:t>string</a:t>
            </a:r>
            <a:r>
              <a:rPr lang="es-AR" dirty="0"/>
              <a:t>, </a:t>
            </a:r>
            <a:r>
              <a:rPr lang="es-AR" dirty="0" err="1" smtClean="0"/>
              <a:t>boolean</a:t>
            </a:r>
            <a:r>
              <a:rPr lang="es-AR" dirty="0" smtClean="0"/>
              <a:t>, …), </a:t>
            </a:r>
            <a:r>
              <a:rPr lang="en-GB" dirty="0"/>
              <a:t>Interfaces, Unions, </a:t>
            </a:r>
            <a:r>
              <a:rPr lang="en-GB" dirty="0" err="1"/>
              <a:t>Enums</a:t>
            </a:r>
            <a:r>
              <a:rPr lang="en-GB" dirty="0"/>
              <a:t>, Lists, Non-Null, </a:t>
            </a:r>
            <a:r>
              <a:rPr lang="en-GB" dirty="0" smtClean="0"/>
              <a:t>…)</a:t>
            </a:r>
            <a:endParaRPr lang="es-AR" dirty="0" smtClean="0"/>
          </a:p>
          <a:p>
            <a:pPr>
              <a:spcBef>
                <a:spcPts val="1200"/>
              </a:spcBef>
            </a:pPr>
            <a:r>
              <a:rPr lang="es-AR" dirty="0" smtClean="0"/>
              <a:t>Directives</a:t>
            </a:r>
          </a:p>
          <a:p>
            <a:pPr lvl="1"/>
            <a:r>
              <a:rPr lang="es-AR" dirty="0" smtClean="0"/>
              <a:t>@</a:t>
            </a:r>
            <a:r>
              <a:rPr lang="es-AR" dirty="0" err="1" smtClean="0"/>
              <a:t>skip</a:t>
            </a:r>
            <a:endParaRPr lang="es-AR" dirty="0" smtClean="0"/>
          </a:p>
          <a:p>
            <a:pPr lvl="1"/>
            <a:r>
              <a:rPr lang="es-AR" dirty="0" smtClean="0"/>
              <a:t>@</a:t>
            </a:r>
            <a:r>
              <a:rPr lang="es-AR" dirty="0" err="1" smtClean="0"/>
              <a:t>include</a:t>
            </a:r>
            <a:endParaRPr lang="es-AR" dirty="0" smtClean="0"/>
          </a:p>
          <a:p>
            <a:pPr>
              <a:spcBef>
                <a:spcPts val="1200"/>
              </a:spcBef>
            </a:pPr>
            <a:r>
              <a:rPr lang="es-AR" dirty="0" smtClean="0"/>
              <a:t>Tipo inicial: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me 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mutation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Zuck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}</a:t>
            </a:r>
          </a:p>
          <a:p>
            <a:pPr lvl="1"/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newMessage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}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96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smtClean="0"/>
              <a:t>request</a:t>
            </a:r>
            <a:r>
              <a:rPr lang="es-AR" dirty="0" smtClean="0"/>
              <a:t> | </a:t>
            </a:r>
            <a:r>
              <a:rPr lang="es-AR" b="0" dirty="0" err="1"/>
              <a:t>Fragments</a:t>
            </a:r>
            <a:r>
              <a:rPr lang="es-AR" b="0" dirty="0"/>
              <a:t> </a:t>
            </a:r>
          </a:p>
          <a:p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Json </a:t>
            </a:r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GraphQL </a:t>
            </a:r>
            <a:r>
              <a:rPr lang="en-GB" dirty="0"/>
              <a:t>| </a:t>
            </a:r>
            <a:r>
              <a:rPr lang="en-GB" dirty="0" err="1" smtClean="0"/>
              <a:t>Ejemplo</a:t>
            </a:r>
            <a:r>
              <a:rPr lang="en-GB" dirty="0" smtClean="0"/>
              <a:t> Query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238752" y="1316632"/>
            <a:ext cx="56652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leftComparison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episode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EMPIRE)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comparisonFields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rightComparison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episode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JEDI)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comparisonFields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comparisonFields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appearsIn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7423" y="1220755"/>
            <a:ext cx="56652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"data":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leftComparison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Skywalker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appearsIn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"NEWHOPE",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"EMPIRE",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"JEDI"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"Han Solo"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rightComparison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"R2-D2",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appearsIn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"NEWHOPE",</a:t>
            </a: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Operation mutation</a:t>
            </a:r>
            <a:endParaRPr lang="en-GB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6288021" y="836711"/>
            <a:ext cx="5664629" cy="384043"/>
          </a:xfrm>
        </p:spPr>
        <p:txBody>
          <a:bodyPr>
            <a:normAutofit/>
          </a:bodyPr>
          <a:lstStyle/>
          <a:p>
            <a:r>
              <a:rPr lang="en-GB" dirty="0"/>
              <a:t>Json </a:t>
            </a:r>
            <a:r>
              <a:rPr lang="en-GB" dirty="0" smtClean="0"/>
              <a:t>response</a:t>
            </a:r>
            <a:r>
              <a:rPr lang="es-AR" b="0" dirty="0"/>
              <a:t> 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GraphQL | </a:t>
            </a:r>
            <a:r>
              <a:rPr lang="en-GB" dirty="0" err="1" smtClean="0"/>
              <a:t>Ejemplo</a:t>
            </a:r>
            <a:r>
              <a:rPr lang="en-GB" dirty="0" smtClean="0"/>
              <a:t> mutation</a:t>
            </a:r>
            <a:endParaRPr lang="en-GB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288022" y="836712"/>
            <a:ext cx="5664629" cy="384043"/>
          </a:xfrm>
          <a:prstGeom prst="rect">
            <a:avLst/>
          </a:prstGeom>
        </p:spPr>
        <p:txBody>
          <a:bodyPr/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38751" y="1316632"/>
            <a:ext cx="61744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mutation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CreateReview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Episode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!, $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ReviewInput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!) 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createReview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episode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stars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commentary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//Variables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"JEDI",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stars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5,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commentary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8022" y="1316631"/>
            <a:ext cx="5786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"data": {</a:t>
            </a:r>
          </a:p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"createReview": {</a:t>
            </a:r>
          </a:p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"stars": 5,</a:t>
            </a:r>
          </a:p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"commentary": "This is a great movie!"</a:t>
            </a:r>
          </a:p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Operation </a:t>
            </a:r>
            <a:r>
              <a:rPr lang="en-GB" dirty="0" smtClean="0"/>
              <a:t>subscription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Json response</a:t>
            </a:r>
            <a:r>
              <a:rPr lang="es-AR" b="0" dirty="0"/>
              <a:t> </a:t>
            </a:r>
            <a:endParaRPr lang="es-A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GraphQL | </a:t>
            </a:r>
            <a:r>
              <a:rPr lang="en-GB" dirty="0" err="1" smtClean="0"/>
              <a:t>Ejemplo</a:t>
            </a:r>
            <a:r>
              <a:rPr lang="en-GB" dirty="0" smtClean="0"/>
              <a:t> </a:t>
            </a:r>
            <a:r>
              <a:rPr lang="en-GB" dirty="0" err="1" smtClean="0"/>
              <a:t>subcription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8751" y="1316632"/>
            <a:ext cx="6174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notificationOf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 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discussion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id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AR" sz="16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endParaRPr lang="es-AR" sz="16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date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8378" y="1316631"/>
            <a:ext cx="5895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data": {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id": 123,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type": "answer",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data": {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discussion": {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id": 456,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 "¿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Cómo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GraphQL?"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answer": {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username": "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sergiodxa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date": "2017-05-28T23:48:27.752Z"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02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>
          <a:xfrm>
            <a:off x="3983766" y="933451"/>
            <a:ext cx="7680853" cy="517524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AR" sz="2400" dirty="0"/>
              <a:t>Repaso de API REST</a:t>
            </a:r>
          </a:p>
          <a:p>
            <a:pPr>
              <a:spcAft>
                <a:spcPts val="1200"/>
              </a:spcAft>
            </a:pPr>
            <a:r>
              <a:rPr lang="es-AR" sz="2400" dirty="0" smtClean="0"/>
              <a:t>Pensando </a:t>
            </a:r>
            <a:r>
              <a:rPr lang="es-AR" sz="2400" dirty="0"/>
              <a:t>en API </a:t>
            </a:r>
            <a:r>
              <a:rPr lang="es-AR" sz="2400" dirty="0" smtClean="0"/>
              <a:t>REST y GraphQL</a:t>
            </a:r>
          </a:p>
          <a:p>
            <a:pPr>
              <a:spcAft>
                <a:spcPts val="1200"/>
              </a:spcAft>
            </a:pPr>
            <a:r>
              <a:rPr lang="es-AR" sz="2400" dirty="0"/>
              <a:t>Comparando API REST y GraphQL</a:t>
            </a:r>
          </a:p>
          <a:p>
            <a:pPr>
              <a:spcAft>
                <a:spcPts val="1200"/>
              </a:spcAft>
            </a:pPr>
            <a:r>
              <a:rPr lang="es-AR" sz="2400" dirty="0" smtClean="0"/>
              <a:t>GraphQL</a:t>
            </a:r>
            <a:endParaRPr lang="es-AR" sz="2400" dirty="0"/>
          </a:p>
          <a:p>
            <a:pPr>
              <a:spcAft>
                <a:spcPts val="1200"/>
              </a:spcAft>
            </a:pPr>
            <a:r>
              <a:rPr lang="es-AR" sz="2400" dirty="0" smtClean="0"/>
              <a:t>Ejemplo</a:t>
            </a:r>
          </a:p>
          <a:p>
            <a:pPr>
              <a:spcAft>
                <a:spcPts val="1200"/>
              </a:spcAft>
            </a:pP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821646" cy="384043"/>
          </a:xfrm>
        </p:spPr>
        <p:txBody>
          <a:bodyPr/>
          <a:lstStyle/>
          <a:p>
            <a:r>
              <a:rPr lang="en-GB" dirty="0" smtClean="0"/>
              <a:t>Query con error</a:t>
            </a:r>
            <a:endParaRPr lang="es-AR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66338" y="836712"/>
            <a:ext cx="5786313" cy="384043"/>
          </a:xfrm>
        </p:spPr>
        <p:txBody>
          <a:bodyPr/>
          <a:lstStyle/>
          <a:p>
            <a:r>
              <a:rPr lang="en-GB" dirty="0"/>
              <a:t>Json </a:t>
            </a:r>
            <a:r>
              <a:rPr lang="en-GB" dirty="0" smtClean="0"/>
              <a:t>error response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GraphQL | Ejemplo de error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238752" y="1316632"/>
            <a:ext cx="5665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DroidById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($id: ID!)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droid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(id: $id) 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AR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"id": </a:t>
            </a:r>
            <a:r>
              <a:rPr lang="es-AR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6339" y="1316632"/>
            <a:ext cx="5786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"errors": [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"Variable \"$id\" of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required type \"ID!\" was 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not provided.",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"locations": [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"line": 1,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"column": 17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2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5289392"/>
          </a:xfrm>
        </p:spPr>
        <p:txBody>
          <a:bodyPr/>
          <a:lstStyle/>
          <a:p>
            <a:r>
              <a:rPr lang="es-AR" dirty="0" err="1" smtClean="0"/>
              <a:t>React</a:t>
            </a:r>
            <a:endParaRPr lang="es-AR" dirty="0" smtClean="0"/>
          </a:p>
          <a:p>
            <a:r>
              <a:rPr lang="es-AR" dirty="0" err="1" smtClean="0"/>
              <a:t>Lokka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Ejemplos simple consumiendo datos </a:t>
            </a:r>
            <a:r>
              <a:rPr lang="es-AR" dirty="0"/>
              <a:t>del servicio en </a:t>
            </a:r>
            <a:r>
              <a:rPr lang="es-AR" dirty="0">
                <a:hlinkClick r:id="rId2"/>
              </a:rPr>
              <a:t>https://graphql-europe.org</a:t>
            </a:r>
            <a:r>
              <a:rPr lang="es-AR" dirty="0" smtClean="0">
                <a:hlinkClick r:id="rId2"/>
              </a:rPr>
              <a:t>/</a:t>
            </a:r>
            <a:r>
              <a:rPr lang="es-AR" dirty="0"/>
              <a:t> (</a:t>
            </a:r>
            <a:r>
              <a:rPr lang="es-AR" dirty="0" smtClean="0"/>
              <a:t>GraphQL-</a:t>
            </a:r>
            <a:r>
              <a:rPr lang="es-AR" dirty="0" err="1" smtClean="0"/>
              <a:t>Europe</a:t>
            </a:r>
            <a:r>
              <a:rPr lang="es-AR" dirty="0" smtClean="0"/>
              <a:t> </a:t>
            </a:r>
            <a:r>
              <a:rPr lang="es-AR" dirty="0" err="1" smtClean="0"/>
              <a:t>Conference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48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Información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38487" y="1254460"/>
            <a:ext cx="11714163" cy="4732337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https://facebook.github.io/graphql/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http://graphql.org/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https://platzi.com/blog/introduccion-a-graphql/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https://facebook.github.io/relay/docs/thinking-in-graphql.html</a:t>
            </a:r>
            <a:endParaRPr lang="en-GB" dirty="0" smtClean="0"/>
          </a:p>
          <a:p>
            <a:r>
              <a:rPr lang="en-GB" dirty="0">
                <a:hlinkClick r:id="rId6"/>
              </a:rPr>
              <a:t>https://www.howtographql.com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7"/>
              </a:rPr>
              <a:t>http</a:t>
            </a:r>
            <a:r>
              <a:rPr lang="en-GB" dirty="0">
                <a:hlinkClick r:id="rId7"/>
              </a:rPr>
              <a:t>://whatisrest.com</a:t>
            </a:r>
            <a:r>
              <a:rPr lang="en-GB" dirty="0" smtClean="0">
                <a:hlinkClick r:id="rId7"/>
              </a:rPr>
              <a:t>/</a:t>
            </a:r>
            <a:endParaRPr lang="en-GB" dirty="0" smtClean="0"/>
          </a:p>
          <a:p>
            <a:r>
              <a:rPr lang="en-GB" dirty="0">
                <a:hlinkClick r:id="rId8"/>
              </a:rPr>
              <a:t>http://www.odata.org</a:t>
            </a:r>
            <a:r>
              <a:rPr lang="en-GB" dirty="0" smtClean="0">
                <a:hlinkClick r:id="rId8"/>
              </a:rPr>
              <a:t>/</a:t>
            </a:r>
            <a:endParaRPr lang="en-GB" dirty="0" smtClean="0"/>
          </a:p>
          <a:p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www.progress.com/blogs/rest-api-industry-debate-odata-vs-graphql-vs-ords</a:t>
            </a:r>
            <a:endParaRPr lang="en-GB" dirty="0" smtClean="0"/>
          </a:p>
          <a:p>
            <a:r>
              <a:rPr lang="en-GB" dirty="0">
                <a:hlinkClick r:id="rId10"/>
              </a:rPr>
              <a:t>https://</a:t>
            </a:r>
            <a:r>
              <a:rPr lang="en-GB" dirty="0" smtClean="0">
                <a:hlinkClick r:id="rId10"/>
              </a:rPr>
              <a:t>hackernoon.com/graphql-tips-after-a-year-in-production-419341db52e3</a:t>
            </a:r>
            <a:endParaRPr lang="en-GB" dirty="0" smtClean="0"/>
          </a:p>
          <a:p>
            <a:r>
              <a:rPr lang="en-GB" dirty="0">
                <a:hlinkClick r:id="rId11"/>
              </a:rPr>
              <a:t>https://www.ics.uci.edu/~</a:t>
            </a:r>
            <a:r>
              <a:rPr lang="en-GB" dirty="0" smtClean="0">
                <a:hlinkClick r:id="rId11"/>
              </a:rPr>
              <a:t>fielding/pubs/dissertation/rest_arch_style.htm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Información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Tools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github.com/graphql/graphiql</a:t>
            </a:r>
            <a:endParaRPr lang="es-AR" dirty="0" smtClean="0"/>
          </a:p>
          <a:p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github.com/apollographql/graphql-tools</a:t>
            </a:r>
            <a:endParaRPr lang="es-AR" dirty="0" smtClean="0"/>
          </a:p>
          <a:p>
            <a:r>
              <a:rPr lang="es-AR" dirty="0">
                <a:hlinkClick r:id="rId4"/>
              </a:rPr>
              <a:t>https://</a:t>
            </a:r>
            <a:r>
              <a:rPr lang="es-AR" dirty="0" smtClean="0">
                <a:hlinkClick r:id="rId4"/>
              </a:rPr>
              <a:t>github.com/creditkarma/graphql-loader</a:t>
            </a:r>
            <a:endParaRPr lang="es-AR" dirty="0" smtClean="0"/>
          </a:p>
          <a:p>
            <a:r>
              <a:rPr lang="es-AR" dirty="0">
                <a:hlinkClick r:id="rId5"/>
              </a:rPr>
              <a:t>https://</a:t>
            </a:r>
            <a:r>
              <a:rPr lang="es-AR" dirty="0" smtClean="0">
                <a:hlinkClick r:id="rId5"/>
              </a:rPr>
              <a:t>github.com/graphcool/graphql-request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45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Repaso de REST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19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Repaso de REST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Architectural Style</a:t>
            </a:r>
          </a:p>
          <a:p>
            <a:r>
              <a:rPr lang="en-GB" dirty="0" smtClean="0"/>
              <a:t>Representational State Transfer</a:t>
            </a:r>
          </a:p>
          <a:p>
            <a:r>
              <a:rPr lang="en-GB" dirty="0" smtClean="0"/>
              <a:t>Client-Server </a:t>
            </a:r>
          </a:p>
          <a:p>
            <a:r>
              <a:rPr lang="en-GB" dirty="0" smtClean="0"/>
              <a:t>Stateless Server</a:t>
            </a:r>
          </a:p>
          <a:p>
            <a:r>
              <a:rPr lang="en-GB" dirty="0" smtClean="0"/>
              <a:t>Cache</a:t>
            </a:r>
          </a:p>
          <a:p>
            <a:r>
              <a:rPr lang="en-GB" dirty="0" smtClean="0"/>
              <a:t>Layered System</a:t>
            </a:r>
          </a:p>
          <a:p>
            <a:r>
              <a:rPr lang="en-GB" dirty="0" smtClean="0"/>
              <a:t>Status Code (2xx, 3xx, 4xx, 5xx)</a:t>
            </a:r>
          </a:p>
          <a:p>
            <a:r>
              <a:rPr lang="en-GB" dirty="0" smtClean="0"/>
              <a:t>Verbs / Methods (GET, POST, PUT, DELETE, PATH, OPTION, HEAD)</a:t>
            </a:r>
          </a:p>
          <a:p>
            <a:r>
              <a:rPr lang="es-AR" dirty="0" err="1"/>
              <a:t>Uniform</a:t>
            </a:r>
            <a:r>
              <a:rPr lang="es-AR" dirty="0"/>
              <a:t> interface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Repaso </a:t>
            </a:r>
            <a:r>
              <a:rPr lang="es-AR" dirty="0"/>
              <a:t>de </a:t>
            </a:r>
            <a:r>
              <a:rPr lang="es-AR" dirty="0" smtClean="0"/>
              <a:t>REST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/>
              <a:t>Uniform</a:t>
            </a:r>
            <a:r>
              <a:rPr lang="es-AR" dirty="0"/>
              <a:t> </a:t>
            </a:r>
            <a:r>
              <a:rPr lang="es-AR" dirty="0" smtClean="0"/>
              <a:t>interface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Identificación de recursos</a:t>
            </a:r>
          </a:p>
          <a:p>
            <a:r>
              <a:rPr lang="es-AR" dirty="0"/>
              <a:t>Manipulación de recursos a través de representaciones</a:t>
            </a:r>
          </a:p>
          <a:p>
            <a:r>
              <a:rPr lang="es-AR" dirty="0"/>
              <a:t>Mensajes auto-descriptivos</a:t>
            </a:r>
          </a:p>
          <a:p>
            <a:r>
              <a:rPr lang="en-US" dirty="0"/>
              <a:t>Hypermedia as the engine of application state (HATEOAS</a:t>
            </a:r>
            <a:r>
              <a:rPr lang="en-US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81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</a:t>
            </a:r>
            <a:r>
              <a:rPr lang="es-AR" dirty="0"/>
              <a:t>de 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URL </a:t>
            </a:r>
            <a:r>
              <a:rPr lang="es-AR" dirty="0" smtClean="0"/>
              <a:t>complejas - GET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AR" dirty="0" err="1" smtClean="0"/>
              <a:t>Shaping</a:t>
            </a:r>
            <a:endParaRPr lang="es-AR" dirty="0" smtClean="0"/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authors?fields</a:t>
            </a:r>
            <a:r>
              <a:rPr lang="es-AR" dirty="0" smtClean="0"/>
              <a:t>=</a:t>
            </a:r>
            <a:r>
              <a:rPr lang="es-AR" dirty="0" err="1" smtClean="0"/>
              <a:t>id,name,lastName</a:t>
            </a:r>
            <a:endParaRPr lang="es-AR" dirty="0" smtClean="0"/>
          </a:p>
          <a:p>
            <a:r>
              <a:rPr lang="es-AR" dirty="0" smtClean="0"/>
              <a:t>Ordenar</a:t>
            </a:r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authors?orderBy</a:t>
            </a:r>
            <a:r>
              <a:rPr lang="es-AR" dirty="0" smtClean="0"/>
              <a:t>=</a:t>
            </a:r>
            <a:r>
              <a:rPr lang="es-AR" dirty="0" err="1" smtClean="0"/>
              <a:t>age</a:t>
            </a:r>
            <a:endParaRPr lang="es-AR" dirty="0" smtClean="0"/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authors?orderBy</a:t>
            </a:r>
            <a:r>
              <a:rPr lang="es-AR" dirty="0" smtClean="0"/>
              <a:t>=</a:t>
            </a:r>
            <a:r>
              <a:rPr lang="es-AR" dirty="0" err="1" smtClean="0"/>
              <a:t>age</a:t>
            </a:r>
            <a:r>
              <a:rPr lang="es-AR" dirty="0" smtClean="0"/>
              <a:t> </a:t>
            </a:r>
            <a:r>
              <a:rPr lang="es-AR" dirty="0" err="1" smtClean="0"/>
              <a:t>desc</a:t>
            </a:r>
            <a:endParaRPr lang="es-AR" dirty="0" smtClean="0"/>
          </a:p>
          <a:p>
            <a:r>
              <a:rPr lang="es-AR" dirty="0" smtClean="0"/>
              <a:t>Paginación</a:t>
            </a:r>
          </a:p>
          <a:p>
            <a:pPr lvl="1"/>
            <a:r>
              <a:rPr lang="es-AR" dirty="0"/>
              <a:t>/api/</a:t>
            </a:r>
            <a:r>
              <a:rPr lang="es-AR" dirty="0" err="1"/>
              <a:t>authors</a:t>
            </a:r>
            <a:r>
              <a:rPr lang="es-AR" dirty="0" smtClean="0"/>
              <a:t>/?pageNumbre1&amp;pageSize=5 </a:t>
            </a:r>
            <a:endParaRPr lang="es-AR" dirty="0"/>
          </a:p>
          <a:p>
            <a:r>
              <a:rPr lang="es-AR" dirty="0" smtClean="0"/>
              <a:t>Expandir los recursos hijos</a:t>
            </a:r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authors?expand</a:t>
            </a:r>
            <a:r>
              <a:rPr lang="es-AR" dirty="0" smtClean="0"/>
              <a:t>=</a:t>
            </a:r>
            <a:r>
              <a:rPr lang="es-AR" dirty="0" err="1" smtClean="0"/>
              <a:t>books</a:t>
            </a:r>
            <a:endParaRPr lang="es-AR" dirty="0" smtClean="0"/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authors?fields</a:t>
            </a:r>
            <a:r>
              <a:rPr lang="es-AR" dirty="0" smtClean="0"/>
              <a:t>=</a:t>
            </a:r>
            <a:r>
              <a:rPr lang="es-AR" dirty="0" err="1" smtClean="0"/>
              <a:t>id,name,books.title</a:t>
            </a:r>
            <a:endParaRPr lang="es-AR" dirty="0" smtClean="0"/>
          </a:p>
          <a:p>
            <a:r>
              <a:rPr lang="es-AR" dirty="0" smtClean="0"/>
              <a:t>Filtros complejos</a:t>
            </a:r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authors?genre</a:t>
            </a:r>
            <a:r>
              <a:rPr lang="es-AR" dirty="0" smtClean="0"/>
              <a:t>=</a:t>
            </a:r>
            <a:r>
              <a:rPr lang="es-AR" dirty="0" err="1" smtClean="0"/>
              <a:t>contains</a:t>
            </a:r>
            <a:r>
              <a:rPr lang="es-AR" dirty="0" smtClean="0"/>
              <a:t>(‘Horror’)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80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Pensando en API REST y </a:t>
            </a:r>
            <a:r>
              <a:rPr lang="es-AR" sz="4400" dirty="0" smtClean="0"/>
              <a:t>GraphQL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75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AR" sz="2400" dirty="0"/>
              <a:t>Pensando en API REST y GraphQL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sz="1800" dirty="0"/>
              <a:t>Pensando en API REST y GraphQL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 smtClean="0"/>
              <a:t>REST</a:t>
            </a:r>
          </a:p>
          <a:p>
            <a:pPr lvl="1"/>
            <a:r>
              <a:rPr lang="es-AR" dirty="0" smtClean="0"/>
              <a:t>Pienso en recursos</a:t>
            </a:r>
          </a:p>
          <a:p>
            <a:pPr lvl="1"/>
            <a:r>
              <a:rPr lang="es-AR" dirty="0" smtClean="0"/>
              <a:t>Operaciones y consultas sobre mis recursos | HTTP </a:t>
            </a:r>
            <a:r>
              <a:rPr lang="es-AR" dirty="0" err="1" smtClean="0"/>
              <a:t>Verbs</a:t>
            </a:r>
            <a:r>
              <a:rPr lang="es-AR" dirty="0" smtClean="0"/>
              <a:t> / </a:t>
            </a:r>
            <a:r>
              <a:rPr lang="es-AR" dirty="0" err="1" smtClean="0"/>
              <a:t>Methods</a:t>
            </a:r>
            <a:endParaRPr lang="es-AR" dirty="0" smtClean="0"/>
          </a:p>
          <a:p>
            <a:pPr lvl="1"/>
            <a:r>
              <a:rPr lang="es-AR" dirty="0" smtClean="0"/>
              <a:t>Cache</a:t>
            </a:r>
          </a:p>
          <a:p>
            <a:pPr lvl="1"/>
            <a:r>
              <a:rPr lang="es-AR" dirty="0" smtClean="0"/>
              <a:t>Jerarquía en consultas (representadas en la URI)</a:t>
            </a:r>
          </a:p>
          <a:p>
            <a:pPr lvl="1"/>
            <a:r>
              <a:rPr lang="es-AR" dirty="0" smtClean="0"/>
              <a:t>Ordenar mis archivos – Un archivo por </a:t>
            </a:r>
            <a:r>
              <a:rPr lang="es-AR" dirty="0" err="1" smtClean="0"/>
              <a:t>endpoint</a:t>
            </a:r>
            <a:endParaRPr lang="es-AR" dirty="0" smtClean="0"/>
          </a:p>
          <a:p>
            <a:endParaRPr lang="es-AR" dirty="0"/>
          </a:p>
          <a:p>
            <a:r>
              <a:rPr lang="es-AR" b="1" dirty="0" smtClean="0"/>
              <a:t>GraphQL</a:t>
            </a:r>
          </a:p>
          <a:p>
            <a:pPr lvl="1"/>
            <a:r>
              <a:rPr lang="es-AR" dirty="0" smtClean="0"/>
              <a:t>Modelado | Schema | Jerarquía</a:t>
            </a:r>
            <a:endParaRPr lang="es-AR" dirty="0"/>
          </a:p>
          <a:p>
            <a:pPr lvl="1"/>
            <a:r>
              <a:rPr lang="es-AR" dirty="0" smtClean="0"/>
              <a:t>Pensando en lo que quiere el cliente | O lo que creo que va a querer</a:t>
            </a:r>
          </a:p>
          <a:p>
            <a:pPr lvl="1"/>
            <a:r>
              <a:rPr lang="es-AR" dirty="0" smtClean="0"/>
              <a:t>Cache (Query</a:t>
            </a:r>
            <a:r>
              <a:rPr lang="es-AR" dirty="0"/>
              <a:t> </a:t>
            </a:r>
            <a:r>
              <a:rPr lang="es-AR" dirty="0" smtClean="0"/>
              <a:t>| </a:t>
            </a:r>
            <a:r>
              <a:rPr lang="es-AR" dirty="0" err="1" smtClean="0"/>
              <a:t>Mutations</a:t>
            </a:r>
            <a:r>
              <a:rPr lang="es-AR" dirty="0" smtClean="0"/>
              <a:t>)</a:t>
            </a:r>
          </a:p>
          <a:p>
            <a:pPr lvl="1"/>
            <a:r>
              <a:rPr lang="es-AR" dirty="0"/>
              <a:t>Ordenar mis </a:t>
            </a:r>
            <a:r>
              <a:rPr lang="es-AR" dirty="0" smtClean="0"/>
              <a:t>archivos – Un archivo por </a:t>
            </a:r>
            <a:r>
              <a:rPr lang="es-AR" dirty="0" err="1" smtClean="0"/>
              <a:t>schema</a:t>
            </a:r>
            <a:r>
              <a:rPr lang="es-AR" dirty="0" smtClean="0"/>
              <a:t>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37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AR" dirty="0"/>
              <a:t>Comparando </a:t>
            </a:r>
            <a:r>
              <a:rPr lang="es-AR" sz="4000" dirty="0"/>
              <a:t>API REST</a:t>
            </a:r>
            <a:r>
              <a:rPr lang="es-AR" dirty="0" smtClean="0"/>
              <a:t> </a:t>
            </a:r>
            <a:r>
              <a:rPr lang="es-AR" dirty="0"/>
              <a:t>y GraphQL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/>
              <a:t>(analizando porqué GraphQL</a:t>
            </a:r>
            <a:r>
              <a:rPr lang="es-AR" sz="3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7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5468</TotalTime>
  <Words>1185</Words>
  <Application>Microsoft Office PowerPoint</Application>
  <PresentationFormat>Widescreen</PresentationFormat>
  <Paragraphs>310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De API REST a GraphQL usando React</vt:lpstr>
      <vt:lpstr>PowerPoint Presentation</vt:lpstr>
      <vt:lpstr>Repaso de REST</vt:lpstr>
      <vt:lpstr>Repaso de REST</vt:lpstr>
      <vt:lpstr>Repaso de REST</vt:lpstr>
      <vt:lpstr>Paso de REST</vt:lpstr>
      <vt:lpstr>Pensando en API REST y GraphQL</vt:lpstr>
      <vt:lpstr>Pensando en API REST y GraphQL</vt:lpstr>
      <vt:lpstr>Comparando API REST y GraphQL  (analizando porqué GraphQL)</vt:lpstr>
      <vt:lpstr>Comparando API REST y GraphQL</vt:lpstr>
      <vt:lpstr>Con lo que vimos hasta ahora</vt:lpstr>
      <vt:lpstr>Pero…</vt:lpstr>
      <vt:lpstr>GraphQL</vt:lpstr>
      <vt:lpstr>Resumen de GraphQL</vt:lpstr>
      <vt:lpstr>Resumen de GraphQL</vt:lpstr>
      <vt:lpstr>GraphQL</vt:lpstr>
      <vt:lpstr>GraphQL | Ejemplo Query</vt:lpstr>
      <vt:lpstr>GraphQL | Ejemplo mutation</vt:lpstr>
      <vt:lpstr>GraphQL | Ejemplo subcription</vt:lpstr>
      <vt:lpstr>GraphQL | Ejemplo de error</vt:lpstr>
      <vt:lpstr>Example</vt:lpstr>
      <vt:lpstr>Example</vt:lpstr>
      <vt:lpstr>?</vt:lpstr>
      <vt:lpstr>Información</vt:lpstr>
      <vt:lpstr>Información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Descalzo</dc:creator>
  <cp:lastModifiedBy>Andres Descalzo</cp:lastModifiedBy>
  <cp:revision>175</cp:revision>
  <dcterms:created xsi:type="dcterms:W3CDTF">2017-06-28T19:57:55Z</dcterms:created>
  <dcterms:modified xsi:type="dcterms:W3CDTF">2017-09-06T21:12:24Z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