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5" r:id="rId5"/>
    <p:sldId id="269" r:id="rId6"/>
    <p:sldId id="257" r:id="rId7"/>
    <p:sldId id="260" r:id="rId8"/>
    <p:sldId id="277" r:id="rId9"/>
    <p:sldId id="258" r:id="rId10"/>
    <p:sldId id="276" r:id="rId11"/>
    <p:sldId id="272" r:id="rId12"/>
    <p:sldId id="271" r:id="rId13"/>
    <p:sldId id="261" r:id="rId14"/>
    <p:sldId id="270" r:id="rId15"/>
    <p:sldId id="273" r:id="rId16"/>
    <p:sldId id="275" r:id="rId17"/>
    <p:sldId id="274" r:id="rId18"/>
    <p:sldId id="263" r:id="rId19"/>
    <p:sldId id="26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B28-4D53-4684-AE3E-CA63B7F4E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D8A64-6E31-4549-87D7-81D4E770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EA12-9208-4506-9318-FEF4FE1A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1322-6395-411C-B939-CCB3DC36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2AA8-549D-49EB-AAC0-CEB4D01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E89B-B2BA-4C43-93B3-A74811AA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A1B31-5FA7-4333-985C-8CD35B7D1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E1C3-6518-45B9-BE84-2E2441A4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A774-F1A6-40F0-AD6C-6CE3DA0B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49D1-F99B-4B9A-9F75-BA2A3134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56B87-8638-44CE-8D86-056FFB130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D2714-5A99-4A5C-9EB5-6D5913D6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136F-8B2C-434E-A375-0A6286A6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424F-850C-4B81-ACA7-E081225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1360-D14A-46BB-9273-C8C32A0C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A88-47D4-42E9-8CE7-160092CD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DB44F-1903-4C88-BB5E-FBCAC74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440C-4413-453C-A047-B24ED210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DFD4-625C-4EF2-BDAD-5B996A89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CABB-D1D8-4302-9ED2-2D647CFB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2E2D-4D8D-451E-A564-B096621F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978F-C100-4B0B-92EE-709D39F5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48FD-048B-4697-AAD7-0A901AE1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7C3-9AC0-4C78-AA7C-25C2D5DE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85F1-ECFE-45AB-9644-61EA7F2C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7EFD-DDB1-4FB8-94F2-7F5413E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4D83-9731-4D29-8E5E-7672A3DA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93947-7D72-444C-B615-37C46E41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E2B2D-6E59-4EBD-B9C4-E738AE15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F9C56-460E-4CCA-9DAF-466C9761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71F7-E479-449F-95A3-5E6B7D3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36C-8FB5-46BF-8EF8-AE409D57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0E00-3DB8-4BB9-840F-E87D1B43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1BBB-916A-4141-BFD3-76350701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BA0E5-AC2B-4B2A-88C5-DD9254EA4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183F0-3ED3-4426-B17A-A0113E2EE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DB1A5-0ECA-4DE4-9F81-710F2639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A0B10-8DCD-4559-9AFB-048002B9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0EC0A-3A9E-4B51-A4D2-24391338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EA4F-B512-45BA-92D2-C579AE85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2D5FA-1EBA-4800-BF6B-2AEF182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9C21-A254-4894-9C7B-D396AF22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E604-9A55-4A2D-AC04-C45B4AD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867D8-42F4-407F-B516-7DCD78E7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A8E4E-7195-4D17-9FC1-5E1FC52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6A8-2871-437F-BDC5-7F41A947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7FB5-0A80-4352-9C4A-F89DEA58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82AC-CBE6-4591-844B-ADF5BC8D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ADD22-C95D-4256-B99C-4AF84063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465DC-8913-4A97-984E-6E463559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C72EC-907D-4806-8603-3B5414B3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9114-3C4C-4CE4-83C3-C9CFE18E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B4CD-A7A3-49B5-8E12-3693B6BE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EB983-5B90-4B17-803B-1AB3A051E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1577-0541-43F9-9B6B-EC629A6B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7CAF6-D459-4141-9B33-8D215F58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D4A7-5F9E-4405-B852-25915536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4A5CF-FBB3-468E-90CE-698A262B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27120-A1ED-4DEF-990A-D4972C3F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B0E17-C546-4DBF-BDF7-EED45AB8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B1BF-EC93-4333-BBD2-6A3936F2C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44FF-89A8-4F71-B622-20737A48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DA69-0298-4F1C-AB4D-5CB6692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inf.imada.sdu.dk/mo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7D2-08E7-4343-9DDA-E47A9E2FE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Autocatalytic Cycle Patterns and Chemical Network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61A8-0467-49D8-8B46-65F7758BA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Ray</a:t>
            </a:r>
          </a:p>
          <a:p>
            <a:r>
              <a:rPr lang="en-US" dirty="0"/>
              <a:t>Mentor: Dr. Jim Cleaves</a:t>
            </a:r>
          </a:p>
          <a:p>
            <a:endParaRPr lang="en-US" dirty="0"/>
          </a:p>
        </p:txBody>
      </p:sp>
      <p:pic>
        <p:nvPicPr>
          <p:cNvPr id="5" name="Picture 2" descr="About – Blue Marble Space Institute of Science">
            <a:extLst>
              <a:ext uri="{FF2B5EF4-FFF2-40B4-BE49-F238E27FC236}">
                <a16:creationId xmlns:a16="http://schemas.microsoft.com/office/drawing/2014/main" id="{922145C9-AEEB-4643-8787-15324B01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935537"/>
            <a:ext cx="57340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5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D36B-76E6-48A8-AB39-772D822F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pattern definition that we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A88C-2144-4044-8188-71CB56FAB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This pattern doesn’t guarantee that the cycle is an autocatalytic cycle</a:t>
            </a:r>
          </a:p>
          <a:p>
            <a:pPr lvl="1"/>
            <a:r>
              <a:rPr lang="en-US" dirty="0"/>
              <a:t>Certain structures were added to make the pattern more complex and interesting to test the limits of the pattern match</a:t>
            </a:r>
          </a:p>
          <a:p>
            <a:pPr lvl="1"/>
            <a:r>
              <a:rPr lang="en-US" dirty="0"/>
              <a:t>To improve upon this, in order to find true cycles, include energetic information reaction pathways to filter only for cycles with the lowest overall energy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BC7D-97C7-447A-A09F-A775D2BB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28" y="1699605"/>
            <a:ext cx="4633812" cy="44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9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53E2-6858-4259-B120-54EF2CC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F1F5-7039-406A-9380-E90A315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8708" cy="4351338"/>
          </a:xfrm>
        </p:spPr>
        <p:txBody>
          <a:bodyPr/>
          <a:lstStyle/>
          <a:p>
            <a:r>
              <a:rPr lang="en-US" dirty="0"/>
              <a:t>Created several queries</a:t>
            </a:r>
          </a:p>
          <a:p>
            <a:pPr lvl="1"/>
            <a:r>
              <a:rPr lang="en-US" dirty="0"/>
              <a:t>Autocatalytic pattern query</a:t>
            </a:r>
          </a:p>
          <a:p>
            <a:pPr lvl="2"/>
            <a:r>
              <a:rPr lang="en-US" dirty="0"/>
              <a:t>Get count of cycles by feeder generation</a:t>
            </a:r>
          </a:p>
          <a:p>
            <a:pPr lvl="2"/>
            <a:r>
              <a:rPr lang="en-US" dirty="0"/>
              <a:t>Get ring size distribution</a:t>
            </a:r>
          </a:p>
          <a:p>
            <a:pPr lvl="1"/>
            <a:r>
              <a:rPr lang="en-US" dirty="0"/>
              <a:t>Node summary query</a:t>
            </a:r>
          </a:p>
          <a:p>
            <a:pPr lvl="2"/>
            <a:r>
              <a:rPr lang="en-US" dirty="0"/>
              <a:t>Get node degree distribution plot</a:t>
            </a:r>
          </a:p>
          <a:p>
            <a:pPr lvl="2"/>
            <a:endParaRPr lang="en-US" dirty="0"/>
          </a:p>
          <a:p>
            <a:r>
              <a:rPr lang="en-US" dirty="0"/>
              <a:t>Input conditions and resulting data/plot images are saved to a timestamped output folder (see right)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CDA3A-3BDA-453B-B2BC-C0F197F5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64" y="2505769"/>
            <a:ext cx="5239378" cy="23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75AA-2CE6-447C-9DBC-D1A638B9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Count Cycles by Feeder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381C5-138A-41D2-8309-8DE6BF180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9F8-B027-4140-8A63-4334DFD9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Ring Size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F58DF-13A3-40C9-9B52-EB629BEE2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27" y="175922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D5AF-CB21-4A2A-A2C6-ECE3E811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Node Degree Distribution: Incoming and Outgoing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C11B5-DD57-4BB7-982D-20C8E0DDC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05" y="2245286"/>
            <a:ext cx="5809756" cy="3631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E26F3-604D-40D3-8F73-4F0E2A12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" y="2329437"/>
            <a:ext cx="5540474" cy="34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C295-173F-404E-824C-354F7C41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Node Degree Distribution: Incoming OR Outgoing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A2888-34FA-40F4-8DFA-8D5D9596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0" y="2138238"/>
            <a:ext cx="5809756" cy="3631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0F549-F9FE-4B21-BE59-D335C6CA7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6054"/>
            <a:ext cx="5413248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EE5-7915-464E-9CAB-8E3FE855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Eigenvector Centrality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3F49-A1C2-43E3-B1FA-E543B66B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6" y="1447772"/>
            <a:ext cx="4822466" cy="4822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A83A2-B718-48E8-AC7E-52C81CC4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79" y="1447772"/>
            <a:ext cx="4884808" cy="48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A33A-2A58-4E17-A39B-E31AD0F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Betweenness Centrality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83091-2E4A-4A9E-89F1-B322ED0B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145"/>
            <a:ext cx="4712472" cy="471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6C13F-BCA3-4CC7-9640-062FA38C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5" y="1292460"/>
            <a:ext cx="5141842" cy="51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61D9-9EA6-486F-A1E5-C5FE7497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674D-787B-4399-8851-AC390B11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Graph database platforms are useful tools to find specific structures/patterns in a chemical reaction network</a:t>
            </a:r>
          </a:p>
          <a:p>
            <a:r>
              <a:rPr lang="en-US" dirty="0"/>
              <a:t>Storing the network in a graph database allows for easy retrieval and pattern matching / statistics across the network</a:t>
            </a:r>
          </a:p>
          <a:p>
            <a:r>
              <a:rPr lang="en-US" dirty="0"/>
              <a:t>Larger rings were more likely in the network, due to there being more combinations possible</a:t>
            </a:r>
          </a:p>
          <a:p>
            <a:r>
              <a:rPr lang="en-US" dirty="0"/>
              <a:t>In general, the older the molecule in the network, the more edges it accumulates with each generation</a:t>
            </a:r>
          </a:p>
          <a:p>
            <a:r>
              <a:rPr lang="en-US" dirty="0"/>
              <a:t>As the network generation increases, the number of autocatalytic patterns increases. Generation 0 to 1 saw a ~5x increase in patterns matched. However, this ratio is not exact, because only a portion of the graph was sampled.</a:t>
            </a:r>
          </a:p>
          <a:p>
            <a:r>
              <a:rPr lang="en-US" dirty="0"/>
              <a:t>Betweenness Centrality and Random Walk Betweenness Centrality were both evaluated, and the network was small enough such that the Random Walk result was the same</a:t>
            </a:r>
          </a:p>
          <a:p>
            <a:r>
              <a:rPr lang="en-US" dirty="0"/>
              <a:t>Molecules in the network tend to have many more incoming than outgoing edges, suggesting that molecules in the network are more likely to be products than reactants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5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FC09-5E9E-483C-8606-B7962680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9864-43C4-41E1-8D7B-2D26FF15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 each edge with information on energetic favorability (such as Gibbs Free Energy)</a:t>
            </a:r>
          </a:p>
          <a:p>
            <a:pPr lvl="1"/>
            <a:r>
              <a:rPr lang="en-US" dirty="0"/>
              <a:t>Query for cycles ordering by overall highest energetic favorability</a:t>
            </a:r>
          </a:p>
          <a:p>
            <a:r>
              <a:rPr lang="en-US" dirty="0"/>
              <a:t>Need to optimize autocatalysis pattern matching query so that more generations can be loaded into the database</a:t>
            </a:r>
          </a:p>
          <a:p>
            <a:pPr lvl="1"/>
            <a:r>
              <a:rPr lang="en-US" dirty="0"/>
              <a:t>Query time/complexity significantly increases with each added generation</a:t>
            </a:r>
          </a:p>
          <a:p>
            <a:r>
              <a:rPr lang="en-US" dirty="0"/>
              <a:t>Use a cloud hosted solution to offload the compute to a more powerful machine /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2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D0C3-691C-43D6-B974-448C41DE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11" y="365125"/>
            <a:ext cx="11157577" cy="1325563"/>
          </a:xfrm>
        </p:spPr>
        <p:txBody>
          <a:bodyPr/>
          <a:lstStyle/>
          <a:p>
            <a:r>
              <a:rPr lang="en-US" dirty="0"/>
              <a:t>Background: Our Goal with Interesting Reactions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CACBA0-7BA5-4FDC-A8A2-CBCCA397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25" y="1815692"/>
            <a:ext cx="3305586" cy="330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1FBC2-5354-47BA-B908-10C3D95105FF}"/>
              </a:ext>
            </a:extLst>
          </p:cNvPr>
          <p:cNvSpPr txBox="1"/>
          <p:nvPr/>
        </p:nvSpPr>
        <p:spPr>
          <a:xfrm>
            <a:off x="1956535" y="144636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Formose</a:t>
            </a:r>
            <a:r>
              <a:rPr lang="en-US" dirty="0"/>
              <a:t> Reaction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A3F6FC7-65CB-4F94-9457-D52BBAF7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30" y="1815692"/>
            <a:ext cx="3298726" cy="28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8E7CE-2EBF-423F-AA91-C41CF285FCD2}"/>
              </a:ext>
            </a:extLst>
          </p:cNvPr>
          <p:cNvSpPr txBox="1"/>
          <p:nvPr/>
        </p:nvSpPr>
        <p:spPr>
          <a:xfrm>
            <a:off x="7006612" y="144636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Maillard Reaction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48538-3855-4D3E-B186-CB836E80626A}"/>
              </a:ext>
            </a:extLst>
          </p:cNvPr>
          <p:cNvSpPr txBox="1"/>
          <p:nvPr/>
        </p:nvSpPr>
        <p:spPr>
          <a:xfrm>
            <a:off x="740089" y="5569545"/>
            <a:ext cx="9578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if we had </a:t>
            </a:r>
            <a:r>
              <a:rPr lang="en-US" b="1" dirty="0"/>
              <a:t>software</a:t>
            </a:r>
            <a:r>
              <a:rPr lang="en-US" dirty="0"/>
              <a:t> where we could </a:t>
            </a:r>
            <a:r>
              <a:rPr lang="en-US" b="1" dirty="0"/>
              <a:t>give it a list of input molecules and reactions</a:t>
            </a:r>
            <a:r>
              <a:rPr lang="en-US" dirty="0"/>
              <a:t>, the software would </a:t>
            </a:r>
            <a:r>
              <a:rPr lang="en-US" b="1" dirty="0"/>
              <a:t>generate an entire chemical network </a:t>
            </a:r>
            <a:r>
              <a:rPr lang="en-US" dirty="0"/>
              <a:t>filled with chained reactions? Then, the software would analyze the network to </a:t>
            </a:r>
            <a:r>
              <a:rPr lang="en-US" b="1" dirty="0"/>
              <a:t>give the user a high-level report </a:t>
            </a:r>
            <a:r>
              <a:rPr lang="en-US" dirty="0"/>
              <a:t>to describe the network?</a:t>
            </a:r>
          </a:p>
        </p:txBody>
      </p:sp>
    </p:spTree>
    <p:extLst>
      <p:ext uri="{BB962C8B-B14F-4D97-AF65-F5344CB8AC3E}">
        <p14:creationId xmlns:p14="http://schemas.microsoft.com/office/powerpoint/2010/main" val="47378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079E-F469-46AE-91F9-FC94FD91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F619-56C3-4030-8379-7EBA078D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Dr. Jim Cleaves, Dr. Jakob Andersen, Alejandro, Aayush, Romulo, and Siddhant!</a:t>
            </a:r>
          </a:p>
        </p:txBody>
      </p:sp>
      <p:pic>
        <p:nvPicPr>
          <p:cNvPr id="5" name="Picture 2" descr="About – Blue Marble Space Institute of Science">
            <a:extLst>
              <a:ext uri="{FF2B5EF4-FFF2-40B4-BE49-F238E27FC236}">
                <a16:creationId xmlns:a16="http://schemas.microsoft.com/office/drawing/2014/main" id="{2A61D6A7-328A-4D3C-8FE1-932D426D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549775"/>
            <a:ext cx="57340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2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AD5B-2834-4415-AE39-4DD47A26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Generating the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A4C22-52C3-438F-ADC2-F7BBC45CD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0765"/>
            <a:ext cx="10515600" cy="29810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58D931-E18F-4F1B-A165-3500A031275F}"/>
              </a:ext>
            </a:extLst>
          </p:cNvPr>
          <p:cNvSpPr txBox="1"/>
          <p:nvPr/>
        </p:nvSpPr>
        <p:spPr>
          <a:xfrm>
            <a:off x="838200" y="191606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https://cheminf.imada.sdu.dk/mod/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1A5A5-F5E0-4620-B96A-274400769B1E}"/>
              </a:ext>
            </a:extLst>
          </p:cNvPr>
          <p:cNvSpPr txBox="1"/>
          <p:nvPr/>
        </p:nvSpPr>
        <p:spPr>
          <a:xfrm>
            <a:off x="838200" y="1434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Creator: Dr. Jakob Andersen</a:t>
            </a:r>
          </a:p>
        </p:txBody>
      </p:sp>
    </p:spTree>
    <p:extLst>
      <p:ext uri="{BB962C8B-B14F-4D97-AF65-F5344CB8AC3E}">
        <p14:creationId xmlns:p14="http://schemas.microsoft.com/office/powerpoint/2010/main" val="236805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CD78-078F-4EA9-B55C-E3B4F83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C7D6-3F52-4785-9D88-B275F7A0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network into a graph database</a:t>
            </a:r>
          </a:p>
          <a:p>
            <a:r>
              <a:rPr lang="en-US" dirty="0"/>
              <a:t>Get some summary statistics on the network</a:t>
            </a:r>
          </a:p>
          <a:p>
            <a:r>
              <a:rPr lang="en-US" dirty="0"/>
              <a:t>Query for cycle patterns</a:t>
            </a:r>
          </a:p>
        </p:txBody>
      </p:sp>
      <p:pic>
        <p:nvPicPr>
          <p:cNvPr id="9" name="Picture 2" descr="Style Guide - Neo4j Graph Database Platform">
            <a:extLst>
              <a:ext uri="{FF2B5EF4-FFF2-40B4-BE49-F238E27FC236}">
                <a16:creationId xmlns:a16="http://schemas.microsoft.com/office/drawing/2014/main" id="{CAE83765-1B70-46A0-9313-AC6FA2B2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873" y="136725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34775-59E0-49EC-8B7E-869C4992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99" y="3728600"/>
            <a:ext cx="5124713" cy="2540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38AC3-78CF-446A-A903-E5AA66C2E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894" y="2838615"/>
            <a:ext cx="3730186" cy="38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B0EF-7D61-4A55-BC7A-BE7E7391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Graph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364A-47FC-4737-9996-898377D1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96" y="2506662"/>
            <a:ext cx="5157084" cy="4351338"/>
          </a:xfrm>
        </p:spPr>
        <p:txBody>
          <a:bodyPr/>
          <a:lstStyle/>
          <a:p>
            <a:r>
              <a:rPr lang="en-US" dirty="0"/>
              <a:t>Molecule is a reactant of a reaction</a:t>
            </a:r>
          </a:p>
          <a:p>
            <a:r>
              <a:rPr lang="en-US" dirty="0"/>
              <a:t>Molecule is a product of a reaction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B458D2-09CD-4FEC-A365-618974BEF056}"/>
              </a:ext>
            </a:extLst>
          </p:cNvPr>
          <p:cNvSpPr/>
          <p:nvPr/>
        </p:nvSpPr>
        <p:spPr>
          <a:xfrm>
            <a:off x="6196718" y="2503338"/>
            <a:ext cx="1510748" cy="1561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Molecule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19E6AD-EFB2-478F-83E5-BEF534DF724A}"/>
              </a:ext>
            </a:extLst>
          </p:cNvPr>
          <p:cNvSpPr/>
          <p:nvPr/>
        </p:nvSpPr>
        <p:spPr>
          <a:xfrm>
            <a:off x="9959011" y="2503338"/>
            <a:ext cx="1510748" cy="15611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6E983E-3371-4426-9224-8F82A0E06AB4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7486222" y="3835824"/>
            <a:ext cx="2694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0C240B-7510-434D-981E-62F951A0131F}"/>
              </a:ext>
            </a:extLst>
          </p:cNvPr>
          <p:cNvSpPr txBox="1"/>
          <p:nvPr/>
        </p:nvSpPr>
        <p:spPr>
          <a:xfrm>
            <a:off x="8238827" y="3379426"/>
            <a:ext cx="116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CF343-1134-4DAC-B9E8-0123B38075BC}"/>
              </a:ext>
            </a:extLst>
          </p:cNvPr>
          <p:cNvCxnSpPr>
            <a:stCxn id="6" idx="1"/>
            <a:endCxn id="4" idx="7"/>
          </p:cNvCxnSpPr>
          <p:nvPr/>
        </p:nvCxnSpPr>
        <p:spPr>
          <a:xfrm flipH="1">
            <a:off x="7486222" y="2731956"/>
            <a:ext cx="2694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F4AE25-4A2C-453E-BA01-17138EF4A12F}"/>
              </a:ext>
            </a:extLst>
          </p:cNvPr>
          <p:cNvSpPr txBox="1"/>
          <p:nvPr/>
        </p:nvSpPr>
        <p:spPr>
          <a:xfrm>
            <a:off x="8150351" y="2360154"/>
            <a:ext cx="110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11047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C2EA-BDBE-4008-A588-24D03523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Autocatalytic cycle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F0955-3570-4B1B-9A69-6A247A97E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9"/>
          <a:stretch/>
        </p:blipFill>
        <p:spPr>
          <a:xfrm>
            <a:off x="3266054" y="1644436"/>
            <a:ext cx="4105026" cy="4024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A9AF18-5D58-46B6-A79E-2EA3C718A632}"/>
              </a:ext>
            </a:extLst>
          </p:cNvPr>
          <p:cNvSpPr txBox="1"/>
          <p:nvPr/>
        </p:nvSpPr>
        <p:spPr>
          <a:xfrm>
            <a:off x="4493511" y="59589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Pereto</a:t>
            </a:r>
            <a:r>
              <a:rPr lang="en-US" i="1" dirty="0"/>
              <a:t> et. al.</a:t>
            </a:r>
          </a:p>
        </p:txBody>
      </p:sp>
    </p:spTree>
    <p:extLst>
      <p:ext uri="{BB962C8B-B14F-4D97-AF65-F5344CB8AC3E}">
        <p14:creationId xmlns:p14="http://schemas.microsoft.com/office/powerpoint/2010/main" val="3161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F31E-703B-4E65-A769-C56C7B60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Autocatalytic cycles can come in many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92E05-B5D5-415F-856B-DFCE1AE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65" y="1791419"/>
            <a:ext cx="3317480" cy="483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50EDE-227C-4054-B942-D90DF91EC54C}"/>
              </a:ext>
            </a:extLst>
          </p:cNvPr>
          <p:cNvSpPr txBox="1"/>
          <p:nvPr/>
        </p:nvSpPr>
        <p:spPr>
          <a:xfrm>
            <a:off x="9668036" y="63082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Temkin et. 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96ACB-264C-40D3-979C-F7E799FB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497" y="1981854"/>
            <a:ext cx="3134692" cy="41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27D3-46EF-452D-AD44-628B0D11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finding patterns in chemical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558B-136A-44EE-B6E3-0DA81F2E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Imperative approach: </a:t>
            </a:r>
          </a:p>
          <a:p>
            <a:pPr lvl="1"/>
            <a:r>
              <a:rPr lang="en-US" dirty="0"/>
              <a:t>Write a routine in a programming language to implement a graph algorithm to find patterns of interest</a:t>
            </a:r>
          </a:p>
          <a:p>
            <a:pPr lvl="1"/>
            <a:r>
              <a:rPr lang="en-US" dirty="0"/>
              <a:t>I.e. Ford-Fulkerson algorithm (implemented by Romulo)</a:t>
            </a:r>
          </a:p>
          <a:p>
            <a:r>
              <a:rPr lang="en-US" dirty="0"/>
              <a:t>Declarative approach:</a:t>
            </a:r>
          </a:p>
          <a:p>
            <a:pPr lvl="1"/>
            <a:r>
              <a:rPr lang="en-US" dirty="0"/>
              <a:t>Write a query to have a graph query engine come up with a graph algorithm to find patterns of interest</a:t>
            </a:r>
          </a:p>
          <a:p>
            <a:pPr lvl="1"/>
            <a:r>
              <a:rPr lang="en-US" dirty="0"/>
              <a:t>I.e. Neo4j and Cypher Query Language (CQL)</a:t>
            </a:r>
          </a:p>
          <a:p>
            <a:r>
              <a:rPr lang="en-US" dirty="0"/>
              <a:t>Linear algebra approach:</a:t>
            </a:r>
          </a:p>
          <a:p>
            <a:pPr lvl="1"/>
            <a:r>
              <a:rPr lang="en-US" dirty="0"/>
              <a:t>Come up with a current matrix and evaluate for flows (i.e. currents) in network</a:t>
            </a:r>
          </a:p>
          <a:p>
            <a:pPr lvl="1"/>
            <a:r>
              <a:rPr lang="en-US" dirty="0"/>
              <a:t>I.e. Clarke and </a:t>
            </a:r>
            <a:r>
              <a:rPr lang="en-US" dirty="0" err="1"/>
              <a:t>Cupic</a:t>
            </a:r>
            <a:r>
              <a:rPr lang="en-US" dirty="0"/>
              <a:t>-Belgrade papers</a:t>
            </a:r>
          </a:p>
        </p:txBody>
      </p:sp>
    </p:spTree>
    <p:extLst>
      <p:ext uri="{BB962C8B-B14F-4D97-AF65-F5344CB8AC3E}">
        <p14:creationId xmlns:p14="http://schemas.microsoft.com/office/powerpoint/2010/main" val="406029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F3E1-DD62-4C6E-B4C5-B479D67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approach: A very specific query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66AA3-E22B-4A14-A70F-68A528E5BE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8509" y="4196405"/>
            <a:ext cx="266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6EA71C-6674-4900-A5E0-3872CB97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97" y="1864685"/>
            <a:ext cx="3912912" cy="4663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F085D-696B-4052-BE3A-DBF450D6F500}"/>
              </a:ext>
            </a:extLst>
          </p:cNvPr>
          <p:cNvSpPr txBox="1"/>
          <p:nvPr/>
        </p:nvSpPr>
        <p:spPr>
          <a:xfrm>
            <a:off x="5463455" y="375301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in Neo4j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CBC758-9E59-480B-B454-A74B6CF7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31" y="2142851"/>
            <a:ext cx="4395736" cy="39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690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Autocatalytic Cycle Patterns and Chemical Network Statistics</vt:lpstr>
      <vt:lpstr>Background: Our Goal with Interesting Reactions</vt:lpstr>
      <vt:lpstr>Background: Generating the Network</vt:lpstr>
      <vt:lpstr>Analyzing the Network</vt:lpstr>
      <vt:lpstr>Meta Graph Schema</vt:lpstr>
      <vt:lpstr>Autocatalytic cycle definition</vt:lpstr>
      <vt:lpstr>Autocatalytic cycles can come in many patterns</vt:lpstr>
      <vt:lpstr>Approaches for finding patterns in chemical network</vt:lpstr>
      <vt:lpstr>Declarative approach: A very specific query</vt:lpstr>
      <vt:lpstr>Target pattern definition that we explored</vt:lpstr>
      <vt:lpstr>Results</vt:lpstr>
      <vt:lpstr>Results: Count Cycles by Feeder Generation</vt:lpstr>
      <vt:lpstr>Results: Ring Size Distribution</vt:lpstr>
      <vt:lpstr>Results: Node Degree Distribution: Incoming and Outgoing Relationships</vt:lpstr>
      <vt:lpstr>Results: Node Degree Distribution: Incoming OR Outgoing Relationships</vt:lpstr>
      <vt:lpstr>Results: Eigenvector Centrality</vt:lpstr>
      <vt:lpstr>Results: Betweenness Centrality</vt:lpstr>
      <vt:lpstr>Conclusion</vt:lpstr>
      <vt:lpstr>Future Considerations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Matching Autocatalytic</dc:title>
  <dc:creator>Jessica Ray</dc:creator>
  <cp:lastModifiedBy>Jessica Ray</cp:lastModifiedBy>
  <cp:revision>248</cp:revision>
  <dcterms:created xsi:type="dcterms:W3CDTF">2020-08-10T15:32:41Z</dcterms:created>
  <dcterms:modified xsi:type="dcterms:W3CDTF">2021-05-07T00:30:22Z</dcterms:modified>
</cp:coreProperties>
</file>