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8" r:id="rId1"/>
  </p:sldMasterIdLst>
  <p:notesMasterIdLst>
    <p:notesMasterId r:id="rId38"/>
  </p:notesMasterIdLst>
  <p:sldIdLst>
    <p:sldId id="256" r:id="rId2"/>
    <p:sldId id="258" r:id="rId3"/>
    <p:sldId id="305" r:id="rId4"/>
    <p:sldId id="259" r:id="rId5"/>
    <p:sldId id="306" r:id="rId6"/>
    <p:sldId id="307" r:id="rId7"/>
    <p:sldId id="308" r:id="rId8"/>
    <p:sldId id="309" r:id="rId9"/>
    <p:sldId id="310" r:id="rId10"/>
    <p:sldId id="26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6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31" r:id="rId29"/>
    <p:sldId id="336" r:id="rId30"/>
    <p:sldId id="328" r:id="rId31"/>
    <p:sldId id="329" r:id="rId32"/>
    <p:sldId id="333" r:id="rId33"/>
    <p:sldId id="268" r:id="rId34"/>
    <p:sldId id="334" r:id="rId35"/>
    <p:sldId id="337" r:id="rId36"/>
    <p:sldId id="283" r:id="rId37"/>
  </p:sldIdLst>
  <p:sldSz cx="9144000" cy="5143500" type="screen16x9"/>
  <p:notesSz cx="6858000" cy="9144000"/>
  <p:embeddedFontLst>
    <p:embeddedFont>
      <p:font typeface="Figtree Black" panose="020B0604020202020204" charset="0"/>
      <p:bold r:id="rId39"/>
      <p:boldItalic r:id="rId40"/>
    </p:embeddedFont>
    <p:embeddedFont>
      <p:font typeface="Fira Code" pitchFamily="1" charset="0"/>
      <p:regular r:id="rId41"/>
      <p:bold r:id="rId42"/>
    </p:embeddedFont>
    <p:embeddedFont>
      <p:font typeface="Hanken Grotesk" panose="020B0604020202020204" charset="0"/>
      <p:regular r:id="rId43"/>
      <p:bold r:id="rId44"/>
      <p:italic r:id="rId45"/>
      <p:boldItalic r:id="rId46"/>
    </p:embeddedFont>
    <p:embeddedFont>
      <p:font typeface="Harlow Solid Italic" panose="04030604020F02020D02" pitchFamily="82" charset="0"/>
      <p:italic r:id="rId47"/>
    </p:embeddedFont>
    <p:embeddedFont>
      <p:font typeface="Nunito Light" pitchFamily="2" charset="0"/>
      <p:regular r:id="rId48"/>
      <p: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F1"/>
    <a:srgbClr val="333333"/>
    <a:srgbClr val="4D4D4D"/>
    <a:srgbClr val="262626"/>
    <a:srgbClr val="09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9C53BA-D5E5-4ABB-BE9D-5A2E74CED384}">
  <a:tblStyle styleId="{1D9C53BA-D5E5-4ABB-BE9D-5A2E74CED3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487" y="1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4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70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10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61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869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20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0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3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03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63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WebPag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2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userDrawn="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0"/>
          <p:cNvGrpSpPr/>
          <p:nvPr userDrawn="1"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 userDrawn="1"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 userDrawn="1"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 userDrawn="1"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 userDrawn="1"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 userDrawn="1"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 userDrawn="1"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 userDrawn="1"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80" r:id="rId4"/>
    <p:sldLayoutId id="2147483653" r:id="rId5"/>
    <p:sldLayoutId id="2147483655" r:id="rId6"/>
    <p:sldLayoutId id="2147483658" r:id="rId7"/>
    <p:sldLayoutId id="2147483659" r:id="rId8"/>
    <p:sldLayoutId id="2147483666" r:id="rId9"/>
    <p:sldLayoutId id="2147483667" r:id="rId10"/>
    <p:sldLayoutId id="2147483668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2013449"/>
            <a:ext cx="5897400" cy="475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DevConnect</a:t>
            </a:r>
            <a:endParaRPr sz="2800" dirty="0">
              <a:solidFill>
                <a:srgbClr val="4D4D4D"/>
              </a:solidFill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654253"/>
            <a:ext cx="5897400" cy="1937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anken Grotesk"/>
                <a:ea typeface="Hanken Grotesk"/>
                <a:cs typeface="Hanken Grotesk"/>
                <a:sym typeface="Hanken Grotesk"/>
              </a:rPr>
              <a:t>A Job Portal for Developers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Completed Milestones</a:t>
            </a:r>
            <a:endParaRPr dirty="0"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Gathered project requirements, identified user needs, and outlined overall goals to set the foundation for development.</a:t>
            </a:r>
            <a:endParaRPr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features were built, including job posting for employers, application submission for job seekers, and profile management.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Conducted thorough testing to identify and resolve bugs, including functionality testing and user acceptance testing to ensure smooth operation.</a:t>
            </a:r>
            <a:endParaRPr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</a:t>
            </a:r>
            <a:endParaRPr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</a:t>
            </a:r>
            <a:endParaRPr dirty="0"/>
          </a:p>
        </p:txBody>
      </p:sp>
      <p:sp>
        <p:nvSpPr>
          <p:cNvPr id="342" name="Google Shape;342;p37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1FF2D-C2E7-9C0A-83CF-6E292776D7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3" t="3449" r="13741" b="9965"/>
          <a:stretch/>
        </p:blipFill>
        <p:spPr>
          <a:xfrm>
            <a:off x="1406930" y="1367931"/>
            <a:ext cx="255616" cy="279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100DB-1C83-6A12-D681-17058224C9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3" t="3449" r="13741" b="9965"/>
          <a:stretch/>
        </p:blipFill>
        <p:spPr>
          <a:xfrm>
            <a:off x="1406930" y="2520999"/>
            <a:ext cx="255616" cy="279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1B20D8-D998-2382-CA96-195CA03A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3" t="3449" r="13741" b="9965"/>
          <a:stretch/>
        </p:blipFill>
        <p:spPr>
          <a:xfrm>
            <a:off x="1406930" y="3670995"/>
            <a:ext cx="255616" cy="279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977150"/>
            <a:ext cx="45525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 and Software Requirements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60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B68FEF-ACDC-D48F-DCA4-A4FAC251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7557DE86-DC57-7843-8585-094C4C19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016600"/>
            <a:ext cx="3657600" cy="677078"/>
          </a:xfrm>
        </p:spPr>
        <p:txBody>
          <a:bodyPr wrap="square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normal PC with sufficient amount of RAM and Storage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C8C47-AB4E-4EA1-6E49-7A5A527E3DC7}"/>
              </a:ext>
            </a:extLst>
          </p:cNvPr>
          <p:cNvSpPr txBox="1"/>
          <p:nvPr/>
        </p:nvSpPr>
        <p:spPr>
          <a:xfrm>
            <a:off x="914399" y="1546412"/>
            <a:ext cx="287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Hardware Requirements</a:t>
            </a:r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57FE8563-79E4-F3B5-69D5-F0C48AF97BED}"/>
              </a:ext>
            </a:extLst>
          </p:cNvPr>
          <p:cNvSpPr txBox="1">
            <a:spLocks/>
          </p:cNvSpPr>
          <p:nvPr/>
        </p:nvSpPr>
        <p:spPr>
          <a:xfrm>
            <a:off x="4572000" y="1915744"/>
            <a:ext cx="3657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Laravel</a:t>
            </a:r>
          </a:p>
          <a:p>
            <a:pPr>
              <a:lnSpc>
                <a:spcPct val="150000"/>
              </a:lnSpc>
            </a:pPr>
            <a:r>
              <a:rPr lang="en-US" dirty="0"/>
              <a:t>MySQL</a:t>
            </a:r>
          </a:p>
          <a:p>
            <a:pPr>
              <a:lnSpc>
                <a:spcPct val="150000"/>
              </a:lnSpc>
            </a:pPr>
            <a:r>
              <a:rPr lang="en-US" dirty="0"/>
              <a:t>HTML, CSS, JavaScript</a:t>
            </a:r>
          </a:p>
          <a:p>
            <a:pPr>
              <a:lnSpc>
                <a:spcPct val="150000"/>
              </a:lnSpc>
            </a:pPr>
            <a:r>
              <a:rPr lang="en-US" dirty="0"/>
              <a:t>Tailwind CSS</a:t>
            </a:r>
          </a:p>
          <a:p>
            <a:pPr>
              <a:lnSpc>
                <a:spcPct val="150000"/>
              </a:lnSpc>
            </a:pPr>
            <a:r>
              <a:rPr lang="en-US" dirty="0"/>
              <a:t>Git and 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2AF98-7B60-8B9F-4393-D537294ED0C6}"/>
              </a:ext>
            </a:extLst>
          </p:cNvPr>
          <p:cNvSpPr txBox="1"/>
          <p:nvPr/>
        </p:nvSpPr>
        <p:spPr>
          <a:xfrm>
            <a:off x="4572000" y="1546412"/>
            <a:ext cx="268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5507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977150"/>
            <a:ext cx="657928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High-level view of the system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87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5E3ECC-93AB-DD76-4797-207A4494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B9169-4961-8A83-F475-99F8BB44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0000" y="1096349"/>
            <a:ext cx="3932093" cy="3719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87C08E-11D9-3509-F8DD-A12F3A5AC943}"/>
              </a:ext>
            </a:extLst>
          </p:cNvPr>
          <p:cNvSpPr txBox="1"/>
          <p:nvPr/>
        </p:nvSpPr>
        <p:spPr>
          <a:xfrm>
            <a:off x="4772234" y="1296320"/>
            <a:ext cx="36517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Hanken Grotesk"/>
                <a:sym typeface="Hanken Grotesk"/>
              </a:rPr>
              <a:t>User Layer </a:t>
            </a:r>
            <a:r>
              <a:rPr lang="en-US" sz="1200" dirty="0">
                <a:solidFill>
                  <a:schemeClr val="dk1"/>
                </a:solidFill>
                <a:latin typeface="Hanken Grotesk"/>
                <a:sym typeface="Hanken Grotesk"/>
              </a:rPr>
              <a:t>interfaces job seekers and employers for actions like registration, job search, and application management.</a:t>
            </a: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endParaRPr lang="en-US" sz="1200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Hanken Grotesk"/>
              </a:rPr>
              <a:t>Web Layer </a:t>
            </a:r>
            <a:r>
              <a:rPr lang="en-US" sz="1200" dirty="0">
                <a:solidFill>
                  <a:schemeClr val="dk1"/>
                </a:solidFill>
                <a:latin typeface="Hanken Grotesk"/>
              </a:rPr>
              <a:t>provides a frontend UI using HTML/CSS/JavaScript and a backend built with Laravel and a RESTful API for data exchange.</a:t>
            </a: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endParaRPr lang="en-US" sz="1200" dirty="0">
              <a:solidFill>
                <a:schemeClr val="dk1"/>
              </a:solidFill>
              <a:latin typeface="Hanken Grotesk"/>
            </a:endParaRP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Hanken Grotesk"/>
              </a:rPr>
              <a:t>Application Layer </a:t>
            </a:r>
            <a:r>
              <a:rPr lang="en-US" sz="1200" dirty="0">
                <a:solidFill>
                  <a:schemeClr val="dk1"/>
                </a:solidFill>
                <a:latin typeface="Hanken Grotesk"/>
              </a:rPr>
              <a:t>manages user authentication and job operations through controllers, represents data with models, and ensures security with middleware.</a:t>
            </a: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endParaRPr lang="en-US" sz="1200" dirty="0">
              <a:solidFill>
                <a:schemeClr val="dk1"/>
              </a:solidFill>
              <a:latin typeface="Hanken Grotesk"/>
            </a:endParaRP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Hanken Grotesk"/>
              </a:rPr>
              <a:t>Database Layer </a:t>
            </a:r>
            <a:r>
              <a:rPr lang="en-US" sz="1200" dirty="0">
                <a:solidFill>
                  <a:schemeClr val="dk1"/>
                </a:solidFill>
                <a:latin typeface="Hanken Grotesk"/>
              </a:rPr>
              <a:t>stores all structured data in a MySQL database with tables for users, jobs,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9367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977150"/>
            <a:ext cx="657928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Diagrams</a:t>
            </a:r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36497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Interactions and Relationships</a:t>
            </a:r>
            <a:endParaRPr lang="en-US" sz="1600"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12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5E3ECC-93AB-DD76-4797-207A4494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B9169-4961-8A83-F475-99F8BB44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85117" y="947772"/>
            <a:ext cx="5573766" cy="37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5E3ECC-93AB-DD76-4797-207A4494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Interactions and Relationships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7C08E-11D9-3509-F8DD-A12F3A5AC943}"/>
              </a:ext>
            </a:extLst>
          </p:cNvPr>
          <p:cNvSpPr txBox="1"/>
          <p:nvPr/>
        </p:nvSpPr>
        <p:spPr>
          <a:xfrm>
            <a:off x="827632" y="1305415"/>
            <a:ext cx="68880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defTabSz="914400" eaLnBrk="1" fontAlgn="auto" latinLnBrk="0" hangingPunct="1">
              <a:buClr>
                <a:schemeClr val="dk1"/>
              </a:buClr>
              <a:buSzPts val="1600"/>
              <a:buFont typeface="Hanken Grotesk"/>
              <a:buChar char="●"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User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 defines common attributes and methods for all users, enabling registration and login.</a:t>
            </a:r>
          </a:p>
          <a:p>
            <a:pPr marL="457200" lvl="0" indent="-317500" defTabSz="914400" eaLnBrk="1" fontAlgn="auto" latinLnBrk="0" hangingPunct="1">
              <a:buClr>
                <a:schemeClr val="dk1"/>
              </a:buClr>
              <a:buSzPts val="1600"/>
              <a:buFont typeface="Hanken Grotesk"/>
              <a:buChar char="●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457200" lvl="0" indent="-317500" defTabSz="914400" eaLnBrk="1" fontAlgn="auto" latinLnBrk="0" hangingPunct="1">
              <a:buClr>
                <a:schemeClr val="dk1"/>
              </a:buClr>
              <a:buSzPts val="1600"/>
              <a:buFont typeface="Hanken Grotesk"/>
              <a:buChar char="●"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JobSeeker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 extends User, allowing job seekers to apply for jobs and manage their applications, with a one-to-many relationship to </a:t>
            </a: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Application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.</a:t>
            </a:r>
          </a:p>
          <a:p>
            <a:pPr marL="457200" lvl="0" indent="-317500" defTabSz="914400" eaLnBrk="1" fontAlgn="auto" latinLnBrk="0" hangingPunct="1">
              <a:buClr>
                <a:schemeClr val="dk1"/>
              </a:buClr>
              <a:buSzPts val="1600"/>
              <a:buFont typeface="Hanken Grotesk"/>
              <a:buChar char="●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457200" lvl="0" indent="-317500" defTabSz="914400" eaLnBrk="1" fontAlgn="auto" latinLnBrk="0" hangingPunct="1">
              <a:buClr>
                <a:schemeClr val="dk1"/>
              </a:buClr>
              <a:buSzPts val="1600"/>
              <a:buFont typeface="Hanken Grotesk"/>
              <a:buChar char="●"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Employer 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extends User, enabling employers to create and manage job postings, with a one-to-many relationship to </a:t>
            </a: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Job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.</a:t>
            </a:r>
          </a:p>
          <a:p>
            <a:pPr marL="457200" lvl="0" indent="-317500" defTabSz="914400" eaLnBrk="1" fontAlgn="auto" latinLnBrk="0" hangingPunct="1">
              <a:buClr>
                <a:schemeClr val="dk1"/>
              </a:buClr>
              <a:buSzPts val="1600"/>
              <a:buFont typeface="Hanken Grotesk"/>
              <a:buChar char="●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457200" lvl="0" indent="-317500" defTabSz="914400" eaLnBrk="1" fontAlgn="auto" latinLnBrk="0" hangingPunct="1">
              <a:buClr>
                <a:schemeClr val="dk1"/>
              </a:buClr>
              <a:buSzPts val="1600"/>
              <a:buFont typeface="Hanken Grotesk"/>
              <a:buChar char="●"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Job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 represents job postings, detailing title, description, and salary, linked to an Employer with a one-to-many relationship to </a:t>
            </a: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Application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.</a:t>
            </a:r>
          </a:p>
          <a:p>
            <a:pPr marL="457200" lvl="0" indent="-317500" defTabSz="914400" eaLnBrk="1" fontAlgn="auto" latinLnBrk="0" hangingPunct="1">
              <a:buClr>
                <a:schemeClr val="dk1"/>
              </a:buClr>
              <a:buSzPts val="1600"/>
              <a:buFont typeface="Hanken Grotesk"/>
              <a:buChar char="●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457200" lvl="0" indent="-317500" defTabSz="914400" eaLnBrk="1" fontAlgn="auto" latinLnBrk="0" hangingPunct="1">
              <a:buClr>
                <a:schemeClr val="dk1"/>
              </a:buClr>
              <a:buSzPts val="1600"/>
              <a:buFont typeface="Hanken Grotesk"/>
              <a:buChar char="●"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Application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 connects </a:t>
            </a: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JobSeekers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 and </a:t>
            </a: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Jobs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, representing job applications submitted by seekers, establishing a many-to-one relationship with both.</a:t>
            </a:r>
          </a:p>
        </p:txBody>
      </p:sp>
    </p:spTree>
    <p:extLst>
      <p:ext uri="{BB962C8B-B14F-4D97-AF65-F5344CB8AC3E}">
        <p14:creationId xmlns:p14="http://schemas.microsoft.com/office/powerpoint/2010/main" val="55806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977150"/>
            <a:ext cx="657928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Demo</a:t>
            </a:r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29823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Interaction Flow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04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0365-F1DE-00AF-D867-2A1541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8" y="296248"/>
            <a:ext cx="3207931" cy="41118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Landing Page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4CBE2-62B1-75E0-9D87-614DA69729B0}"/>
              </a:ext>
            </a:extLst>
          </p:cNvPr>
          <p:cNvSpPr txBox="1"/>
          <p:nvPr/>
        </p:nvSpPr>
        <p:spPr>
          <a:xfrm>
            <a:off x="415635" y="948504"/>
            <a:ext cx="29759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Navbar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 provides links to Jobs (landing page), Companies, and a Login/Signup button for easy access.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Search Area 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allows users to quickly find job listings based on their criteria.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b="1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Featured Jobs 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highlights the top 3 jobs sponsored by companies for increased visibility.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b="1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Tags 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showcases available tags for users to efficiently filter job listings by their interests.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</p:txBody>
      </p:sp>
      <p:cxnSp>
        <p:nvCxnSpPr>
          <p:cNvPr id="12" name="Google Shape;538;p46">
            <a:extLst>
              <a:ext uri="{FF2B5EF4-FFF2-40B4-BE49-F238E27FC236}">
                <a16:creationId xmlns:a16="http://schemas.microsoft.com/office/drawing/2014/main" id="{5F341012-4F30-CBF5-B3BF-FA169A3C598B}"/>
              </a:ext>
            </a:extLst>
          </p:cNvPr>
          <p:cNvCxnSpPr>
            <a:cxnSpLocks/>
          </p:cNvCxnSpPr>
          <p:nvPr/>
        </p:nvCxnSpPr>
        <p:spPr>
          <a:xfrm>
            <a:off x="378316" y="822961"/>
            <a:ext cx="0" cy="3172531"/>
          </a:xfrm>
          <a:prstGeom prst="straightConnector1">
            <a:avLst/>
          </a:prstGeom>
          <a:noFill/>
          <a:ln w="190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0FA46AF-12DE-847F-BA37-F55966C2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36" r="21436"/>
          <a:stretch/>
        </p:blipFill>
        <p:spPr>
          <a:xfrm>
            <a:off x="3588925" y="296248"/>
            <a:ext cx="5313227" cy="4551004"/>
          </a:xfrm>
          <a:prstGeom prst="roundRect">
            <a:avLst>
              <a:gd name="adj" fmla="val 1705"/>
            </a:avLst>
          </a:prstGeom>
          <a:ln>
            <a:solidFill>
              <a:schemeClr val="tx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58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cxnSpLocks/>
            <a:stCxn id="305" idx="1"/>
          </p:cNvCxnSpPr>
          <p:nvPr/>
        </p:nvCxnSpPr>
        <p:spPr>
          <a:xfrm flipH="1">
            <a:off x="242047" y="3160425"/>
            <a:ext cx="589492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cxnSpLocks/>
            <a:stCxn id="307" idx="3"/>
          </p:cNvCxnSpPr>
          <p:nvPr/>
        </p:nvCxnSpPr>
        <p:spPr>
          <a:xfrm>
            <a:off x="1285274" y="1502500"/>
            <a:ext cx="762340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(i)</a:t>
            </a:r>
            <a:endParaRPr dirty="0"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Interactions and Relationships</a:t>
            </a:r>
            <a:endParaRPr sz="1600"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1"/>
          </p:nvPr>
        </p:nvSpPr>
        <p:spPr>
          <a:xfrm>
            <a:off x="82723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DevConnect?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its purpose</a:t>
            </a:r>
            <a:endParaRPr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High-level view of the system</a:t>
            </a:r>
            <a:endParaRPr dirty="0"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Milestones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31805" y="1319650"/>
            <a:ext cx="35346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Interaction Flow</a:t>
            </a:r>
            <a:endParaRPr dirty="0"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 and Software Requirements</a:t>
            </a:r>
            <a:endParaRPr dirty="0"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827230" y="1835347"/>
            <a:ext cx="222839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88674" y="3503023"/>
            <a:ext cx="2478961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Diagrams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499" y="1848775"/>
            <a:ext cx="2471313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Organization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0"/>
          </p:nvPr>
        </p:nvSpPr>
        <p:spPr>
          <a:xfrm>
            <a:off x="6048322" y="3503023"/>
            <a:ext cx="2698989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Demo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0365-F1DE-00AF-D867-2A1541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8" y="296248"/>
            <a:ext cx="3149739" cy="41118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Landing Page (ii)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4CBE2-62B1-75E0-9D87-614DA69729B0}"/>
              </a:ext>
            </a:extLst>
          </p:cNvPr>
          <p:cNvSpPr txBox="1"/>
          <p:nvPr/>
        </p:nvSpPr>
        <p:spPr>
          <a:xfrm>
            <a:off x="415635" y="948504"/>
            <a:ext cx="29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Recent Jobs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 section lists all the most recent jobs posted to the platform.</a:t>
            </a:r>
          </a:p>
        </p:txBody>
      </p:sp>
      <p:cxnSp>
        <p:nvCxnSpPr>
          <p:cNvPr id="12" name="Google Shape;538;p46">
            <a:extLst>
              <a:ext uri="{FF2B5EF4-FFF2-40B4-BE49-F238E27FC236}">
                <a16:creationId xmlns:a16="http://schemas.microsoft.com/office/drawing/2014/main" id="{5F341012-4F30-CBF5-B3BF-FA169A3C598B}"/>
              </a:ext>
            </a:extLst>
          </p:cNvPr>
          <p:cNvCxnSpPr>
            <a:cxnSpLocks/>
          </p:cNvCxnSpPr>
          <p:nvPr/>
        </p:nvCxnSpPr>
        <p:spPr>
          <a:xfrm>
            <a:off x="378316" y="822961"/>
            <a:ext cx="0" cy="771874"/>
          </a:xfrm>
          <a:prstGeom prst="straightConnector1">
            <a:avLst/>
          </a:prstGeom>
          <a:noFill/>
          <a:ln w="190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0FA46AF-12DE-847F-BA37-F55966C2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36" r="21436"/>
          <a:stretch/>
        </p:blipFill>
        <p:spPr>
          <a:xfrm>
            <a:off x="3588925" y="296248"/>
            <a:ext cx="5313227" cy="4551004"/>
          </a:xfrm>
          <a:prstGeom prst="roundRect">
            <a:avLst>
              <a:gd name="adj" fmla="val 1705"/>
            </a:avLst>
          </a:prstGeom>
          <a:ln>
            <a:solidFill>
              <a:schemeClr val="tx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4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0365-F1DE-00AF-D867-2A1541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8" y="296248"/>
            <a:ext cx="3149742" cy="759468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Employer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4CBE2-62B1-75E0-9D87-614DA69729B0}"/>
              </a:ext>
            </a:extLst>
          </p:cNvPr>
          <p:cNvSpPr txBox="1"/>
          <p:nvPr/>
        </p:nvSpPr>
        <p:spPr>
          <a:xfrm>
            <a:off x="415635" y="1297639"/>
            <a:ext cx="2975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Navbar 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adds a company logo section that provides links to the Profile and Logout options after login.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Posted Jobs 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section displays all jobs posted by the logged-in employer, with each listing featuring the job name and the count of applications received.</a:t>
            </a:r>
          </a:p>
        </p:txBody>
      </p:sp>
      <p:cxnSp>
        <p:nvCxnSpPr>
          <p:cNvPr id="12" name="Google Shape;538;p46">
            <a:extLst>
              <a:ext uri="{FF2B5EF4-FFF2-40B4-BE49-F238E27FC236}">
                <a16:creationId xmlns:a16="http://schemas.microsoft.com/office/drawing/2014/main" id="{5F341012-4F30-CBF5-B3BF-FA169A3C598B}"/>
              </a:ext>
            </a:extLst>
          </p:cNvPr>
          <p:cNvCxnSpPr>
            <a:cxnSpLocks/>
          </p:cNvCxnSpPr>
          <p:nvPr/>
        </p:nvCxnSpPr>
        <p:spPr>
          <a:xfrm>
            <a:off x="378316" y="1180409"/>
            <a:ext cx="0" cy="1995054"/>
          </a:xfrm>
          <a:prstGeom prst="straightConnector1">
            <a:avLst/>
          </a:prstGeom>
          <a:noFill/>
          <a:ln w="190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EA4A65A-A26E-7A91-9E71-C7ACB570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36" r="21436"/>
          <a:stretch/>
        </p:blipFill>
        <p:spPr>
          <a:xfrm>
            <a:off x="3588925" y="296248"/>
            <a:ext cx="5313227" cy="4551004"/>
          </a:xfrm>
          <a:prstGeom prst="roundRect">
            <a:avLst>
              <a:gd name="adj" fmla="val 1705"/>
            </a:avLst>
          </a:prstGeom>
          <a:ln>
            <a:solidFill>
              <a:schemeClr val="tx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76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0365-F1DE-00AF-D867-2A1541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8" y="296248"/>
            <a:ext cx="3149742" cy="759468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Jobs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(Employer 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4CBE2-62B1-75E0-9D87-614DA69729B0}"/>
              </a:ext>
            </a:extLst>
          </p:cNvPr>
          <p:cNvSpPr txBox="1"/>
          <p:nvPr/>
        </p:nvSpPr>
        <p:spPr>
          <a:xfrm>
            <a:off x="415635" y="1297639"/>
            <a:ext cx="2975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Jobs Section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 displays job details, including the job name, salary, and job type, alongside Edit and Delete buttons for management.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dk1"/>
                </a:solidFill>
                <a:latin typeface="Hanken Grotesk"/>
              </a:rPr>
              <a:t>Description Section </a:t>
            </a:r>
            <a:r>
              <a:rPr lang="en-US" sz="1200" dirty="0">
                <a:solidFill>
                  <a:schemeClr val="dk1"/>
                </a:solidFill>
                <a:latin typeface="Hanken Grotesk"/>
              </a:rPr>
              <a:t>presents the full job description for employers to review.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dk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dk1"/>
                </a:solidFill>
                <a:latin typeface="Hanken Grotesk"/>
              </a:rPr>
              <a:t>Applications Section </a:t>
            </a:r>
            <a:r>
              <a:rPr lang="en-US" sz="1200" dirty="0">
                <a:solidFill>
                  <a:schemeClr val="dk1"/>
                </a:solidFill>
                <a:latin typeface="Hanken Grotesk"/>
              </a:rPr>
              <a:t>lists job applicants, with each item featuring the applicant's name, application date and time, and an option to download the resume.</a:t>
            </a:r>
          </a:p>
        </p:txBody>
      </p:sp>
      <p:cxnSp>
        <p:nvCxnSpPr>
          <p:cNvPr id="12" name="Google Shape;538;p46">
            <a:extLst>
              <a:ext uri="{FF2B5EF4-FFF2-40B4-BE49-F238E27FC236}">
                <a16:creationId xmlns:a16="http://schemas.microsoft.com/office/drawing/2014/main" id="{5F341012-4F30-CBF5-B3BF-FA169A3C598B}"/>
              </a:ext>
            </a:extLst>
          </p:cNvPr>
          <p:cNvCxnSpPr>
            <a:cxnSpLocks/>
          </p:cNvCxnSpPr>
          <p:nvPr/>
        </p:nvCxnSpPr>
        <p:spPr>
          <a:xfrm>
            <a:off x="378316" y="1180409"/>
            <a:ext cx="0" cy="2794886"/>
          </a:xfrm>
          <a:prstGeom prst="straightConnector1">
            <a:avLst/>
          </a:prstGeom>
          <a:noFill/>
          <a:ln w="190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197BB9-4AD3-54B7-85C0-F6538DCA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36" r="21436"/>
          <a:stretch/>
        </p:blipFill>
        <p:spPr>
          <a:xfrm>
            <a:off x="3588925" y="296248"/>
            <a:ext cx="5313227" cy="4551004"/>
          </a:xfrm>
          <a:prstGeom prst="roundRect">
            <a:avLst>
              <a:gd name="adj" fmla="val 1705"/>
            </a:avLst>
          </a:prstGeom>
          <a:ln>
            <a:solidFill>
              <a:schemeClr val="tx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33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0365-F1DE-00AF-D867-2A1541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7" y="296248"/>
            <a:ext cx="3274433" cy="759468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Jobs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(JobSeeker View)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7B39D-CE30-9880-A9BE-A73CB3C2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36" r="21436"/>
          <a:stretch/>
        </p:blipFill>
        <p:spPr>
          <a:xfrm>
            <a:off x="3588925" y="296248"/>
            <a:ext cx="5313227" cy="4551004"/>
          </a:xfrm>
          <a:prstGeom prst="roundRect">
            <a:avLst>
              <a:gd name="adj" fmla="val 1705"/>
            </a:avLst>
          </a:prstGeom>
          <a:ln>
            <a:solidFill>
              <a:schemeClr val="tx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4CBE2-62B1-75E0-9D87-614DA69729B0}"/>
              </a:ext>
            </a:extLst>
          </p:cNvPr>
          <p:cNvSpPr txBox="1"/>
          <p:nvPr/>
        </p:nvSpPr>
        <p:spPr>
          <a:xfrm>
            <a:off x="415635" y="1297639"/>
            <a:ext cx="2975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Jobs Section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 displays job details, including the job name, salary, and job type.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dk1"/>
                </a:solidFill>
                <a:latin typeface="Hanken Grotesk"/>
              </a:rPr>
              <a:t>Description Section </a:t>
            </a:r>
            <a:r>
              <a:rPr lang="en-US" sz="1200" dirty="0">
                <a:solidFill>
                  <a:schemeClr val="dk1"/>
                </a:solidFill>
                <a:latin typeface="Hanken Grotesk"/>
              </a:rPr>
              <a:t>presents the full job description.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dk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dk1"/>
                </a:solidFill>
                <a:latin typeface="Hanken Grotesk"/>
              </a:rPr>
              <a:t>Application Section</a:t>
            </a:r>
            <a:r>
              <a:rPr lang="en-US" sz="1200" dirty="0">
                <a:solidFill>
                  <a:schemeClr val="dk1"/>
                </a:solidFill>
                <a:latin typeface="Hanken Grotesk"/>
              </a:rPr>
              <a:t> includes an Upload Resume option with a drag-and-drop area for easy resume submission.</a:t>
            </a:r>
          </a:p>
        </p:txBody>
      </p:sp>
      <p:cxnSp>
        <p:nvCxnSpPr>
          <p:cNvPr id="12" name="Google Shape;538;p46">
            <a:extLst>
              <a:ext uri="{FF2B5EF4-FFF2-40B4-BE49-F238E27FC236}">
                <a16:creationId xmlns:a16="http://schemas.microsoft.com/office/drawing/2014/main" id="{5F341012-4F30-CBF5-B3BF-FA169A3C598B}"/>
              </a:ext>
            </a:extLst>
          </p:cNvPr>
          <p:cNvCxnSpPr>
            <a:cxnSpLocks/>
          </p:cNvCxnSpPr>
          <p:nvPr/>
        </p:nvCxnSpPr>
        <p:spPr>
          <a:xfrm>
            <a:off x="378316" y="1180409"/>
            <a:ext cx="0" cy="2240888"/>
          </a:xfrm>
          <a:prstGeom prst="straightConnector1">
            <a:avLst/>
          </a:prstGeom>
          <a:noFill/>
          <a:ln w="190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561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0365-F1DE-00AF-D867-2A1541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7" y="296248"/>
            <a:ext cx="3274433" cy="759468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Jobs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(Submission Status)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7B39D-CE30-9880-A9BE-A73CB3C2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36" r="21436"/>
          <a:stretch/>
        </p:blipFill>
        <p:spPr>
          <a:xfrm>
            <a:off x="3588925" y="296248"/>
            <a:ext cx="5313227" cy="4551004"/>
          </a:xfrm>
          <a:prstGeom prst="roundRect">
            <a:avLst>
              <a:gd name="adj" fmla="val 1705"/>
            </a:avLst>
          </a:prstGeom>
          <a:ln>
            <a:solidFill>
              <a:schemeClr val="tx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4CBE2-62B1-75E0-9D87-614DA69729B0}"/>
              </a:ext>
            </a:extLst>
          </p:cNvPr>
          <p:cNvSpPr txBox="1"/>
          <p:nvPr/>
        </p:nvSpPr>
        <p:spPr>
          <a:xfrm>
            <a:off x="415635" y="1297639"/>
            <a:ext cx="297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dirty="0">
                <a:solidFill>
                  <a:schemeClr val="tx1"/>
                </a:solidFill>
                <a:latin typeface="Hanken Grotesk"/>
              </a:rPr>
              <a:t>After submission, the </a:t>
            </a:r>
            <a:r>
              <a:rPr lang="en-US" sz="1200" b="1" dirty="0">
                <a:solidFill>
                  <a:schemeClr val="dk1"/>
                </a:solidFill>
                <a:latin typeface="Hanken Grotesk"/>
              </a:rPr>
              <a:t>Application Section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 updates to indicate the user has already applied, showing the upload date and providing options to download or delete the application.</a:t>
            </a:r>
          </a:p>
        </p:txBody>
      </p:sp>
      <p:cxnSp>
        <p:nvCxnSpPr>
          <p:cNvPr id="12" name="Google Shape;538;p46">
            <a:extLst>
              <a:ext uri="{FF2B5EF4-FFF2-40B4-BE49-F238E27FC236}">
                <a16:creationId xmlns:a16="http://schemas.microsoft.com/office/drawing/2014/main" id="{5F341012-4F30-CBF5-B3BF-FA169A3C598B}"/>
              </a:ext>
            </a:extLst>
          </p:cNvPr>
          <p:cNvCxnSpPr>
            <a:cxnSpLocks/>
          </p:cNvCxnSpPr>
          <p:nvPr/>
        </p:nvCxnSpPr>
        <p:spPr>
          <a:xfrm>
            <a:off x="378316" y="1180409"/>
            <a:ext cx="0" cy="1132893"/>
          </a:xfrm>
          <a:prstGeom prst="straightConnector1">
            <a:avLst/>
          </a:prstGeom>
          <a:noFill/>
          <a:ln w="190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7875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0365-F1DE-00AF-D867-2A1541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8" y="296248"/>
            <a:ext cx="3216247" cy="41118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Employer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4CBE2-62B1-75E0-9D87-614DA69729B0}"/>
              </a:ext>
            </a:extLst>
          </p:cNvPr>
          <p:cNvSpPr txBox="1"/>
          <p:nvPr/>
        </p:nvSpPr>
        <p:spPr>
          <a:xfrm>
            <a:off x="415635" y="948504"/>
            <a:ext cx="29759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Profile Section 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displays the employer's personal information along with an Edit Profile button for updates.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Job Statistics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 section shows the total number of jobs posted by the employer and the total number of applications received for all their jobs.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Recent Jobs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 section lists the jobs that the employer has posted.</a:t>
            </a:r>
          </a:p>
        </p:txBody>
      </p:sp>
      <p:cxnSp>
        <p:nvCxnSpPr>
          <p:cNvPr id="12" name="Google Shape;538;p46">
            <a:extLst>
              <a:ext uri="{FF2B5EF4-FFF2-40B4-BE49-F238E27FC236}">
                <a16:creationId xmlns:a16="http://schemas.microsoft.com/office/drawing/2014/main" id="{5F341012-4F30-CBF5-B3BF-FA169A3C598B}"/>
              </a:ext>
            </a:extLst>
          </p:cNvPr>
          <p:cNvCxnSpPr>
            <a:cxnSpLocks/>
          </p:cNvCxnSpPr>
          <p:nvPr/>
        </p:nvCxnSpPr>
        <p:spPr>
          <a:xfrm>
            <a:off x="378316" y="822961"/>
            <a:ext cx="0" cy="2618533"/>
          </a:xfrm>
          <a:prstGeom prst="straightConnector1">
            <a:avLst/>
          </a:prstGeom>
          <a:noFill/>
          <a:ln w="190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0FA46AF-12DE-847F-BA37-F55966C2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36" r="21436"/>
          <a:stretch/>
        </p:blipFill>
        <p:spPr>
          <a:xfrm>
            <a:off x="3588925" y="296248"/>
            <a:ext cx="5313227" cy="4551004"/>
          </a:xfrm>
          <a:prstGeom prst="roundRect">
            <a:avLst>
              <a:gd name="adj" fmla="val 1705"/>
            </a:avLst>
          </a:prstGeom>
          <a:ln>
            <a:solidFill>
              <a:schemeClr val="tx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23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0365-F1DE-00AF-D867-2A1541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8" y="296248"/>
            <a:ext cx="3216247" cy="41118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JobSeeker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4CBE2-62B1-75E0-9D87-614DA69729B0}"/>
              </a:ext>
            </a:extLst>
          </p:cNvPr>
          <p:cNvSpPr txBox="1"/>
          <p:nvPr/>
        </p:nvSpPr>
        <p:spPr>
          <a:xfrm>
            <a:off x="415635" y="948504"/>
            <a:ext cx="2975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Profile Section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 displays the job seeker's personal information along with an Edit Profile button for updates.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Applied Jobs 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section lists all jobs that the currently logged-in job seeker has applied to.</a:t>
            </a:r>
          </a:p>
        </p:txBody>
      </p:sp>
      <p:cxnSp>
        <p:nvCxnSpPr>
          <p:cNvPr id="12" name="Google Shape;538;p46">
            <a:extLst>
              <a:ext uri="{FF2B5EF4-FFF2-40B4-BE49-F238E27FC236}">
                <a16:creationId xmlns:a16="http://schemas.microsoft.com/office/drawing/2014/main" id="{5F341012-4F30-CBF5-B3BF-FA169A3C598B}"/>
              </a:ext>
            </a:extLst>
          </p:cNvPr>
          <p:cNvCxnSpPr>
            <a:cxnSpLocks/>
          </p:cNvCxnSpPr>
          <p:nvPr/>
        </p:nvCxnSpPr>
        <p:spPr>
          <a:xfrm>
            <a:off x="378316" y="822961"/>
            <a:ext cx="0" cy="1695203"/>
          </a:xfrm>
          <a:prstGeom prst="straightConnector1">
            <a:avLst/>
          </a:prstGeom>
          <a:noFill/>
          <a:ln w="190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0FA46AF-12DE-847F-BA37-F55966C2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36" r="21436"/>
          <a:stretch/>
        </p:blipFill>
        <p:spPr>
          <a:xfrm>
            <a:off x="3588925" y="296248"/>
            <a:ext cx="5313227" cy="4551004"/>
          </a:xfrm>
          <a:prstGeom prst="roundRect">
            <a:avLst>
              <a:gd name="adj" fmla="val 1705"/>
            </a:avLst>
          </a:prstGeom>
          <a:ln>
            <a:solidFill>
              <a:schemeClr val="tx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30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977150"/>
            <a:ext cx="657928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</a:t>
            </a:r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29823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 Testing of APIs and UI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00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5E3ECC-93AB-DD76-4797-207A4494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7C08E-11D9-3509-F8DD-A12F3A5AC943}"/>
              </a:ext>
            </a:extLst>
          </p:cNvPr>
          <p:cNvSpPr txBox="1"/>
          <p:nvPr/>
        </p:nvSpPr>
        <p:spPr>
          <a:xfrm>
            <a:off x="719999" y="1637142"/>
            <a:ext cx="4967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Tested key APIs using Postman/Bruno to ensure correct data responses and request handling.</a:t>
            </a: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dirty="0">
                <a:solidFill>
                  <a:schemeClr val="dk1"/>
                </a:solidFill>
                <a:latin typeface="Hanken Grotesk"/>
              </a:rPr>
              <a:t>Verified that the API endpoints return expected outputs for various scenarios (e.g., successful login, job creation).</a:t>
            </a: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</a:endParaRP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dirty="0">
                <a:solidFill>
                  <a:schemeClr val="dk1"/>
                </a:solidFill>
                <a:latin typeface="Hanken Grotesk"/>
              </a:rPr>
              <a:t>Focused on API responses, error handling, and status codes to ensure backend functionality aligns with the application's requirements.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86B7AF8-F9C4-CC0C-A727-A8C9DE65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9779" y="1629224"/>
            <a:ext cx="2198150" cy="18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84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EEC6D2B-7FF8-517E-2257-987166B8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5" y="972690"/>
            <a:ext cx="3941686" cy="2248613"/>
          </a:xfrm>
          <a:prstGeom prst="roundRect">
            <a:avLst>
              <a:gd name="adj" fmla="val 3374"/>
            </a:avLst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B78E62-4FDC-E308-DAF3-62EAC6FE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68" y="951753"/>
            <a:ext cx="4165457" cy="2275283"/>
          </a:xfrm>
          <a:prstGeom prst="roundRect">
            <a:avLst>
              <a:gd name="adj" fmla="val 2991"/>
            </a:avLst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4C68F36E-08C7-E246-BDCF-54BC7B3AE309}"/>
              </a:ext>
            </a:extLst>
          </p:cNvPr>
          <p:cNvSpPr txBox="1">
            <a:spLocks/>
          </p:cNvSpPr>
          <p:nvPr/>
        </p:nvSpPr>
        <p:spPr>
          <a:xfrm>
            <a:off x="2841082" y="138705"/>
            <a:ext cx="297595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en-US" dirty="0"/>
              <a:t>Request Testing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E7FBD7-3BED-AEDA-39CC-E4B8CC2EB0F5}"/>
              </a:ext>
            </a:extLst>
          </p:cNvPr>
          <p:cNvGrpSpPr/>
          <p:nvPr/>
        </p:nvGrpSpPr>
        <p:grpSpPr>
          <a:xfrm>
            <a:off x="387375" y="4676408"/>
            <a:ext cx="8369250" cy="91440"/>
            <a:chOff x="387375" y="4795796"/>
            <a:chExt cx="8369250" cy="91440"/>
          </a:xfrm>
        </p:grpSpPr>
        <p:cxnSp>
          <p:nvCxnSpPr>
            <p:cNvPr id="12" name="Google Shape;538;p46">
              <a:extLst>
                <a:ext uri="{FF2B5EF4-FFF2-40B4-BE49-F238E27FC236}">
                  <a16:creationId xmlns:a16="http://schemas.microsoft.com/office/drawing/2014/main" id="{5F341012-4F30-CBF5-B3BF-FA169A3C598B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5" y="4841516"/>
              <a:ext cx="836925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E270740-C043-93B8-7FBC-D0652A8CB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890" y="4795796"/>
              <a:ext cx="91440" cy="91440"/>
            </a:xfrm>
            <a:prstGeom prst="ellipse">
              <a:avLst/>
            </a:prstGeom>
            <a:solidFill>
              <a:srgbClr val="6366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A9AC79-8C73-22CA-EEF6-31D9542D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140" y="4795796"/>
              <a:ext cx="91440" cy="91440"/>
            </a:xfrm>
            <a:prstGeom prst="ellipse">
              <a:avLst/>
            </a:prstGeom>
            <a:solidFill>
              <a:srgbClr val="6366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814E54F-9C01-1247-2E3F-2B5EE3566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9203" y="4795796"/>
              <a:ext cx="91440" cy="91440"/>
            </a:xfrm>
            <a:prstGeom prst="ellipse">
              <a:avLst/>
            </a:prstGeom>
            <a:solidFill>
              <a:srgbClr val="6366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160666-C943-9F91-0487-B2E8BE80F6B6}"/>
              </a:ext>
            </a:extLst>
          </p:cNvPr>
          <p:cNvGrpSpPr/>
          <p:nvPr/>
        </p:nvGrpSpPr>
        <p:grpSpPr>
          <a:xfrm>
            <a:off x="3141068" y="3603562"/>
            <a:ext cx="2907585" cy="774825"/>
            <a:chOff x="3118208" y="3849241"/>
            <a:chExt cx="2907585" cy="7748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BCA06F-47A9-1652-7ECE-C8CF8CE1389E}"/>
                </a:ext>
              </a:extLst>
            </p:cNvPr>
            <p:cNvSpPr txBox="1"/>
            <p:nvPr/>
          </p:nvSpPr>
          <p:spPr>
            <a:xfrm>
              <a:off x="3118208" y="4162401"/>
              <a:ext cx="2907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>
                <a:buClr>
                  <a:schemeClr val="dk1"/>
                </a:buClr>
                <a:buSzPct val="95000"/>
                <a:defRPr/>
              </a:pPr>
              <a:r>
                <a:rPr lang="en-US" sz="1200" dirty="0">
                  <a:solidFill>
                    <a:schemeClr val="tx1"/>
                  </a:solidFill>
                  <a:latin typeface="Hanken Grotesk"/>
                </a:rPr>
                <a:t>Received a JSON response containing details of the job with ID 23.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F87ADF-980C-2313-722B-E733B15A3241}"/>
                </a:ext>
              </a:extLst>
            </p:cNvPr>
            <p:cNvSpPr txBox="1"/>
            <p:nvPr/>
          </p:nvSpPr>
          <p:spPr>
            <a:xfrm>
              <a:off x="3987985" y="3849241"/>
              <a:ext cx="1168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anken Grotesk"/>
                </a:rPr>
                <a:t>Response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2B17FE-9AB3-45F7-4AC7-65F83275FE83}"/>
              </a:ext>
            </a:extLst>
          </p:cNvPr>
          <p:cNvGrpSpPr/>
          <p:nvPr/>
        </p:nvGrpSpPr>
        <p:grpSpPr>
          <a:xfrm>
            <a:off x="282632" y="3603562"/>
            <a:ext cx="2975957" cy="759558"/>
            <a:chOff x="282632" y="3849241"/>
            <a:chExt cx="2975957" cy="7595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54CBE2-62B1-75E0-9D87-614DA69729B0}"/>
                </a:ext>
              </a:extLst>
            </p:cNvPr>
            <p:cNvSpPr txBox="1"/>
            <p:nvPr/>
          </p:nvSpPr>
          <p:spPr>
            <a:xfrm>
              <a:off x="282632" y="4162523"/>
              <a:ext cx="29759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>
                <a:buClr>
                  <a:schemeClr val="dk1"/>
                </a:buClr>
                <a:buSzPct val="95000"/>
                <a:defRPr/>
              </a:pPr>
              <a:r>
                <a:rPr lang="en-US" sz="1200" dirty="0">
                  <a:solidFill>
                    <a:schemeClr val="tx1"/>
                  </a:solidFill>
                  <a:latin typeface="Hanken Grotesk"/>
                </a:rPr>
                <a:t>Sent a GET request to the endpoint </a:t>
              </a:r>
              <a:r>
                <a:rPr lang="en-US" sz="1100" dirty="0">
                  <a:solidFill>
                    <a:schemeClr val="tx1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http://127.0.0.1:8000/jobs/23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E53735-2CBB-687B-F8C4-F8AB2C5DD280}"/>
                </a:ext>
              </a:extLst>
            </p:cNvPr>
            <p:cNvSpPr txBox="1"/>
            <p:nvPr/>
          </p:nvSpPr>
          <p:spPr>
            <a:xfrm>
              <a:off x="1129863" y="3849241"/>
              <a:ext cx="1281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Hanken Grotesk"/>
                </a:rPr>
                <a:t>GET Request</a:t>
              </a:r>
              <a:endParaRPr lang="en-US" b="1" dirty="0">
                <a:solidFill>
                  <a:schemeClr val="tx1"/>
                </a:solidFill>
                <a:latin typeface="Hanken Grotesk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C7FCFA-A656-0FDA-4359-4BF85976E746}"/>
              </a:ext>
            </a:extLst>
          </p:cNvPr>
          <p:cNvGrpSpPr/>
          <p:nvPr/>
        </p:nvGrpSpPr>
        <p:grpSpPr>
          <a:xfrm>
            <a:off x="5931131" y="3603562"/>
            <a:ext cx="2907585" cy="954108"/>
            <a:chOff x="5931131" y="3849241"/>
            <a:chExt cx="2907585" cy="9541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EB753F-88CD-859B-681F-1E4843661B15}"/>
                </a:ext>
              </a:extLst>
            </p:cNvPr>
            <p:cNvSpPr txBox="1"/>
            <p:nvPr/>
          </p:nvSpPr>
          <p:spPr>
            <a:xfrm>
              <a:off x="5931131" y="4157018"/>
              <a:ext cx="2907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>
                <a:buClr>
                  <a:schemeClr val="dk1"/>
                </a:buClr>
                <a:buSzPct val="95000"/>
                <a:defRPr/>
              </a:pPr>
              <a:r>
                <a:rPr lang="en-US" sz="1200" dirty="0">
                  <a:solidFill>
                    <a:schemeClr val="tx1"/>
                  </a:solidFill>
                  <a:latin typeface="Hanken Grotesk"/>
                </a:rPr>
                <a:t>Confirmed that the API correctly retrieves and returns the specified job's information.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ECA350-3679-2B7C-FE3D-845C026FFA27}"/>
                </a:ext>
              </a:extLst>
            </p:cNvPr>
            <p:cNvSpPr txBox="1"/>
            <p:nvPr/>
          </p:nvSpPr>
          <p:spPr>
            <a:xfrm>
              <a:off x="6744176" y="3849241"/>
              <a:ext cx="1281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Hanken Grotesk"/>
                </a:rPr>
                <a:t>Data Verified</a:t>
              </a:r>
              <a:endParaRPr lang="en-US" b="1" dirty="0">
                <a:solidFill>
                  <a:schemeClr val="tx1"/>
                </a:solidFill>
                <a:latin typeface="Hanken Grotes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81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35"/>
          <p:cNvCxnSpPr>
            <a:cxnSpLocks/>
            <a:endCxn id="318" idx="1"/>
          </p:cNvCxnSpPr>
          <p:nvPr/>
        </p:nvCxnSpPr>
        <p:spPr>
          <a:xfrm>
            <a:off x="242047" y="1502500"/>
            <a:ext cx="589492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(ii)</a:t>
            </a:r>
            <a:endParaRPr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1"/>
          </p:nvPr>
        </p:nvSpPr>
        <p:spPr>
          <a:xfrm>
            <a:off x="82723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 Testing of APIs and UI</a:t>
            </a:r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Limitations and Future Work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3180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827230" y="1835347"/>
            <a:ext cx="222839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499" y="1848775"/>
            <a:ext cx="2471313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9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5E3ECC-93AB-DD76-4797-207A4494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UI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7C08E-11D9-3509-F8DD-A12F3A5AC943}"/>
              </a:ext>
            </a:extLst>
          </p:cNvPr>
          <p:cNvSpPr txBox="1"/>
          <p:nvPr/>
        </p:nvSpPr>
        <p:spPr>
          <a:xfrm>
            <a:off x="719999" y="1637142"/>
            <a:ext cx="4967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Conducted hands-on testing of the user interface to ensure all features and interactions work smoothly.</a:t>
            </a: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dirty="0">
                <a:solidFill>
                  <a:schemeClr val="dk1"/>
                </a:solidFill>
                <a:latin typeface="Hanken Grotesk"/>
              </a:rPr>
              <a:t>Tested input validations to make sure data entered by users is properly validated (e.g., forms, fields).</a:t>
            </a: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</a:endParaRPr>
          </a:p>
          <a:p>
            <a:pPr marL="274320" lvl="0" indent="-182880" defTabSz="914400" eaLnBrk="1" fontAlgn="auto" latinLnBrk="0" hangingPunct="1">
              <a:buClr>
                <a:schemeClr val="dk1"/>
              </a:buClr>
              <a:buSzPct val="100000"/>
              <a:buFont typeface="Harlow Solid Italic" panose="04030604020F02020D02" pitchFamily="82" charset="0"/>
              <a:buChar char="●"/>
              <a:tabLst/>
              <a:defRPr/>
            </a:pPr>
            <a:r>
              <a:rPr lang="en-US" dirty="0">
                <a:solidFill>
                  <a:schemeClr val="dk1"/>
                </a:solidFill>
                <a:latin typeface="Hanken Grotesk"/>
              </a:rPr>
              <a:t>Focused on overall usability and user experience, addressing any issues that were identified.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D40710-D304-902E-026A-1DE940E9D33D}"/>
              </a:ext>
            </a:extLst>
          </p:cNvPr>
          <p:cNvGrpSpPr>
            <a:grpSpLocks noChangeAspect="1"/>
          </p:cNvGrpSpPr>
          <p:nvPr/>
        </p:nvGrpSpPr>
        <p:grpSpPr>
          <a:xfrm>
            <a:off x="5687146" y="1625685"/>
            <a:ext cx="2891302" cy="1892130"/>
            <a:chOff x="643749" y="0"/>
            <a:chExt cx="7853905" cy="513976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8A5CCEE-D540-253A-9B45-AB6C3855FE1E}"/>
                </a:ext>
              </a:extLst>
            </p:cNvPr>
            <p:cNvSpPr/>
            <p:nvPr/>
          </p:nvSpPr>
          <p:spPr>
            <a:xfrm>
              <a:off x="7503615" y="3038958"/>
              <a:ext cx="175769" cy="435866"/>
            </a:xfrm>
            <a:custGeom>
              <a:avLst/>
              <a:gdLst>
                <a:gd name="connsiteX0" fmla="*/ 31004 w 175769"/>
                <a:gd name="connsiteY0" fmla="*/ 406014 h 435866"/>
                <a:gd name="connsiteX1" fmla="*/ 41280 w 175769"/>
                <a:gd name="connsiteY1" fmla="*/ 291647 h 435866"/>
                <a:gd name="connsiteX2" fmla="*/ 53034 w 175769"/>
                <a:gd name="connsiteY2" fmla="*/ 283474 h 435866"/>
                <a:gd name="connsiteX3" fmla="*/ -114 w 175769"/>
                <a:gd name="connsiteY3" fmla="*/ -132 h 435866"/>
                <a:gd name="connsiteX4" fmla="*/ 138124 w 175769"/>
                <a:gd name="connsiteY4" fmla="*/ 57946 h 435866"/>
                <a:gd name="connsiteX5" fmla="*/ 167401 w 175769"/>
                <a:gd name="connsiteY5" fmla="*/ 318360 h 435866"/>
                <a:gd name="connsiteX6" fmla="*/ 129735 w 175769"/>
                <a:gd name="connsiteY6" fmla="*/ 427493 h 435866"/>
                <a:gd name="connsiteX7" fmla="*/ 31004 w 175769"/>
                <a:gd name="connsiteY7" fmla="*/ 406015 h 43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9" h="435866">
                  <a:moveTo>
                    <a:pt x="31004" y="406014"/>
                  </a:moveTo>
                  <a:cubicBezTo>
                    <a:pt x="2260" y="371595"/>
                    <a:pt x="6860" y="320391"/>
                    <a:pt x="41280" y="291647"/>
                  </a:cubicBezTo>
                  <a:cubicBezTo>
                    <a:pt x="44950" y="288582"/>
                    <a:pt x="48883" y="285847"/>
                    <a:pt x="53034" y="283474"/>
                  </a:cubicBezTo>
                  <a:lnTo>
                    <a:pt x="-114" y="-132"/>
                  </a:lnTo>
                  <a:lnTo>
                    <a:pt x="138124" y="57946"/>
                  </a:lnTo>
                  <a:lnTo>
                    <a:pt x="167401" y="318360"/>
                  </a:lnTo>
                  <a:cubicBezTo>
                    <a:pt x="187137" y="358897"/>
                    <a:pt x="170273" y="407758"/>
                    <a:pt x="129735" y="427493"/>
                  </a:cubicBezTo>
                  <a:cubicBezTo>
                    <a:pt x="95815" y="444007"/>
                    <a:pt x="54998" y="435127"/>
                    <a:pt x="31004" y="406015"/>
                  </a:cubicBezTo>
                  <a:close/>
                </a:path>
              </a:pathLst>
            </a:custGeom>
            <a:solidFill>
              <a:srgbClr val="FFB6B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FCDEFF-9DAF-78FE-7B60-51615F217D44}"/>
                </a:ext>
              </a:extLst>
            </p:cNvPr>
            <p:cNvSpPr/>
            <p:nvPr/>
          </p:nvSpPr>
          <p:spPr>
            <a:xfrm>
              <a:off x="1137381" y="166382"/>
              <a:ext cx="6068891" cy="2879794"/>
            </a:xfrm>
            <a:custGeom>
              <a:avLst/>
              <a:gdLst>
                <a:gd name="connsiteX0" fmla="*/ 0 w 6068891"/>
                <a:gd name="connsiteY0" fmla="*/ 0 h 2879794"/>
                <a:gd name="connsiteX1" fmla="*/ 6068892 w 6068891"/>
                <a:gd name="connsiteY1" fmla="*/ 0 h 2879794"/>
                <a:gd name="connsiteX2" fmla="*/ 6068892 w 6068891"/>
                <a:gd name="connsiteY2" fmla="*/ 2879794 h 2879794"/>
                <a:gd name="connsiteX3" fmla="*/ 0 w 6068891"/>
                <a:gd name="connsiteY3" fmla="*/ 2879794 h 287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8891" h="2879794">
                  <a:moveTo>
                    <a:pt x="0" y="0"/>
                  </a:moveTo>
                  <a:lnTo>
                    <a:pt x="6068892" y="0"/>
                  </a:lnTo>
                  <a:lnTo>
                    <a:pt x="6068892" y="2879794"/>
                  </a:lnTo>
                  <a:lnTo>
                    <a:pt x="0" y="2879794"/>
                  </a:lnTo>
                  <a:close/>
                </a:path>
              </a:pathLst>
            </a:custGeom>
            <a:solidFill>
              <a:srgbClr val="E6E6E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784093-81F8-5079-569F-F06051F69DA8}"/>
                </a:ext>
              </a:extLst>
            </p:cNvPr>
            <p:cNvSpPr/>
            <p:nvPr/>
          </p:nvSpPr>
          <p:spPr>
            <a:xfrm>
              <a:off x="1310923" y="413330"/>
              <a:ext cx="5721816" cy="2402702"/>
            </a:xfrm>
            <a:custGeom>
              <a:avLst/>
              <a:gdLst>
                <a:gd name="connsiteX0" fmla="*/ 0 w 5721816"/>
                <a:gd name="connsiteY0" fmla="*/ 0 h 2402702"/>
                <a:gd name="connsiteX1" fmla="*/ 5721816 w 5721816"/>
                <a:gd name="connsiteY1" fmla="*/ 0 h 2402702"/>
                <a:gd name="connsiteX2" fmla="*/ 5721816 w 5721816"/>
                <a:gd name="connsiteY2" fmla="*/ 2402703 h 2402702"/>
                <a:gd name="connsiteX3" fmla="*/ 0 w 5721816"/>
                <a:gd name="connsiteY3" fmla="*/ 2402703 h 240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1816" h="2402702">
                  <a:moveTo>
                    <a:pt x="0" y="0"/>
                  </a:moveTo>
                  <a:lnTo>
                    <a:pt x="5721816" y="0"/>
                  </a:lnTo>
                  <a:lnTo>
                    <a:pt x="5721816" y="2402703"/>
                  </a:lnTo>
                  <a:lnTo>
                    <a:pt x="0" y="2402703"/>
                  </a:lnTo>
                  <a:close/>
                </a:path>
              </a:pathLst>
            </a:custGeom>
            <a:solidFill>
              <a:srgbClr val="FFFFFF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8326510-A6D7-85A0-3F10-EBFA9D2FD19E}"/>
                </a:ext>
              </a:extLst>
            </p:cNvPr>
            <p:cNvSpPr/>
            <p:nvPr/>
          </p:nvSpPr>
          <p:spPr>
            <a:xfrm>
              <a:off x="1134793" y="0"/>
              <a:ext cx="6068891" cy="257824"/>
            </a:xfrm>
            <a:custGeom>
              <a:avLst/>
              <a:gdLst>
                <a:gd name="connsiteX0" fmla="*/ 0 w 6068891"/>
                <a:gd name="connsiteY0" fmla="*/ 0 h 257824"/>
                <a:gd name="connsiteX1" fmla="*/ 6068892 w 6068891"/>
                <a:gd name="connsiteY1" fmla="*/ 0 h 257824"/>
                <a:gd name="connsiteX2" fmla="*/ 6068892 w 6068891"/>
                <a:gd name="connsiteY2" fmla="*/ 257825 h 257824"/>
                <a:gd name="connsiteX3" fmla="*/ 0 w 6068891"/>
                <a:gd name="connsiteY3" fmla="*/ 257825 h 25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8891" h="257824">
                  <a:moveTo>
                    <a:pt x="0" y="0"/>
                  </a:moveTo>
                  <a:lnTo>
                    <a:pt x="6068892" y="0"/>
                  </a:lnTo>
                  <a:lnTo>
                    <a:pt x="6068892" y="257825"/>
                  </a:lnTo>
                  <a:lnTo>
                    <a:pt x="0" y="257825"/>
                  </a:lnTo>
                  <a:close/>
                </a:path>
              </a:pathLst>
            </a:custGeom>
            <a:solidFill>
              <a:srgbClr val="6366F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6A581FA-3EC7-4119-A746-2444EB590059}"/>
                </a:ext>
              </a:extLst>
            </p:cNvPr>
            <p:cNvSpPr/>
            <p:nvPr/>
          </p:nvSpPr>
          <p:spPr>
            <a:xfrm>
              <a:off x="1278602" y="71468"/>
              <a:ext cx="95573" cy="95573"/>
            </a:xfrm>
            <a:custGeom>
              <a:avLst/>
              <a:gdLst>
                <a:gd name="connsiteX0" fmla="*/ 95574 w 95573"/>
                <a:gd name="connsiteY0" fmla="*/ 47787 h 95573"/>
                <a:gd name="connsiteX1" fmla="*/ 47787 w 95573"/>
                <a:gd name="connsiteY1" fmla="*/ 95574 h 95573"/>
                <a:gd name="connsiteX2" fmla="*/ 0 w 95573"/>
                <a:gd name="connsiteY2" fmla="*/ 47787 h 95573"/>
                <a:gd name="connsiteX3" fmla="*/ 47787 w 95573"/>
                <a:gd name="connsiteY3" fmla="*/ 0 h 95573"/>
                <a:gd name="connsiteX4" fmla="*/ 95574 w 95573"/>
                <a:gd name="connsiteY4" fmla="*/ 47787 h 9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73" h="95573">
                  <a:moveTo>
                    <a:pt x="95574" y="47787"/>
                  </a:moveTo>
                  <a:cubicBezTo>
                    <a:pt x="95574" y="74179"/>
                    <a:pt x="74179" y="95574"/>
                    <a:pt x="47787" y="95574"/>
                  </a:cubicBezTo>
                  <a:cubicBezTo>
                    <a:pt x="21395" y="95574"/>
                    <a:pt x="0" y="74179"/>
                    <a:pt x="0" y="47787"/>
                  </a:cubicBezTo>
                  <a:cubicBezTo>
                    <a:pt x="0" y="21395"/>
                    <a:pt x="21395" y="0"/>
                    <a:pt x="47787" y="0"/>
                  </a:cubicBezTo>
                  <a:cubicBezTo>
                    <a:pt x="74179" y="0"/>
                    <a:pt x="95574" y="21395"/>
                    <a:pt x="95574" y="47787"/>
                  </a:cubicBezTo>
                  <a:close/>
                </a:path>
              </a:pathLst>
            </a:custGeom>
            <a:solidFill>
              <a:srgbClr val="FFFFFF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58C14E-4B49-5CB2-8F8E-66F06B5691E9}"/>
                </a:ext>
              </a:extLst>
            </p:cNvPr>
            <p:cNvSpPr/>
            <p:nvPr/>
          </p:nvSpPr>
          <p:spPr>
            <a:xfrm>
              <a:off x="1459985" y="71468"/>
              <a:ext cx="95573" cy="95573"/>
            </a:xfrm>
            <a:custGeom>
              <a:avLst/>
              <a:gdLst>
                <a:gd name="connsiteX0" fmla="*/ 95574 w 95573"/>
                <a:gd name="connsiteY0" fmla="*/ 47787 h 95573"/>
                <a:gd name="connsiteX1" fmla="*/ 47787 w 95573"/>
                <a:gd name="connsiteY1" fmla="*/ 95574 h 95573"/>
                <a:gd name="connsiteX2" fmla="*/ 0 w 95573"/>
                <a:gd name="connsiteY2" fmla="*/ 47787 h 95573"/>
                <a:gd name="connsiteX3" fmla="*/ 47787 w 95573"/>
                <a:gd name="connsiteY3" fmla="*/ 0 h 95573"/>
                <a:gd name="connsiteX4" fmla="*/ 95574 w 95573"/>
                <a:gd name="connsiteY4" fmla="*/ 47787 h 9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73" h="95573">
                  <a:moveTo>
                    <a:pt x="95574" y="47787"/>
                  </a:moveTo>
                  <a:cubicBezTo>
                    <a:pt x="95574" y="74179"/>
                    <a:pt x="74179" y="95574"/>
                    <a:pt x="47787" y="95574"/>
                  </a:cubicBezTo>
                  <a:cubicBezTo>
                    <a:pt x="21395" y="95574"/>
                    <a:pt x="0" y="74179"/>
                    <a:pt x="0" y="47787"/>
                  </a:cubicBezTo>
                  <a:cubicBezTo>
                    <a:pt x="0" y="21395"/>
                    <a:pt x="21395" y="0"/>
                    <a:pt x="47787" y="0"/>
                  </a:cubicBezTo>
                  <a:cubicBezTo>
                    <a:pt x="74179" y="0"/>
                    <a:pt x="95574" y="21395"/>
                    <a:pt x="95574" y="47787"/>
                  </a:cubicBezTo>
                  <a:close/>
                </a:path>
              </a:pathLst>
            </a:custGeom>
            <a:solidFill>
              <a:srgbClr val="FFFFFF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C105D9C-3D99-FC03-34E0-953F83CDB629}"/>
                </a:ext>
              </a:extLst>
            </p:cNvPr>
            <p:cNvSpPr/>
            <p:nvPr/>
          </p:nvSpPr>
          <p:spPr>
            <a:xfrm>
              <a:off x="1641376" y="71468"/>
              <a:ext cx="95573" cy="95573"/>
            </a:xfrm>
            <a:custGeom>
              <a:avLst/>
              <a:gdLst>
                <a:gd name="connsiteX0" fmla="*/ 95574 w 95573"/>
                <a:gd name="connsiteY0" fmla="*/ 47787 h 95573"/>
                <a:gd name="connsiteX1" fmla="*/ 47787 w 95573"/>
                <a:gd name="connsiteY1" fmla="*/ 95574 h 95573"/>
                <a:gd name="connsiteX2" fmla="*/ 0 w 95573"/>
                <a:gd name="connsiteY2" fmla="*/ 47787 h 95573"/>
                <a:gd name="connsiteX3" fmla="*/ 47787 w 95573"/>
                <a:gd name="connsiteY3" fmla="*/ 0 h 95573"/>
                <a:gd name="connsiteX4" fmla="*/ 95574 w 95573"/>
                <a:gd name="connsiteY4" fmla="*/ 47787 h 9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73" h="95573">
                  <a:moveTo>
                    <a:pt x="95574" y="47787"/>
                  </a:moveTo>
                  <a:cubicBezTo>
                    <a:pt x="95574" y="74179"/>
                    <a:pt x="74179" y="95574"/>
                    <a:pt x="47787" y="95574"/>
                  </a:cubicBezTo>
                  <a:cubicBezTo>
                    <a:pt x="21395" y="95574"/>
                    <a:pt x="0" y="74179"/>
                    <a:pt x="0" y="47787"/>
                  </a:cubicBezTo>
                  <a:cubicBezTo>
                    <a:pt x="0" y="21395"/>
                    <a:pt x="21395" y="0"/>
                    <a:pt x="47787" y="0"/>
                  </a:cubicBezTo>
                  <a:cubicBezTo>
                    <a:pt x="74179" y="0"/>
                    <a:pt x="95574" y="21395"/>
                    <a:pt x="95574" y="47787"/>
                  </a:cubicBezTo>
                  <a:close/>
                </a:path>
              </a:pathLst>
            </a:custGeom>
            <a:solidFill>
              <a:srgbClr val="FFFFFF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B643CAF-6A5B-18A9-AA07-3E741BD67EEA}"/>
                </a:ext>
              </a:extLst>
            </p:cNvPr>
            <p:cNvSpPr/>
            <p:nvPr/>
          </p:nvSpPr>
          <p:spPr>
            <a:xfrm>
              <a:off x="1620564" y="1959161"/>
              <a:ext cx="1425925" cy="50151"/>
            </a:xfrm>
            <a:custGeom>
              <a:avLst/>
              <a:gdLst>
                <a:gd name="connsiteX0" fmla="*/ 24872 w 1425925"/>
                <a:gd name="connsiteY0" fmla="*/ -132 h 50151"/>
                <a:gd name="connsiteX1" fmla="*/ -113 w 1425925"/>
                <a:gd name="connsiteY1" fmla="*/ 25034 h 50151"/>
                <a:gd name="connsiteX2" fmla="*/ 24872 w 1425925"/>
                <a:gd name="connsiteY2" fmla="*/ 50019 h 50151"/>
                <a:gd name="connsiteX3" fmla="*/ 1400826 w 1425925"/>
                <a:gd name="connsiteY3" fmla="*/ 50019 h 50151"/>
                <a:gd name="connsiteX4" fmla="*/ 1425812 w 1425925"/>
                <a:gd name="connsiteY4" fmla="*/ 24854 h 50151"/>
                <a:gd name="connsiteX5" fmla="*/ 1400826 w 1425925"/>
                <a:gd name="connsiteY5" fmla="*/ -132 h 5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5925" h="50151">
                  <a:moveTo>
                    <a:pt x="24872" y="-132"/>
                  </a:moveTo>
                  <a:cubicBezTo>
                    <a:pt x="11023" y="-82"/>
                    <a:pt x="-163" y="11185"/>
                    <a:pt x="-113" y="25034"/>
                  </a:cubicBezTo>
                  <a:cubicBezTo>
                    <a:pt x="-64" y="38812"/>
                    <a:pt x="11094" y="49970"/>
                    <a:pt x="24872" y="50019"/>
                  </a:cubicBezTo>
                  <a:lnTo>
                    <a:pt x="1400826" y="50019"/>
                  </a:lnTo>
                  <a:cubicBezTo>
                    <a:pt x="1414675" y="49970"/>
                    <a:pt x="1425862" y="38703"/>
                    <a:pt x="1425812" y="24854"/>
                  </a:cubicBezTo>
                  <a:cubicBezTo>
                    <a:pt x="1425762" y="11075"/>
                    <a:pt x="1414605" y="-82"/>
                    <a:pt x="1400826" y="-132"/>
                  </a:cubicBezTo>
                  <a:close/>
                </a:path>
              </a:pathLst>
            </a:custGeom>
            <a:solidFill>
              <a:srgbClr val="E6E6E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8AAD0D2-D3BF-7366-F855-ECFD3317712B}"/>
                </a:ext>
              </a:extLst>
            </p:cNvPr>
            <p:cNvSpPr/>
            <p:nvPr/>
          </p:nvSpPr>
          <p:spPr>
            <a:xfrm>
              <a:off x="1620564" y="2109629"/>
              <a:ext cx="752424" cy="50151"/>
            </a:xfrm>
            <a:custGeom>
              <a:avLst/>
              <a:gdLst>
                <a:gd name="connsiteX0" fmla="*/ 24872 w 752424"/>
                <a:gd name="connsiteY0" fmla="*/ -132 h 50151"/>
                <a:gd name="connsiteX1" fmla="*/ -113 w 752424"/>
                <a:gd name="connsiteY1" fmla="*/ 25034 h 50151"/>
                <a:gd name="connsiteX2" fmla="*/ 24872 w 752424"/>
                <a:gd name="connsiteY2" fmla="*/ 50019 h 50151"/>
                <a:gd name="connsiteX3" fmla="*/ 727325 w 752424"/>
                <a:gd name="connsiteY3" fmla="*/ 50019 h 50151"/>
                <a:gd name="connsiteX4" fmla="*/ 752310 w 752424"/>
                <a:gd name="connsiteY4" fmla="*/ 24854 h 50151"/>
                <a:gd name="connsiteX5" fmla="*/ 727325 w 752424"/>
                <a:gd name="connsiteY5" fmla="*/ -132 h 5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2424" h="50151">
                  <a:moveTo>
                    <a:pt x="24872" y="-132"/>
                  </a:moveTo>
                  <a:cubicBezTo>
                    <a:pt x="11023" y="-82"/>
                    <a:pt x="-163" y="11185"/>
                    <a:pt x="-113" y="25034"/>
                  </a:cubicBezTo>
                  <a:cubicBezTo>
                    <a:pt x="-64" y="38812"/>
                    <a:pt x="11094" y="49970"/>
                    <a:pt x="24872" y="50019"/>
                  </a:cubicBezTo>
                  <a:lnTo>
                    <a:pt x="727325" y="50019"/>
                  </a:lnTo>
                  <a:cubicBezTo>
                    <a:pt x="741173" y="49970"/>
                    <a:pt x="752360" y="38703"/>
                    <a:pt x="752310" y="24854"/>
                  </a:cubicBezTo>
                  <a:cubicBezTo>
                    <a:pt x="752261" y="11075"/>
                    <a:pt x="741103" y="-82"/>
                    <a:pt x="727325" y="-132"/>
                  </a:cubicBezTo>
                  <a:close/>
                </a:path>
              </a:pathLst>
            </a:custGeom>
            <a:solidFill>
              <a:srgbClr val="E6E6E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FA72DE-F99D-5366-2A50-6EB8FBBDC625}"/>
                </a:ext>
              </a:extLst>
            </p:cNvPr>
            <p:cNvSpPr/>
            <p:nvPr/>
          </p:nvSpPr>
          <p:spPr>
            <a:xfrm>
              <a:off x="2475024" y="2258893"/>
              <a:ext cx="573745" cy="134811"/>
            </a:xfrm>
            <a:custGeom>
              <a:avLst/>
              <a:gdLst>
                <a:gd name="connsiteX0" fmla="*/ 548098 w 573745"/>
                <a:gd name="connsiteY0" fmla="*/ 134680 h 134811"/>
                <a:gd name="connsiteX1" fmla="*/ 25420 w 573745"/>
                <a:gd name="connsiteY1" fmla="*/ 134680 h 134811"/>
                <a:gd name="connsiteX2" fmla="*/ -114 w 573745"/>
                <a:gd name="connsiteY2" fmla="*/ 109146 h 134811"/>
                <a:gd name="connsiteX3" fmla="*/ -113 w 573745"/>
                <a:gd name="connsiteY3" fmla="*/ 25402 h 134811"/>
                <a:gd name="connsiteX4" fmla="*/ 25421 w 573745"/>
                <a:gd name="connsiteY4" fmla="*/ -132 h 134811"/>
                <a:gd name="connsiteX5" fmla="*/ 548098 w 573745"/>
                <a:gd name="connsiteY5" fmla="*/ -132 h 134811"/>
                <a:gd name="connsiteX6" fmla="*/ 573632 w 573745"/>
                <a:gd name="connsiteY6" fmla="*/ 25402 h 134811"/>
                <a:gd name="connsiteX7" fmla="*/ 573631 w 573745"/>
                <a:gd name="connsiteY7" fmla="*/ 109146 h 134811"/>
                <a:gd name="connsiteX8" fmla="*/ 548097 w 573745"/>
                <a:gd name="connsiteY8" fmla="*/ 134680 h 13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745" h="134811">
                  <a:moveTo>
                    <a:pt x="548098" y="134680"/>
                  </a:moveTo>
                  <a:lnTo>
                    <a:pt x="25420" y="134680"/>
                  </a:lnTo>
                  <a:cubicBezTo>
                    <a:pt x="11325" y="134664"/>
                    <a:pt x="-98" y="123242"/>
                    <a:pt x="-114" y="109146"/>
                  </a:cubicBezTo>
                  <a:lnTo>
                    <a:pt x="-113" y="25402"/>
                  </a:lnTo>
                  <a:cubicBezTo>
                    <a:pt x="-98" y="11307"/>
                    <a:pt x="11325" y="-116"/>
                    <a:pt x="25421" y="-132"/>
                  </a:cubicBezTo>
                  <a:lnTo>
                    <a:pt x="548098" y="-132"/>
                  </a:lnTo>
                  <a:cubicBezTo>
                    <a:pt x="562193" y="-116"/>
                    <a:pt x="573616" y="11307"/>
                    <a:pt x="573632" y="25402"/>
                  </a:cubicBezTo>
                  <a:lnTo>
                    <a:pt x="573631" y="109146"/>
                  </a:lnTo>
                  <a:cubicBezTo>
                    <a:pt x="573616" y="123242"/>
                    <a:pt x="562193" y="134664"/>
                    <a:pt x="548097" y="134680"/>
                  </a:cubicBezTo>
                  <a:close/>
                </a:path>
              </a:pathLst>
            </a:custGeom>
            <a:solidFill>
              <a:srgbClr val="6366F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1812503-08CF-E996-787E-D6FFE2A0B6CE}"/>
                </a:ext>
              </a:extLst>
            </p:cNvPr>
            <p:cNvSpPr/>
            <p:nvPr/>
          </p:nvSpPr>
          <p:spPr>
            <a:xfrm>
              <a:off x="2475024" y="1386839"/>
              <a:ext cx="573745" cy="134811"/>
            </a:xfrm>
            <a:custGeom>
              <a:avLst/>
              <a:gdLst>
                <a:gd name="connsiteX0" fmla="*/ 548098 w 573745"/>
                <a:gd name="connsiteY0" fmla="*/ 134680 h 134811"/>
                <a:gd name="connsiteX1" fmla="*/ 25420 w 573745"/>
                <a:gd name="connsiteY1" fmla="*/ 134680 h 134811"/>
                <a:gd name="connsiteX2" fmla="*/ -114 w 573745"/>
                <a:gd name="connsiteY2" fmla="*/ 109146 h 134811"/>
                <a:gd name="connsiteX3" fmla="*/ -113 w 573745"/>
                <a:gd name="connsiteY3" fmla="*/ 25402 h 134811"/>
                <a:gd name="connsiteX4" fmla="*/ 25421 w 573745"/>
                <a:gd name="connsiteY4" fmla="*/ -132 h 134811"/>
                <a:gd name="connsiteX5" fmla="*/ 548098 w 573745"/>
                <a:gd name="connsiteY5" fmla="*/ -132 h 134811"/>
                <a:gd name="connsiteX6" fmla="*/ 573632 w 573745"/>
                <a:gd name="connsiteY6" fmla="*/ 25402 h 134811"/>
                <a:gd name="connsiteX7" fmla="*/ 573631 w 573745"/>
                <a:gd name="connsiteY7" fmla="*/ 109146 h 134811"/>
                <a:gd name="connsiteX8" fmla="*/ 548097 w 573745"/>
                <a:gd name="connsiteY8" fmla="*/ 134680 h 13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745" h="134811">
                  <a:moveTo>
                    <a:pt x="548098" y="134680"/>
                  </a:moveTo>
                  <a:lnTo>
                    <a:pt x="25420" y="134680"/>
                  </a:lnTo>
                  <a:cubicBezTo>
                    <a:pt x="11325" y="134664"/>
                    <a:pt x="-98" y="123242"/>
                    <a:pt x="-114" y="109146"/>
                  </a:cubicBezTo>
                  <a:lnTo>
                    <a:pt x="-113" y="25402"/>
                  </a:lnTo>
                  <a:cubicBezTo>
                    <a:pt x="-98" y="11307"/>
                    <a:pt x="11325" y="-116"/>
                    <a:pt x="25421" y="-132"/>
                  </a:cubicBezTo>
                  <a:lnTo>
                    <a:pt x="548098" y="-132"/>
                  </a:lnTo>
                  <a:cubicBezTo>
                    <a:pt x="562193" y="-116"/>
                    <a:pt x="573616" y="11307"/>
                    <a:pt x="573632" y="25402"/>
                  </a:cubicBezTo>
                  <a:lnTo>
                    <a:pt x="573631" y="109146"/>
                  </a:lnTo>
                  <a:cubicBezTo>
                    <a:pt x="573616" y="123242"/>
                    <a:pt x="562193" y="134664"/>
                    <a:pt x="548097" y="134680"/>
                  </a:cubicBezTo>
                  <a:close/>
                </a:path>
              </a:pathLst>
            </a:custGeom>
            <a:solidFill>
              <a:srgbClr val="6366F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8D549E5-96F6-A134-FBCB-E545EFEBBD7B}"/>
                </a:ext>
              </a:extLst>
            </p:cNvPr>
            <p:cNvSpPr/>
            <p:nvPr/>
          </p:nvSpPr>
          <p:spPr>
            <a:xfrm>
              <a:off x="3911835" y="833538"/>
              <a:ext cx="2801901" cy="65439"/>
            </a:xfrm>
            <a:custGeom>
              <a:avLst/>
              <a:gdLst>
                <a:gd name="connsiteX0" fmla="*/ 32555 w 2801901"/>
                <a:gd name="connsiteY0" fmla="*/ -132 h 65439"/>
                <a:gd name="connsiteX1" fmla="*/ -114 w 2801901"/>
                <a:gd name="connsiteY1" fmla="*/ 32639 h 65439"/>
                <a:gd name="connsiteX2" fmla="*/ 32555 w 2801901"/>
                <a:gd name="connsiteY2" fmla="*/ 65308 h 65439"/>
                <a:gd name="connsiteX3" fmla="*/ 2769120 w 2801901"/>
                <a:gd name="connsiteY3" fmla="*/ 65308 h 65439"/>
                <a:gd name="connsiteX4" fmla="*/ 2801788 w 2801901"/>
                <a:gd name="connsiteY4" fmla="*/ 32537 h 65439"/>
                <a:gd name="connsiteX5" fmla="*/ 2769120 w 2801901"/>
                <a:gd name="connsiteY5" fmla="*/ -132 h 6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1901" h="65439">
                  <a:moveTo>
                    <a:pt x="32555" y="-132"/>
                  </a:moveTo>
                  <a:cubicBezTo>
                    <a:pt x="14484" y="-103"/>
                    <a:pt x="-142" y="14569"/>
                    <a:pt x="-114" y="32639"/>
                  </a:cubicBezTo>
                  <a:cubicBezTo>
                    <a:pt x="-86" y="50670"/>
                    <a:pt x="14524" y="65279"/>
                    <a:pt x="32555" y="65308"/>
                  </a:cubicBezTo>
                  <a:lnTo>
                    <a:pt x="2769120" y="65308"/>
                  </a:lnTo>
                  <a:cubicBezTo>
                    <a:pt x="2787191" y="65279"/>
                    <a:pt x="2801816" y="50607"/>
                    <a:pt x="2801788" y="32537"/>
                  </a:cubicBezTo>
                  <a:cubicBezTo>
                    <a:pt x="2801760" y="14506"/>
                    <a:pt x="2787151" y="-104"/>
                    <a:pt x="2769120" y="-132"/>
                  </a:cubicBezTo>
                  <a:close/>
                </a:path>
              </a:pathLst>
            </a:custGeom>
            <a:solidFill>
              <a:srgbClr val="E6E6E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558718-119D-F129-DB9A-C7CDCC8E381A}"/>
                </a:ext>
              </a:extLst>
            </p:cNvPr>
            <p:cNvSpPr/>
            <p:nvPr/>
          </p:nvSpPr>
          <p:spPr>
            <a:xfrm>
              <a:off x="3911835" y="1029875"/>
              <a:ext cx="1923090" cy="65439"/>
            </a:xfrm>
            <a:custGeom>
              <a:avLst/>
              <a:gdLst>
                <a:gd name="connsiteX0" fmla="*/ 32555 w 1923090"/>
                <a:gd name="connsiteY0" fmla="*/ -131 h 65439"/>
                <a:gd name="connsiteX1" fmla="*/ -114 w 1923090"/>
                <a:gd name="connsiteY1" fmla="*/ 32640 h 65439"/>
                <a:gd name="connsiteX2" fmla="*/ 32555 w 1923090"/>
                <a:gd name="connsiteY2" fmla="*/ 65308 h 65439"/>
                <a:gd name="connsiteX3" fmla="*/ 1890308 w 1923090"/>
                <a:gd name="connsiteY3" fmla="*/ 65308 h 65439"/>
                <a:gd name="connsiteX4" fmla="*/ 1922977 w 1923090"/>
                <a:gd name="connsiteY4" fmla="*/ 32537 h 65439"/>
                <a:gd name="connsiteX5" fmla="*/ 1890308 w 1923090"/>
                <a:gd name="connsiteY5" fmla="*/ -132 h 6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3090" h="65439">
                  <a:moveTo>
                    <a:pt x="32555" y="-131"/>
                  </a:moveTo>
                  <a:cubicBezTo>
                    <a:pt x="14484" y="-103"/>
                    <a:pt x="-142" y="14569"/>
                    <a:pt x="-114" y="32640"/>
                  </a:cubicBezTo>
                  <a:cubicBezTo>
                    <a:pt x="-86" y="50670"/>
                    <a:pt x="14524" y="65280"/>
                    <a:pt x="32555" y="65308"/>
                  </a:cubicBezTo>
                  <a:lnTo>
                    <a:pt x="1890308" y="65308"/>
                  </a:lnTo>
                  <a:cubicBezTo>
                    <a:pt x="1908379" y="65279"/>
                    <a:pt x="1923005" y="50607"/>
                    <a:pt x="1922977" y="32537"/>
                  </a:cubicBezTo>
                  <a:cubicBezTo>
                    <a:pt x="1922949" y="14506"/>
                    <a:pt x="1908339" y="-103"/>
                    <a:pt x="1890308" y="-132"/>
                  </a:cubicBezTo>
                  <a:close/>
                </a:path>
              </a:pathLst>
            </a:custGeom>
            <a:solidFill>
              <a:srgbClr val="E6E6E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93BC28-A427-6BFF-473E-6B101D335471}"/>
                </a:ext>
              </a:extLst>
            </p:cNvPr>
            <p:cNvSpPr/>
            <p:nvPr/>
          </p:nvSpPr>
          <p:spPr>
            <a:xfrm>
              <a:off x="3911835" y="1221770"/>
              <a:ext cx="2801901" cy="65439"/>
            </a:xfrm>
            <a:custGeom>
              <a:avLst/>
              <a:gdLst>
                <a:gd name="connsiteX0" fmla="*/ 32555 w 2801901"/>
                <a:gd name="connsiteY0" fmla="*/ -131 h 65439"/>
                <a:gd name="connsiteX1" fmla="*/ -114 w 2801901"/>
                <a:gd name="connsiteY1" fmla="*/ 32640 h 65439"/>
                <a:gd name="connsiteX2" fmla="*/ 32555 w 2801901"/>
                <a:gd name="connsiteY2" fmla="*/ 65308 h 65439"/>
                <a:gd name="connsiteX3" fmla="*/ 2769120 w 2801901"/>
                <a:gd name="connsiteY3" fmla="*/ 65308 h 65439"/>
                <a:gd name="connsiteX4" fmla="*/ 2801788 w 2801901"/>
                <a:gd name="connsiteY4" fmla="*/ 32537 h 65439"/>
                <a:gd name="connsiteX5" fmla="*/ 2769120 w 2801901"/>
                <a:gd name="connsiteY5" fmla="*/ -132 h 6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1901" h="65439">
                  <a:moveTo>
                    <a:pt x="32555" y="-131"/>
                  </a:moveTo>
                  <a:cubicBezTo>
                    <a:pt x="14484" y="-103"/>
                    <a:pt x="-142" y="14569"/>
                    <a:pt x="-114" y="32640"/>
                  </a:cubicBezTo>
                  <a:cubicBezTo>
                    <a:pt x="-86" y="50670"/>
                    <a:pt x="14524" y="65280"/>
                    <a:pt x="32555" y="65308"/>
                  </a:cubicBezTo>
                  <a:lnTo>
                    <a:pt x="2769120" y="65308"/>
                  </a:lnTo>
                  <a:cubicBezTo>
                    <a:pt x="2787191" y="65279"/>
                    <a:pt x="2801816" y="50607"/>
                    <a:pt x="2801788" y="32537"/>
                  </a:cubicBezTo>
                  <a:cubicBezTo>
                    <a:pt x="2801760" y="14506"/>
                    <a:pt x="2787151" y="-103"/>
                    <a:pt x="2769120" y="-132"/>
                  </a:cubicBezTo>
                  <a:close/>
                </a:path>
              </a:pathLst>
            </a:custGeom>
            <a:solidFill>
              <a:srgbClr val="E6E6E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1395FB-4A7B-7501-D766-82DF1AB764CC}"/>
                </a:ext>
              </a:extLst>
            </p:cNvPr>
            <p:cNvSpPr/>
            <p:nvPr/>
          </p:nvSpPr>
          <p:spPr>
            <a:xfrm>
              <a:off x="3911835" y="1418107"/>
              <a:ext cx="1923090" cy="65439"/>
            </a:xfrm>
            <a:custGeom>
              <a:avLst/>
              <a:gdLst>
                <a:gd name="connsiteX0" fmla="*/ 32555 w 1923090"/>
                <a:gd name="connsiteY0" fmla="*/ -132 h 65439"/>
                <a:gd name="connsiteX1" fmla="*/ -114 w 1923090"/>
                <a:gd name="connsiteY1" fmla="*/ 32639 h 65439"/>
                <a:gd name="connsiteX2" fmla="*/ 32555 w 1923090"/>
                <a:gd name="connsiteY2" fmla="*/ 65308 h 65439"/>
                <a:gd name="connsiteX3" fmla="*/ 1890308 w 1923090"/>
                <a:gd name="connsiteY3" fmla="*/ 65308 h 65439"/>
                <a:gd name="connsiteX4" fmla="*/ 1922977 w 1923090"/>
                <a:gd name="connsiteY4" fmla="*/ 32537 h 65439"/>
                <a:gd name="connsiteX5" fmla="*/ 1890308 w 1923090"/>
                <a:gd name="connsiteY5" fmla="*/ -132 h 6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3090" h="65439">
                  <a:moveTo>
                    <a:pt x="32555" y="-132"/>
                  </a:moveTo>
                  <a:cubicBezTo>
                    <a:pt x="14484" y="-103"/>
                    <a:pt x="-142" y="14569"/>
                    <a:pt x="-114" y="32639"/>
                  </a:cubicBezTo>
                  <a:cubicBezTo>
                    <a:pt x="-86" y="50670"/>
                    <a:pt x="14524" y="65279"/>
                    <a:pt x="32555" y="65308"/>
                  </a:cubicBezTo>
                  <a:lnTo>
                    <a:pt x="1890308" y="65308"/>
                  </a:lnTo>
                  <a:cubicBezTo>
                    <a:pt x="1908379" y="65279"/>
                    <a:pt x="1923005" y="50607"/>
                    <a:pt x="1922977" y="32537"/>
                  </a:cubicBezTo>
                  <a:cubicBezTo>
                    <a:pt x="1922949" y="14506"/>
                    <a:pt x="1908339" y="-103"/>
                    <a:pt x="1890308" y="-132"/>
                  </a:cubicBezTo>
                  <a:close/>
                </a:path>
              </a:pathLst>
            </a:custGeom>
            <a:solidFill>
              <a:srgbClr val="E6E6E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5A7671-BBE3-9164-644C-6CA6C6625A27}"/>
                </a:ext>
              </a:extLst>
            </p:cNvPr>
            <p:cNvSpPr/>
            <p:nvPr/>
          </p:nvSpPr>
          <p:spPr>
            <a:xfrm>
              <a:off x="6140878" y="1707935"/>
              <a:ext cx="573745" cy="134811"/>
            </a:xfrm>
            <a:custGeom>
              <a:avLst/>
              <a:gdLst>
                <a:gd name="connsiteX0" fmla="*/ 548098 w 573745"/>
                <a:gd name="connsiteY0" fmla="*/ 134680 h 134811"/>
                <a:gd name="connsiteX1" fmla="*/ 25420 w 573745"/>
                <a:gd name="connsiteY1" fmla="*/ 134680 h 134811"/>
                <a:gd name="connsiteX2" fmla="*/ -114 w 573745"/>
                <a:gd name="connsiteY2" fmla="*/ 109146 h 134811"/>
                <a:gd name="connsiteX3" fmla="*/ -114 w 573745"/>
                <a:gd name="connsiteY3" fmla="*/ 25402 h 134811"/>
                <a:gd name="connsiteX4" fmla="*/ 25420 w 573745"/>
                <a:gd name="connsiteY4" fmla="*/ -132 h 134811"/>
                <a:gd name="connsiteX5" fmla="*/ 548098 w 573745"/>
                <a:gd name="connsiteY5" fmla="*/ -132 h 134811"/>
                <a:gd name="connsiteX6" fmla="*/ 573632 w 573745"/>
                <a:gd name="connsiteY6" fmla="*/ 25402 h 134811"/>
                <a:gd name="connsiteX7" fmla="*/ 573632 w 573745"/>
                <a:gd name="connsiteY7" fmla="*/ 109146 h 134811"/>
                <a:gd name="connsiteX8" fmla="*/ 548098 w 573745"/>
                <a:gd name="connsiteY8" fmla="*/ 134680 h 13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745" h="134811">
                  <a:moveTo>
                    <a:pt x="548098" y="134680"/>
                  </a:moveTo>
                  <a:lnTo>
                    <a:pt x="25420" y="134680"/>
                  </a:lnTo>
                  <a:cubicBezTo>
                    <a:pt x="11325" y="134664"/>
                    <a:pt x="-98" y="123242"/>
                    <a:pt x="-114" y="109146"/>
                  </a:cubicBezTo>
                  <a:lnTo>
                    <a:pt x="-114" y="25402"/>
                  </a:lnTo>
                  <a:cubicBezTo>
                    <a:pt x="-98" y="11307"/>
                    <a:pt x="11325" y="-116"/>
                    <a:pt x="25420" y="-132"/>
                  </a:cubicBezTo>
                  <a:lnTo>
                    <a:pt x="548098" y="-132"/>
                  </a:lnTo>
                  <a:cubicBezTo>
                    <a:pt x="562193" y="-116"/>
                    <a:pt x="573616" y="11307"/>
                    <a:pt x="573632" y="25402"/>
                  </a:cubicBezTo>
                  <a:lnTo>
                    <a:pt x="573632" y="109146"/>
                  </a:lnTo>
                  <a:cubicBezTo>
                    <a:pt x="573616" y="123242"/>
                    <a:pt x="562193" y="134664"/>
                    <a:pt x="548098" y="134680"/>
                  </a:cubicBezTo>
                  <a:close/>
                </a:path>
              </a:pathLst>
            </a:custGeom>
            <a:solidFill>
              <a:srgbClr val="6366F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373427D-BCD9-B600-349F-18030E259750}"/>
                </a:ext>
              </a:extLst>
            </p:cNvPr>
            <p:cNvSpPr/>
            <p:nvPr/>
          </p:nvSpPr>
          <p:spPr>
            <a:xfrm>
              <a:off x="2221382" y="868982"/>
              <a:ext cx="826320" cy="53765"/>
            </a:xfrm>
            <a:custGeom>
              <a:avLst/>
              <a:gdLst>
                <a:gd name="connsiteX0" fmla="*/ 16668 w 826320"/>
                <a:gd name="connsiteY0" fmla="*/ -132 h 53765"/>
                <a:gd name="connsiteX1" fmla="*/ -114 w 826320"/>
                <a:gd name="connsiteY1" fmla="*/ 26804 h 53765"/>
                <a:gd name="connsiteX2" fmla="*/ 16668 w 826320"/>
                <a:gd name="connsiteY2" fmla="*/ 53634 h 53765"/>
                <a:gd name="connsiteX3" fmla="*/ 809425 w 826320"/>
                <a:gd name="connsiteY3" fmla="*/ 53634 h 53765"/>
                <a:gd name="connsiteX4" fmla="*/ 826207 w 826320"/>
                <a:gd name="connsiteY4" fmla="*/ 26698 h 53765"/>
                <a:gd name="connsiteX5" fmla="*/ 809425 w 826320"/>
                <a:gd name="connsiteY5" fmla="*/ -132 h 5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6320" h="53765">
                  <a:moveTo>
                    <a:pt x="16668" y="-132"/>
                  </a:moveTo>
                  <a:cubicBezTo>
                    <a:pt x="7381" y="-102"/>
                    <a:pt x="-132" y="11957"/>
                    <a:pt x="-114" y="26804"/>
                  </a:cubicBezTo>
                  <a:cubicBezTo>
                    <a:pt x="-95" y="41610"/>
                    <a:pt x="7407" y="53605"/>
                    <a:pt x="16668" y="53634"/>
                  </a:cubicBezTo>
                  <a:lnTo>
                    <a:pt x="809425" y="53634"/>
                  </a:lnTo>
                  <a:cubicBezTo>
                    <a:pt x="818712" y="53604"/>
                    <a:pt x="826225" y="41545"/>
                    <a:pt x="826207" y="26698"/>
                  </a:cubicBezTo>
                  <a:cubicBezTo>
                    <a:pt x="826188" y="11892"/>
                    <a:pt x="818686" y="-103"/>
                    <a:pt x="809425" y="-132"/>
                  </a:cubicBezTo>
                  <a:close/>
                </a:path>
              </a:pathLst>
            </a:custGeom>
            <a:solidFill>
              <a:srgbClr val="E4E4E4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2863904-29E1-F5E1-ECDC-84954E357621}"/>
                </a:ext>
              </a:extLst>
            </p:cNvPr>
            <p:cNvSpPr/>
            <p:nvPr/>
          </p:nvSpPr>
          <p:spPr>
            <a:xfrm>
              <a:off x="2221382" y="1024759"/>
              <a:ext cx="826320" cy="53765"/>
            </a:xfrm>
            <a:custGeom>
              <a:avLst/>
              <a:gdLst>
                <a:gd name="connsiteX0" fmla="*/ 16668 w 826320"/>
                <a:gd name="connsiteY0" fmla="*/ -132 h 53765"/>
                <a:gd name="connsiteX1" fmla="*/ -114 w 826320"/>
                <a:gd name="connsiteY1" fmla="*/ 26804 h 53765"/>
                <a:gd name="connsiteX2" fmla="*/ 16668 w 826320"/>
                <a:gd name="connsiteY2" fmla="*/ 53634 h 53765"/>
                <a:gd name="connsiteX3" fmla="*/ 809425 w 826320"/>
                <a:gd name="connsiteY3" fmla="*/ 53634 h 53765"/>
                <a:gd name="connsiteX4" fmla="*/ 826207 w 826320"/>
                <a:gd name="connsiteY4" fmla="*/ 26698 h 53765"/>
                <a:gd name="connsiteX5" fmla="*/ 809425 w 826320"/>
                <a:gd name="connsiteY5" fmla="*/ -132 h 5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6320" h="53765">
                  <a:moveTo>
                    <a:pt x="16668" y="-132"/>
                  </a:moveTo>
                  <a:cubicBezTo>
                    <a:pt x="7381" y="-102"/>
                    <a:pt x="-132" y="11957"/>
                    <a:pt x="-114" y="26804"/>
                  </a:cubicBezTo>
                  <a:cubicBezTo>
                    <a:pt x="-95" y="41609"/>
                    <a:pt x="7407" y="53605"/>
                    <a:pt x="16668" y="53634"/>
                  </a:cubicBezTo>
                  <a:lnTo>
                    <a:pt x="809425" y="53634"/>
                  </a:lnTo>
                  <a:cubicBezTo>
                    <a:pt x="818712" y="53604"/>
                    <a:pt x="826225" y="41545"/>
                    <a:pt x="826207" y="26698"/>
                  </a:cubicBezTo>
                  <a:cubicBezTo>
                    <a:pt x="826188" y="11892"/>
                    <a:pt x="818686" y="-103"/>
                    <a:pt x="809425" y="-132"/>
                  </a:cubicBezTo>
                  <a:close/>
                </a:path>
              </a:pathLst>
            </a:custGeom>
            <a:solidFill>
              <a:srgbClr val="E4E4E4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C67C68-356F-AE9E-C1D5-BB258E32EAD8}"/>
                </a:ext>
              </a:extLst>
            </p:cNvPr>
            <p:cNvSpPr/>
            <p:nvPr/>
          </p:nvSpPr>
          <p:spPr>
            <a:xfrm>
              <a:off x="2221382" y="1178653"/>
              <a:ext cx="374687" cy="53765"/>
            </a:xfrm>
            <a:custGeom>
              <a:avLst/>
              <a:gdLst>
                <a:gd name="connsiteX0" fmla="*/ 16668 w 374687"/>
                <a:gd name="connsiteY0" fmla="*/ -132 h 53765"/>
                <a:gd name="connsiteX1" fmla="*/ -114 w 374687"/>
                <a:gd name="connsiteY1" fmla="*/ 26804 h 53765"/>
                <a:gd name="connsiteX2" fmla="*/ 16668 w 374687"/>
                <a:gd name="connsiteY2" fmla="*/ 53634 h 53765"/>
                <a:gd name="connsiteX3" fmla="*/ 357792 w 374687"/>
                <a:gd name="connsiteY3" fmla="*/ 53634 h 53765"/>
                <a:gd name="connsiteX4" fmla="*/ 374574 w 374687"/>
                <a:gd name="connsiteY4" fmla="*/ 26698 h 53765"/>
                <a:gd name="connsiteX5" fmla="*/ 357792 w 374687"/>
                <a:gd name="connsiteY5" fmla="*/ -132 h 5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687" h="53765">
                  <a:moveTo>
                    <a:pt x="16668" y="-132"/>
                  </a:moveTo>
                  <a:cubicBezTo>
                    <a:pt x="7381" y="-102"/>
                    <a:pt x="-132" y="11957"/>
                    <a:pt x="-114" y="26804"/>
                  </a:cubicBezTo>
                  <a:cubicBezTo>
                    <a:pt x="-95" y="41610"/>
                    <a:pt x="7407" y="53605"/>
                    <a:pt x="16668" y="53634"/>
                  </a:cubicBezTo>
                  <a:lnTo>
                    <a:pt x="357792" y="53634"/>
                  </a:lnTo>
                  <a:cubicBezTo>
                    <a:pt x="367079" y="53604"/>
                    <a:pt x="374593" y="41545"/>
                    <a:pt x="374574" y="26698"/>
                  </a:cubicBezTo>
                  <a:cubicBezTo>
                    <a:pt x="374556" y="11892"/>
                    <a:pt x="367053" y="-102"/>
                    <a:pt x="357792" y="-132"/>
                  </a:cubicBezTo>
                  <a:close/>
                </a:path>
              </a:pathLst>
            </a:custGeom>
            <a:solidFill>
              <a:srgbClr val="E4E4E4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B63200-0E72-EB78-8062-0B5C480AE57D}"/>
                </a:ext>
              </a:extLst>
            </p:cNvPr>
            <p:cNvSpPr/>
            <p:nvPr/>
          </p:nvSpPr>
          <p:spPr>
            <a:xfrm>
              <a:off x="1620524" y="833538"/>
              <a:ext cx="430243" cy="430243"/>
            </a:xfrm>
            <a:custGeom>
              <a:avLst/>
              <a:gdLst>
                <a:gd name="connsiteX0" fmla="*/ 430244 w 430243"/>
                <a:gd name="connsiteY0" fmla="*/ 215122 h 430243"/>
                <a:gd name="connsiteX1" fmla="*/ 215122 w 430243"/>
                <a:gd name="connsiteY1" fmla="*/ 430244 h 430243"/>
                <a:gd name="connsiteX2" fmla="*/ 0 w 430243"/>
                <a:gd name="connsiteY2" fmla="*/ 215122 h 430243"/>
                <a:gd name="connsiteX3" fmla="*/ 215122 w 430243"/>
                <a:gd name="connsiteY3" fmla="*/ 0 h 430243"/>
                <a:gd name="connsiteX4" fmla="*/ 430244 w 430243"/>
                <a:gd name="connsiteY4" fmla="*/ 215122 h 43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243" h="430243">
                  <a:moveTo>
                    <a:pt x="430244" y="215122"/>
                  </a:moveTo>
                  <a:cubicBezTo>
                    <a:pt x="430244" y="333930"/>
                    <a:pt x="333930" y="430244"/>
                    <a:pt x="215122" y="430244"/>
                  </a:cubicBezTo>
                  <a:cubicBezTo>
                    <a:pt x="96313" y="430244"/>
                    <a:pt x="0" y="333930"/>
                    <a:pt x="0" y="215122"/>
                  </a:cubicBezTo>
                  <a:cubicBezTo>
                    <a:pt x="0" y="96313"/>
                    <a:pt x="96313" y="0"/>
                    <a:pt x="215122" y="0"/>
                  </a:cubicBezTo>
                  <a:cubicBezTo>
                    <a:pt x="333930" y="0"/>
                    <a:pt x="430244" y="96313"/>
                    <a:pt x="430244" y="215122"/>
                  </a:cubicBezTo>
                  <a:close/>
                </a:path>
              </a:pathLst>
            </a:custGeom>
            <a:solidFill>
              <a:srgbClr val="E4E4E4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C5D4813-5024-4B05-EB3D-D76AB0AFDFBD}"/>
                </a:ext>
              </a:extLst>
            </p:cNvPr>
            <p:cNvSpPr/>
            <p:nvPr/>
          </p:nvSpPr>
          <p:spPr>
            <a:xfrm>
              <a:off x="6289363" y="1728454"/>
              <a:ext cx="278006" cy="430978"/>
            </a:xfrm>
            <a:custGeom>
              <a:avLst/>
              <a:gdLst>
                <a:gd name="connsiteX0" fmla="*/ 567 w 278006"/>
                <a:gd name="connsiteY0" fmla="*/ 71558 h 430978"/>
                <a:gd name="connsiteX1" fmla="*/ 70669 w 278006"/>
                <a:gd name="connsiteY1" fmla="*/ 162504 h 430978"/>
                <a:gd name="connsiteX2" fmla="*/ 84974 w 278006"/>
                <a:gd name="connsiteY2" fmla="*/ 163083 h 430978"/>
                <a:gd name="connsiteX3" fmla="*/ 192491 w 278006"/>
                <a:gd name="connsiteY3" fmla="*/ 430847 h 430978"/>
                <a:gd name="connsiteX4" fmla="*/ 277893 w 278006"/>
                <a:gd name="connsiteY4" fmla="*/ 307602 h 430978"/>
                <a:gd name="connsiteX5" fmla="*/ 162700 w 278006"/>
                <a:gd name="connsiteY5" fmla="*/ 72224 h 430978"/>
                <a:gd name="connsiteX6" fmla="*/ 72306 w 278006"/>
                <a:gd name="connsiteY6" fmla="*/ 406 h 430978"/>
                <a:gd name="connsiteX7" fmla="*/ 567 w 278006"/>
                <a:gd name="connsiteY7" fmla="*/ 71558 h 430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006" h="430978">
                  <a:moveTo>
                    <a:pt x="567" y="71558"/>
                  </a:moveTo>
                  <a:cubicBezTo>
                    <a:pt x="-5189" y="116031"/>
                    <a:pt x="26197" y="156749"/>
                    <a:pt x="70669" y="162504"/>
                  </a:cubicBezTo>
                  <a:cubicBezTo>
                    <a:pt x="75411" y="163118"/>
                    <a:pt x="80198" y="163312"/>
                    <a:pt x="84974" y="163083"/>
                  </a:cubicBezTo>
                  <a:lnTo>
                    <a:pt x="192491" y="430847"/>
                  </a:lnTo>
                  <a:lnTo>
                    <a:pt x="277893" y="307602"/>
                  </a:lnTo>
                  <a:lnTo>
                    <a:pt x="162700" y="72224"/>
                  </a:lnTo>
                  <a:cubicBezTo>
                    <a:pt x="157571" y="27430"/>
                    <a:pt x="117100" y="-4724"/>
                    <a:pt x="72306" y="406"/>
                  </a:cubicBezTo>
                  <a:cubicBezTo>
                    <a:pt x="34825" y="4698"/>
                    <a:pt x="5167" y="34114"/>
                    <a:pt x="567" y="71558"/>
                  </a:cubicBezTo>
                  <a:close/>
                </a:path>
              </a:pathLst>
            </a:custGeom>
            <a:solidFill>
              <a:srgbClr val="FFB6B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A465F3B-A12A-5D64-DD93-C902CBADC090}"/>
                </a:ext>
              </a:extLst>
            </p:cNvPr>
            <p:cNvSpPr/>
            <p:nvPr/>
          </p:nvSpPr>
          <p:spPr>
            <a:xfrm>
              <a:off x="7356150" y="4638653"/>
              <a:ext cx="146109" cy="381830"/>
            </a:xfrm>
            <a:custGeom>
              <a:avLst/>
              <a:gdLst>
                <a:gd name="connsiteX0" fmla="*/ 146085 w 146109"/>
                <a:gd name="connsiteY0" fmla="*/ 381830 h 381830"/>
                <a:gd name="connsiteX1" fmla="*/ 47099 w 146109"/>
                <a:gd name="connsiteY1" fmla="*/ 381830 h 381830"/>
                <a:gd name="connsiteX2" fmla="*/ 0 w 146109"/>
                <a:gd name="connsiteY2" fmla="*/ 0 h 381830"/>
                <a:gd name="connsiteX3" fmla="*/ 146110 w 146109"/>
                <a:gd name="connsiteY3" fmla="*/ 8 h 381830"/>
                <a:gd name="connsiteX4" fmla="*/ 146085 w 146109"/>
                <a:gd name="connsiteY4" fmla="*/ 381830 h 3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09" h="381830">
                  <a:moveTo>
                    <a:pt x="146085" y="381830"/>
                  </a:moveTo>
                  <a:lnTo>
                    <a:pt x="47099" y="381830"/>
                  </a:lnTo>
                  <a:lnTo>
                    <a:pt x="0" y="0"/>
                  </a:lnTo>
                  <a:lnTo>
                    <a:pt x="146110" y="8"/>
                  </a:lnTo>
                  <a:lnTo>
                    <a:pt x="146085" y="381830"/>
                  </a:lnTo>
                  <a:close/>
                </a:path>
              </a:pathLst>
            </a:custGeom>
            <a:solidFill>
              <a:srgbClr val="FFB6B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A44E0A-1B54-5406-E8EA-4ED774FBE1C7}"/>
                </a:ext>
              </a:extLst>
            </p:cNvPr>
            <p:cNvSpPr/>
            <p:nvPr/>
          </p:nvSpPr>
          <p:spPr>
            <a:xfrm>
              <a:off x="7208291" y="4988158"/>
              <a:ext cx="319199" cy="128286"/>
            </a:xfrm>
            <a:custGeom>
              <a:avLst/>
              <a:gdLst>
                <a:gd name="connsiteX0" fmla="*/ 319080 w 319199"/>
                <a:gd name="connsiteY0" fmla="*/ 128155 h 128286"/>
                <a:gd name="connsiteX1" fmla="*/ -114 w 319199"/>
                <a:gd name="connsiteY1" fmla="*/ 128143 h 128286"/>
                <a:gd name="connsiteX2" fmla="*/ -114 w 319199"/>
                <a:gd name="connsiteY2" fmla="*/ 124106 h 128286"/>
                <a:gd name="connsiteX3" fmla="*/ 124125 w 319199"/>
                <a:gd name="connsiteY3" fmla="*/ -132 h 128286"/>
                <a:gd name="connsiteX4" fmla="*/ 124134 w 319199"/>
                <a:gd name="connsiteY4" fmla="*/ -132 h 128286"/>
                <a:gd name="connsiteX5" fmla="*/ 319086 w 319199"/>
                <a:gd name="connsiteY5" fmla="*/ -123 h 12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99" h="128286">
                  <a:moveTo>
                    <a:pt x="319080" y="128155"/>
                  </a:moveTo>
                  <a:lnTo>
                    <a:pt x="-114" y="128143"/>
                  </a:lnTo>
                  <a:lnTo>
                    <a:pt x="-114" y="124106"/>
                  </a:lnTo>
                  <a:cubicBezTo>
                    <a:pt x="-109" y="55493"/>
                    <a:pt x="55512" y="-128"/>
                    <a:pt x="124125" y="-132"/>
                  </a:cubicBezTo>
                  <a:lnTo>
                    <a:pt x="124134" y="-132"/>
                  </a:lnTo>
                  <a:lnTo>
                    <a:pt x="319086" y="-123"/>
                  </a:lnTo>
                  <a:close/>
                </a:path>
              </a:pathLst>
            </a:custGeom>
            <a:solidFill>
              <a:srgbClr val="2F2E4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043FA9-69E9-81F5-D548-14EADA94689F}"/>
                </a:ext>
              </a:extLst>
            </p:cNvPr>
            <p:cNvSpPr/>
            <p:nvPr/>
          </p:nvSpPr>
          <p:spPr>
            <a:xfrm>
              <a:off x="7083925" y="4609221"/>
              <a:ext cx="209623" cy="408121"/>
            </a:xfrm>
            <a:custGeom>
              <a:avLst/>
              <a:gdLst>
                <a:gd name="connsiteX0" fmla="*/ 94375 w 209623"/>
                <a:gd name="connsiteY0" fmla="*/ 408121 h 408121"/>
                <a:gd name="connsiteX1" fmla="*/ 0 w 209623"/>
                <a:gd name="connsiteY1" fmla="*/ 378237 h 408121"/>
                <a:gd name="connsiteX2" fmla="*/ 70338 w 209623"/>
                <a:gd name="connsiteY2" fmla="*/ 0 h 408121"/>
                <a:gd name="connsiteX3" fmla="*/ 209624 w 209623"/>
                <a:gd name="connsiteY3" fmla="*/ 44104 h 408121"/>
                <a:gd name="connsiteX4" fmla="*/ 94375 w 209623"/>
                <a:gd name="connsiteY4" fmla="*/ 408121 h 40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623" h="408121">
                  <a:moveTo>
                    <a:pt x="94375" y="408121"/>
                  </a:moveTo>
                  <a:lnTo>
                    <a:pt x="0" y="378237"/>
                  </a:lnTo>
                  <a:lnTo>
                    <a:pt x="70338" y="0"/>
                  </a:lnTo>
                  <a:lnTo>
                    <a:pt x="209624" y="44104"/>
                  </a:lnTo>
                  <a:lnTo>
                    <a:pt x="94375" y="408121"/>
                  </a:lnTo>
                  <a:close/>
                </a:path>
              </a:pathLst>
            </a:custGeom>
            <a:solidFill>
              <a:srgbClr val="FFB6B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0A744BE-5A66-085F-16C4-458B9E5167A5}"/>
                </a:ext>
              </a:extLst>
            </p:cNvPr>
            <p:cNvSpPr/>
            <p:nvPr/>
          </p:nvSpPr>
          <p:spPr>
            <a:xfrm>
              <a:off x="6869103" y="4929479"/>
              <a:ext cx="343026" cy="186965"/>
            </a:xfrm>
            <a:custGeom>
              <a:avLst/>
              <a:gdLst>
                <a:gd name="connsiteX0" fmla="*/ 304194 w 343026"/>
                <a:gd name="connsiteY0" fmla="*/ 186834 h 186965"/>
                <a:gd name="connsiteX1" fmla="*/ -114 w 343026"/>
                <a:gd name="connsiteY1" fmla="*/ 90491 h 186965"/>
                <a:gd name="connsiteX2" fmla="*/ 1105 w 343026"/>
                <a:gd name="connsiteY2" fmla="*/ 86642 h 186965"/>
                <a:gd name="connsiteX3" fmla="*/ 157045 w 343026"/>
                <a:gd name="connsiteY3" fmla="*/ 5693 h 186965"/>
                <a:gd name="connsiteX4" fmla="*/ 157053 w 343026"/>
                <a:gd name="connsiteY4" fmla="*/ 5695 h 186965"/>
                <a:gd name="connsiteX5" fmla="*/ 342913 w 343026"/>
                <a:gd name="connsiteY5" fmla="*/ 64539 h 18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26" h="186965">
                  <a:moveTo>
                    <a:pt x="304194" y="186834"/>
                  </a:moveTo>
                  <a:lnTo>
                    <a:pt x="-114" y="90491"/>
                  </a:lnTo>
                  <a:lnTo>
                    <a:pt x="1105" y="86642"/>
                  </a:lnTo>
                  <a:cubicBezTo>
                    <a:pt x="21817" y="21230"/>
                    <a:pt x="91631" y="-15011"/>
                    <a:pt x="157045" y="5693"/>
                  </a:cubicBezTo>
                  <a:lnTo>
                    <a:pt x="157053" y="5695"/>
                  </a:lnTo>
                  <a:lnTo>
                    <a:pt x="342913" y="64539"/>
                  </a:lnTo>
                  <a:close/>
                </a:path>
              </a:pathLst>
            </a:custGeom>
            <a:solidFill>
              <a:srgbClr val="2F2E4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C9D9921-B60A-BD92-9A21-F08670B3A9B4}"/>
                </a:ext>
              </a:extLst>
            </p:cNvPr>
            <p:cNvSpPr/>
            <p:nvPr/>
          </p:nvSpPr>
          <p:spPr>
            <a:xfrm>
              <a:off x="6954974" y="3149516"/>
              <a:ext cx="610721" cy="1712496"/>
            </a:xfrm>
            <a:custGeom>
              <a:avLst/>
              <a:gdLst>
                <a:gd name="connsiteX0" fmla="*/ 105968 w 610721"/>
                <a:gd name="connsiteY0" fmla="*/ 4676 h 1712496"/>
                <a:gd name="connsiteX1" fmla="*/ 10991 w 610721"/>
                <a:gd name="connsiteY1" fmla="*/ 441142 h 1712496"/>
                <a:gd name="connsiteX2" fmla="*/ 119415 w 610721"/>
                <a:gd name="connsiteY2" fmla="*/ 1042633 h 1712496"/>
                <a:gd name="connsiteX3" fmla="*/ 400831 w 610721"/>
                <a:gd name="connsiteY3" fmla="*/ 1712365 h 1712496"/>
                <a:gd name="connsiteX4" fmla="*/ 610608 w 610721"/>
                <a:gd name="connsiteY4" fmla="*/ 1703807 h 1712496"/>
                <a:gd name="connsiteX5" fmla="*/ 402284 w 610721"/>
                <a:gd name="connsiteY5" fmla="*/ 914171 h 1712496"/>
                <a:gd name="connsiteX6" fmla="*/ 410522 w 610721"/>
                <a:gd name="connsiteY6" fmla="*/ 386209 h 1712496"/>
                <a:gd name="connsiteX7" fmla="*/ 527117 w 610721"/>
                <a:gd name="connsiteY7" fmla="*/ 55337 h 1712496"/>
                <a:gd name="connsiteX8" fmla="*/ 105968 w 610721"/>
                <a:gd name="connsiteY8" fmla="*/ 4676 h 171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721" h="1712496">
                  <a:moveTo>
                    <a:pt x="105968" y="4676"/>
                  </a:moveTo>
                  <a:cubicBezTo>
                    <a:pt x="105968" y="4676"/>
                    <a:pt x="-40911" y="235304"/>
                    <a:pt x="10991" y="441142"/>
                  </a:cubicBezTo>
                  <a:cubicBezTo>
                    <a:pt x="62893" y="646979"/>
                    <a:pt x="119415" y="1042633"/>
                    <a:pt x="119415" y="1042633"/>
                  </a:cubicBezTo>
                  <a:lnTo>
                    <a:pt x="400831" y="1712365"/>
                  </a:lnTo>
                  <a:lnTo>
                    <a:pt x="610608" y="1703807"/>
                  </a:lnTo>
                  <a:lnTo>
                    <a:pt x="402284" y="914171"/>
                  </a:lnTo>
                  <a:lnTo>
                    <a:pt x="410522" y="386209"/>
                  </a:lnTo>
                  <a:cubicBezTo>
                    <a:pt x="410522" y="386209"/>
                    <a:pt x="555315" y="133884"/>
                    <a:pt x="527117" y="55337"/>
                  </a:cubicBezTo>
                  <a:cubicBezTo>
                    <a:pt x="498920" y="-23210"/>
                    <a:pt x="105968" y="4676"/>
                    <a:pt x="105968" y="4676"/>
                  </a:cubicBezTo>
                  <a:close/>
                </a:path>
              </a:pathLst>
            </a:custGeom>
            <a:solidFill>
              <a:srgbClr val="2F2E4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A6EC04-2201-0AEC-CA3B-CBD2B26821A9}"/>
                </a:ext>
              </a:extLst>
            </p:cNvPr>
            <p:cNvSpPr/>
            <p:nvPr/>
          </p:nvSpPr>
          <p:spPr>
            <a:xfrm>
              <a:off x="7090652" y="3224573"/>
              <a:ext cx="453003" cy="1541161"/>
            </a:xfrm>
            <a:custGeom>
              <a:avLst/>
              <a:gdLst>
                <a:gd name="connsiteX0" fmla="*/ 450142 w 453003"/>
                <a:gd name="connsiteY0" fmla="*/ 12076 h 1541161"/>
                <a:gd name="connsiteX1" fmla="*/ 411689 w 453003"/>
                <a:gd name="connsiteY1" fmla="*/ 337761 h 1541161"/>
                <a:gd name="connsiteX2" fmla="*/ 294949 w 453003"/>
                <a:gd name="connsiteY2" fmla="*/ 803449 h 1541161"/>
                <a:gd name="connsiteX3" fmla="*/ 198877 w 453003"/>
                <a:gd name="connsiteY3" fmla="*/ 1541030 h 1541161"/>
                <a:gd name="connsiteX4" fmla="*/ -114 w 453003"/>
                <a:gd name="connsiteY4" fmla="*/ 1476275 h 1541161"/>
                <a:gd name="connsiteX5" fmla="*/ 169570 w 453003"/>
                <a:gd name="connsiteY5" fmla="*/ 649903 h 1541161"/>
                <a:gd name="connsiteX6" fmla="*/ 302937 w 453003"/>
                <a:gd name="connsiteY6" fmla="*/ -132 h 154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003" h="1541161">
                  <a:moveTo>
                    <a:pt x="450142" y="12076"/>
                  </a:moveTo>
                  <a:cubicBezTo>
                    <a:pt x="450142" y="12076"/>
                    <a:pt x="468211" y="240866"/>
                    <a:pt x="411689" y="337761"/>
                  </a:cubicBezTo>
                  <a:cubicBezTo>
                    <a:pt x="355167" y="434655"/>
                    <a:pt x="294949" y="803449"/>
                    <a:pt x="294949" y="803449"/>
                  </a:cubicBezTo>
                  <a:lnTo>
                    <a:pt x="198877" y="1541030"/>
                  </a:lnTo>
                  <a:lnTo>
                    <a:pt x="-114" y="1476275"/>
                  </a:lnTo>
                  <a:lnTo>
                    <a:pt x="169570" y="649903"/>
                  </a:lnTo>
                  <a:lnTo>
                    <a:pt x="302937" y="-132"/>
                  </a:lnTo>
                  <a:close/>
                </a:path>
              </a:pathLst>
            </a:custGeom>
            <a:solidFill>
              <a:srgbClr val="2F2E4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9C421ED-6131-0590-F19A-464420CABA58}"/>
                </a:ext>
              </a:extLst>
            </p:cNvPr>
            <p:cNvSpPr/>
            <p:nvPr/>
          </p:nvSpPr>
          <p:spPr>
            <a:xfrm>
              <a:off x="7000476" y="2015649"/>
              <a:ext cx="684824" cy="1306289"/>
            </a:xfrm>
            <a:custGeom>
              <a:avLst/>
              <a:gdLst>
                <a:gd name="connsiteX0" fmla="*/ 610872 w 684824"/>
                <a:gd name="connsiteY0" fmla="*/ 113448 h 1306289"/>
                <a:gd name="connsiteX1" fmla="*/ 455615 w 684824"/>
                <a:gd name="connsiteY1" fmla="*/ 6731 h 1306289"/>
                <a:gd name="connsiteX2" fmla="*/ 219351 w 684824"/>
                <a:gd name="connsiteY2" fmla="*/ -132 h 1306289"/>
                <a:gd name="connsiteX3" fmla="*/ 137074 w 684824"/>
                <a:gd name="connsiteY3" fmla="*/ 80532 h 1306289"/>
                <a:gd name="connsiteX4" fmla="*/ 11514 w 684824"/>
                <a:gd name="connsiteY4" fmla="*/ 144648 h 1306289"/>
                <a:gd name="connsiteX5" fmla="*/ -114 w 684824"/>
                <a:gd name="connsiteY5" fmla="*/ 1189204 h 1306289"/>
                <a:gd name="connsiteX6" fmla="*/ 578159 w 684824"/>
                <a:gd name="connsiteY6" fmla="*/ 1282432 h 1306289"/>
                <a:gd name="connsiteX7" fmla="*/ 675468 w 684824"/>
                <a:gd name="connsiteY7" fmla="*/ 468729 h 1306289"/>
                <a:gd name="connsiteX8" fmla="*/ 610872 w 684824"/>
                <a:gd name="connsiteY8" fmla="*/ 113448 h 130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4824" h="1306289">
                  <a:moveTo>
                    <a:pt x="610872" y="113448"/>
                  </a:moveTo>
                  <a:lnTo>
                    <a:pt x="455615" y="6731"/>
                  </a:lnTo>
                  <a:lnTo>
                    <a:pt x="219351" y="-132"/>
                  </a:lnTo>
                  <a:lnTo>
                    <a:pt x="137074" y="80532"/>
                  </a:lnTo>
                  <a:lnTo>
                    <a:pt x="11514" y="144648"/>
                  </a:lnTo>
                  <a:lnTo>
                    <a:pt x="-114" y="1189204"/>
                  </a:lnTo>
                  <a:cubicBezTo>
                    <a:pt x="-114" y="1189204"/>
                    <a:pt x="375881" y="1369423"/>
                    <a:pt x="578159" y="1282432"/>
                  </a:cubicBezTo>
                  <a:lnTo>
                    <a:pt x="675468" y="468729"/>
                  </a:lnTo>
                  <a:cubicBezTo>
                    <a:pt x="715841" y="307238"/>
                    <a:pt x="610872" y="113448"/>
                    <a:pt x="610872" y="113448"/>
                  </a:cubicBezTo>
                  <a:close/>
                </a:path>
              </a:pathLst>
            </a:custGeom>
            <a:solidFill>
              <a:srgbClr val="3F3D5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F079E8D-73F7-56CB-955B-A0ADDCF2D74E}"/>
                </a:ext>
              </a:extLst>
            </p:cNvPr>
            <p:cNvSpPr/>
            <p:nvPr/>
          </p:nvSpPr>
          <p:spPr>
            <a:xfrm>
              <a:off x="6357425" y="1901152"/>
              <a:ext cx="835336" cy="538417"/>
            </a:xfrm>
            <a:custGeom>
              <a:avLst/>
              <a:gdLst>
                <a:gd name="connsiteX0" fmla="*/ 686100 w 835336"/>
                <a:gd name="connsiteY0" fmla="*/ 538286 h 538417"/>
                <a:gd name="connsiteX1" fmla="*/ 271969 w 835336"/>
                <a:gd name="connsiteY1" fmla="*/ 538286 h 538417"/>
                <a:gd name="connsiteX2" fmla="*/ -114 w 835336"/>
                <a:gd name="connsiteY2" fmla="*/ 69945 h 538417"/>
                <a:gd name="connsiteX3" fmla="*/ 176805 w 835336"/>
                <a:gd name="connsiteY3" fmla="*/ -132 h 538417"/>
                <a:gd name="connsiteX4" fmla="*/ 326634 w 835336"/>
                <a:gd name="connsiteY4" fmla="*/ 266392 h 538417"/>
                <a:gd name="connsiteX5" fmla="*/ 543494 w 835336"/>
                <a:gd name="connsiteY5" fmla="*/ 246766 h 538417"/>
                <a:gd name="connsiteX6" fmla="*/ 678899 w 835336"/>
                <a:gd name="connsiteY6" fmla="*/ 240217 h 538417"/>
                <a:gd name="connsiteX7" fmla="*/ 835049 w 835336"/>
                <a:gd name="connsiteY7" fmla="*/ 381963 h 538417"/>
                <a:gd name="connsiteX8" fmla="*/ 834112 w 835336"/>
                <a:gd name="connsiteY8" fmla="*/ 407335 h 538417"/>
                <a:gd name="connsiteX9" fmla="*/ 834112 w 835336"/>
                <a:gd name="connsiteY9" fmla="*/ 407335 h 538417"/>
                <a:gd name="connsiteX10" fmla="*/ 686100 w 835336"/>
                <a:gd name="connsiteY10" fmla="*/ 538286 h 53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336" h="538417">
                  <a:moveTo>
                    <a:pt x="686100" y="538286"/>
                  </a:moveTo>
                  <a:lnTo>
                    <a:pt x="271969" y="538286"/>
                  </a:lnTo>
                  <a:lnTo>
                    <a:pt x="-114" y="69945"/>
                  </a:lnTo>
                  <a:lnTo>
                    <a:pt x="176805" y="-132"/>
                  </a:lnTo>
                  <a:lnTo>
                    <a:pt x="326634" y="266392"/>
                  </a:lnTo>
                  <a:lnTo>
                    <a:pt x="543494" y="246766"/>
                  </a:lnTo>
                  <a:lnTo>
                    <a:pt x="678899" y="240217"/>
                  </a:lnTo>
                  <a:cubicBezTo>
                    <a:pt x="761161" y="236240"/>
                    <a:pt x="831072" y="299701"/>
                    <a:pt x="835049" y="381963"/>
                  </a:cubicBezTo>
                  <a:cubicBezTo>
                    <a:pt x="835458" y="390431"/>
                    <a:pt x="835145" y="398919"/>
                    <a:pt x="834112" y="407335"/>
                  </a:cubicBezTo>
                  <a:lnTo>
                    <a:pt x="834112" y="407335"/>
                  </a:lnTo>
                  <a:cubicBezTo>
                    <a:pt x="824859" y="482065"/>
                    <a:pt x="761402" y="538208"/>
                    <a:pt x="686100" y="538286"/>
                  </a:cubicBezTo>
                  <a:close/>
                </a:path>
              </a:pathLst>
            </a:custGeom>
            <a:solidFill>
              <a:srgbClr val="3F3D5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D33D22-99D2-A5A0-5C73-9F2D383804D8}"/>
                </a:ext>
              </a:extLst>
            </p:cNvPr>
            <p:cNvSpPr/>
            <p:nvPr/>
          </p:nvSpPr>
          <p:spPr>
            <a:xfrm>
              <a:off x="7152485" y="1519927"/>
              <a:ext cx="409703" cy="409703"/>
            </a:xfrm>
            <a:custGeom>
              <a:avLst/>
              <a:gdLst>
                <a:gd name="connsiteX0" fmla="*/ 409704 w 409703"/>
                <a:gd name="connsiteY0" fmla="*/ 204852 h 409703"/>
                <a:gd name="connsiteX1" fmla="*/ 204852 w 409703"/>
                <a:gd name="connsiteY1" fmla="*/ 409704 h 409703"/>
                <a:gd name="connsiteX2" fmla="*/ 0 w 409703"/>
                <a:gd name="connsiteY2" fmla="*/ 204852 h 409703"/>
                <a:gd name="connsiteX3" fmla="*/ 204852 w 409703"/>
                <a:gd name="connsiteY3" fmla="*/ 0 h 409703"/>
                <a:gd name="connsiteX4" fmla="*/ 409704 w 409703"/>
                <a:gd name="connsiteY4" fmla="*/ 204852 h 40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703" h="409703">
                  <a:moveTo>
                    <a:pt x="409704" y="204852"/>
                  </a:moveTo>
                  <a:cubicBezTo>
                    <a:pt x="409704" y="317988"/>
                    <a:pt x="317989" y="409704"/>
                    <a:pt x="204852" y="409704"/>
                  </a:cubicBezTo>
                  <a:cubicBezTo>
                    <a:pt x="91715" y="409704"/>
                    <a:pt x="0" y="317988"/>
                    <a:pt x="0" y="204852"/>
                  </a:cubicBezTo>
                  <a:cubicBezTo>
                    <a:pt x="0" y="91715"/>
                    <a:pt x="91715" y="0"/>
                    <a:pt x="204852" y="0"/>
                  </a:cubicBezTo>
                  <a:cubicBezTo>
                    <a:pt x="317989" y="0"/>
                    <a:pt x="409704" y="91715"/>
                    <a:pt x="409704" y="204852"/>
                  </a:cubicBezTo>
                  <a:close/>
                </a:path>
              </a:pathLst>
            </a:custGeom>
            <a:solidFill>
              <a:srgbClr val="FFB6B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7B3CE4-A9F5-93C9-545B-FB469EAB280E}"/>
                </a:ext>
              </a:extLst>
            </p:cNvPr>
            <p:cNvSpPr/>
            <p:nvPr/>
          </p:nvSpPr>
          <p:spPr>
            <a:xfrm>
              <a:off x="7141492" y="1463610"/>
              <a:ext cx="464094" cy="453992"/>
            </a:xfrm>
            <a:custGeom>
              <a:avLst/>
              <a:gdLst>
                <a:gd name="connsiteX0" fmla="*/ 462560 w 464094"/>
                <a:gd name="connsiteY0" fmla="*/ 214430 h 453992"/>
                <a:gd name="connsiteX1" fmla="*/ 382492 w 464094"/>
                <a:gd name="connsiteY1" fmla="*/ 113130 h 453992"/>
                <a:gd name="connsiteX2" fmla="*/ 269348 w 464094"/>
                <a:gd name="connsiteY2" fmla="*/ 10334 h 453992"/>
                <a:gd name="connsiteX3" fmla="*/ 15266 w 464094"/>
                <a:gd name="connsiteY3" fmla="*/ 103002 h 453992"/>
                <a:gd name="connsiteX4" fmla="*/ -107 w 464094"/>
                <a:gd name="connsiteY4" fmla="*/ 131179 h 453992"/>
                <a:gd name="connsiteX5" fmla="*/ 21420 w 464094"/>
                <a:gd name="connsiteY5" fmla="*/ 155634 h 453992"/>
                <a:gd name="connsiteX6" fmla="*/ 77704 w 464094"/>
                <a:gd name="connsiteY6" fmla="*/ 190373 h 453992"/>
                <a:gd name="connsiteX7" fmla="*/ 125845 w 464094"/>
                <a:gd name="connsiteY7" fmla="*/ 356590 h 453992"/>
                <a:gd name="connsiteX8" fmla="*/ 164576 w 464094"/>
                <a:gd name="connsiteY8" fmla="*/ 436739 h 453992"/>
                <a:gd name="connsiteX9" fmla="*/ 307710 w 464094"/>
                <a:gd name="connsiteY9" fmla="*/ 442210 h 453992"/>
                <a:gd name="connsiteX10" fmla="*/ 428312 w 464094"/>
                <a:gd name="connsiteY10" fmla="*/ 343154 h 453992"/>
                <a:gd name="connsiteX11" fmla="*/ 462560 w 464094"/>
                <a:gd name="connsiteY11" fmla="*/ 214430 h 45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094" h="453992">
                  <a:moveTo>
                    <a:pt x="462560" y="214430"/>
                  </a:moveTo>
                  <a:cubicBezTo>
                    <a:pt x="456269" y="169457"/>
                    <a:pt x="425810" y="126755"/>
                    <a:pt x="382492" y="113130"/>
                  </a:cubicBezTo>
                  <a:cubicBezTo>
                    <a:pt x="365285" y="63159"/>
                    <a:pt x="319706" y="26370"/>
                    <a:pt x="269348" y="10334"/>
                  </a:cubicBezTo>
                  <a:cubicBezTo>
                    <a:pt x="173433" y="-20249"/>
                    <a:pt x="68970" y="17851"/>
                    <a:pt x="15266" y="103002"/>
                  </a:cubicBezTo>
                  <a:cubicBezTo>
                    <a:pt x="11412" y="109062"/>
                    <a:pt x="-438" y="123948"/>
                    <a:pt x="-107" y="131179"/>
                  </a:cubicBezTo>
                  <a:cubicBezTo>
                    <a:pt x="313" y="140362"/>
                    <a:pt x="14363" y="149844"/>
                    <a:pt x="21420" y="155634"/>
                  </a:cubicBezTo>
                  <a:cubicBezTo>
                    <a:pt x="38913" y="169153"/>
                    <a:pt x="57777" y="180797"/>
                    <a:pt x="77704" y="190373"/>
                  </a:cubicBezTo>
                  <a:cubicBezTo>
                    <a:pt x="151366" y="228562"/>
                    <a:pt x="126845" y="288580"/>
                    <a:pt x="125845" y="356590"/>
                  </a:cubicBezTo>
                  <a:cubicBezTo>
                    <a:pt x="125360" y="389641"/>
                    <a:pt x="136394" y="417860"/>
                    <a:pt x="164576" y="436739"/>
                  </a:cubicBezTo>
                  <a:cubicBezTo>
                    <a:pt x="205249" y="463984"/>
                    <a:pt x="263456" y="453144"/>
                    <a:pt x="307710" y="442210"/>
                  </a:cubicBezTo>
                  <a:cubicBezTo>
                    <a:pt x="357926" y="429801"/>
                    <a:pt x="399675" y="385688"/>
                    <a:pt x="428312" y="343154"/>
                  </a:cubicBezTo>
                  <a:cubicBezTo>
                    <a:pt x="453675" y="305485"/>
                    <a:pt x="468852" y="259404"/>
                    <a:pt x="462560" y="214430"/>
                  </a:cubicBezTo>
                  <a:close/>
                </a:path>
              </a:pathLst>
            </a:custGeom>
            <a:solidFill>
              <a:srgbClr val="2F2E4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0F27EA7-928A-6880-9410-00F19C6FE35D}"/>
                </a:ext>
              </a:extLst>
            </p:cNvPr>
            <p:cNvSpPr/>
            <p:nvPr/>
          </p:nvSpPr>
          <p:spPr>
            <a:xfrm>
              <a:off x="7429201" y="2395926"/>
              <a:ext cx="256100" cy="874338"/>
            </a:xfrm>
            <a:custGeom>
              <a:avLst/>
              <a:gdLst>
                <a:gd name="connsiteX0" fmla="*/ 176389 w 256100"/>
                <a:gd name="connsiteY0" fmla="*/ 0 h 874338"/>
                <a:gd name="connsiteX1" fmla="*/ 256101 w 256100"/>
                <a:gd name="connsiteY1" fmla="*/ 874338 h 874338"/>
                <a:gd name="connsiteX2" fmla="*/ 0 w 256100"/>
                <a:gd name="connsiteY2" fmla="*/ 860604 h 874338"/>
                <a:gd name="connsiteX3" fmla="*/ 176389 w 256100"/>
                <a:gd name="connsiteY3" fmla="*/ 0 h 87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100" h="874338">
                  <a:moveTo>
                    <a:pt x="176389" y="0"/>
                  </a:moveTo>
                  <a:lnTo>
                    <a:pt x="256101" y="874338"/>
                  </a:lnTo>
                  <a:lnTo>
                    <a:pt x="0" y="860604"/>
                  </a:lnTo>
                  <a:lnTo>
                    <a:pt x="176389" y="0"/>
                  </a:lnTo>
                  <a:close/>
                </a:path>
              </a:pathLst>
            </a:custGeom>
            <a:solidFill>
              <a:srgbClr val="3F3D5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1399852-3AD7-F38B-1138-ABDF4B8457FA}"/>
                </a:ext>
              </a:extLst>
            </p:cNvPr>
            <p:cNvSpPr/>
            <p:nvPr/>
          </p:nvSpPr>
          <p:spPr>
            <a:xfrm>
              <a:off x="5343148" y="5120534"/>
              <a:ext cx="3154506" cy="19228"/>
            </a:xfrm>
            <a:custGeom>
              <a:avLst/>
              <a:gdLst>
                <a:gd name="connsiteX0" fmla="*/ 3144779 w 3154506"/>
                <a:gd name="connsiteY0" fmla="*/ 19097 h 19228"/>
                <a:gd name="connsiteX1" fmla="*/ 9473 w 3154506"/>
                <a:gd name="connsiteY1" fmla="*/ 19097 h 19228"/>
                <a:gd name="connsiteX2" fmla="*/ -114 w 3154506"/>
                <a:gd name="connsiteY2" fmla="*/ 9455 h 19228"/>
                <a:gd name="connsiteX3" fmla="*/ 9473 w 3154506"/>
                <a:gd name="connsiteY3" fmla="*/ -132 h 19228"/>
                <a:gd name="connsiteX4" fmla="*/ 3144779 w 3154506"/>
                <a:gd name="connsiteY4" fmla="*/ -131 h 19228"/>
                <a:gd name="connsiteX5" fmla="*/ 3154393 w 3154506"/>
                <a:gd name="connsiteY5" fmla="*/ 9483 h 19228"/>
                <a:gd name="connsiteX6" fmla="*/ 3144779 w 3154506"/>
                <a:gd name="connsiteY6" fmla="*/ 19097 h 1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4506" h="19228">
                  <a:moveTo>
                    <a:pt x="3144779" y="19097"/>
                  </a:moveTo>
                  <a:lnTo>
                    <a:pt x="9473" y="19097"/>
                  </a:lnTo>
                  <a:cubicBezTo>
                    <a:pt x="4163" y="19082"/>
                    <a:pt x="-129" y="14765"/>
                    <a:pt x="-114" y="9455"/>
                  </a:cubicBezTo>
                  <a:cubicBezTo>
                    <a:pt x="-98" y="4167"/>
                    <a:pt x="4185" y="-116"/>
                    <a:pt x="9473" y="-132"/>
                  </a:cubicBezTo>
                  <a:lnTo>
                    <a:pt x="3144779" y="-131"/>
                  </a:lnTo>
                  <a:cubicBezTo>
                    <a:pt x="3150089" y="-131"/>
                    <a:pt x="3154393" y="4173"/>
                    <a:pt x="3154393" y="9483"/>
                  </a:cubicBezTo>
                  <a:cubicBezTo>
                    <a:pt x="3154393" y="14793"/>
                    <a:pt x="3150089" y="19097"/>
                    <a:pt x="3144779" y="19097"/>
                  </a:cubicBezTo>
                  <a:close/>
                </a:path>
              </a:pathLst>
            </a:custGeom>
            <a:solidFill>
              <a:srgbClr val="CACACA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0061EDD-8227-E28C-1F90-BBD28D4AC701}"/>
                </a:ext>
              </a:extLst>
            </p:cNvPr>
            <p:cNvSpPr/>
            <p:nvPr/>
          </p:nvSpPr>
          <p:spPr>
            <a:xfrm>
              <a:off x="1322688" y="4747741"/>
              <a:ext cx="113326" cy="296167"/>
            </a:xfrm>
            <a:custGeom>
              <a:avLst/>
              <a:gdLst>
                <a:gd name="connsiteX0" fmla="*/ 16 w 113326"/>
                <a:gd name="connsiteY0" fmla="*/ 296167 h 296167"/>
                <a:gd name="connsiteX1" fmla="*/ 76797 w 113326"/>
                <a:gd name="connsiteY1" fmla="*/ 296167 h 296167"/>
                <a:gd name="connsiteX2" fmla="*/ 113327 w 113326"/>
                <a:gd name="connsiteY2" fmla="*/ 0 h 296167"/>
                <a:gd name="connsiteX3" fmla="*/ 0 w 113326"/>
                <a:gd name="connsiteY3" fmla="*/ 0 h 296167"/>
                <a:gd name="connsiteX4" fmla="*/ 16 w 113326"/>
                <a:gd name="connsiteY4" fmla="*/ 296167 h 29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6" h="296167">
                  <a:moveTo>
                    <a:pt x="16" y="296167"/>
                  </a:moveTo>
                  <a:lnTo>
                    <a:pt x="76797" y="296167"/>
                  </a:lnTo>
                  <a:lnTo>
                    <a:pt x="113327" y="0"/>
                  </a:lnTo>
                  <a:lnTo>
                    <a:pt x="0" y="0"/>
                  </a:lnTo>
                  <a:lnTo>
                    <a:pt x="16" y="296167"/>
                  </a:lnTo>
                  <a:close/>
                </a:path>
              </a:pathLst>
            </a:custGeom>
            <a:solidFill>
              <a:srgbClr val="9E616A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E153BCC-B0B2-3073-C456-67D1A023FF3F}"/>
                </a:ext>
              </a:extLst>
            </p:cNvPr>
            <p:cNvSpPr/>
            <p:nvPr/>
          </p:nvSpPr>
          <p:spPr>
            <a:xfrm>
              <a:off x="1303117" y="5018833"/>
              <a:ext cx="247588" cy="99505"/>
            </a:xfrm>
            <a:custGeom>
              <a:avLst/>
              <a:gdLst>
                <a:gd name="connsiteX0" fmla="*/ -114 w 247588"/>
                <a:gd name="connsiteY0" fmla="*/ -125 h 99505"/>
                <a:gd name="connsiteX1" fmla="*/ 151102 w 247588"/>
                <a:gd name="connsiteY1" fmla="*/ -132 h 99505"/>
                <a:gd name="connsiteX2" fmla="*/ 151108 w 247588"/>
                <a:gd name="connsiteY2" fmla="*/ -132 h 99505"/>
                <a:gd name="connsiteX3" fmla="*/ 247475 w 247588"/>
                <a:gd name="connsiteY3" fmla="*/ 96233 h 99505"/>
                <a:gd name="connsiteX4" fmla="*/ 247475 w 247588"/>
                <a:gd name="connsiteY4" fmla="*/ 99365 h 99505"/>
                <a:gd name="connsiteX5" fmla="*/ -109 w 247588"/>
                <a:gd name="connsiteY5" fmla="*/ 99374 h 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588" h="99505">
                  <a:moveTo>
                    <a:pt x="-114" y="-125"/>
                  </a:moveTo>
                  <a:lnTo>
                    <a:pt x="151102" y="-132"/>
                  </a:lnTo>
                  <a:lnTo>
                    <a:pt x="151108" y="-132"/>
                  </a:lnTo>
                  <a:cubicBezTo>
                    <a:pt x="204328" y="-129"/>
                    <a:pt x="247471" y="43013"/>
                    <a:pt x="247475" y="96233"/>
                  </a:cubicBezTo>
                  <a:lnTo>
                    <a:pt x="247475" y="99365"/>
                  </a:lnTo>
                  <a:lnTo>
                    <a:pt x="-109" y="99374"/>
                  </a:lnTo>
                  <a:close/>
                </a:path>
              </a:pathLst>
            </a:custGeom>
            <a:solidFill>
              <a:srgbClr val="2F2E4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5554F48-3879-1C70-9E22-44E800787523}"/>
                </a:ext>
              </a:extLst>
            </p:cNvPr>
            <p:cNvSpPr/>
            <p:nvPr/>
          </p:nvSpPr>
          <p:spPr>
            <a:xfrm>
              <a:off x="2030416" y="4747741"/>
              <a:ext cx="113326" cy="296167"/>
            </a:xfrm>
            <a:custGeom>
              <a:avLst/>
              <a:gdLst>
                <a:gd name="connsiteX0" fmla="*/ 16 w 113326"/>
                <a:gd name="connsiteY0" fmla="*/ 296167 h 296167"/>
                <a:gd name="connsiteX1" fmla="*/ 76797 w 113326"/>
                <a:gd name="connsiteY1" fmla="*/ 296167 h 296167"/>
                <a:gd name="connsiteX2" fmla="*/ 113327 w 113326"/>
                <a:gd name="connsiteY2" fmla="*/ 0 h 296167"/>
                <a:gd name="connsiteX3" fmla="*/ 0 w 113326"/>
                <a:gd name="connsiteY3" fmla="*/ 0 h 296167"/>
                <a:gd name="connsiteX4" fmla="*/ 16 w 113326"/>
                <a:gd name="connsiteY4" fmla="*/ 296167 h 29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6" h="296167">
                  <a:moveTo>
                    <a:pt x="16" y="296167"/>
                  </a:moveTo>
                  <a:lnTo>
                    <a:pt x="76797" y="296167"/>
                  </a:lnTo>
                  <a:lnTo>
                    <a:pt x="113327" y="0"/>
                  </a:lnTo>
                  <a:lnTo>
                    <a:pt x="0" y="0"/>
                  </a:lnTo>
                  <a:lnTo>
                    <a:pt x="16" y="296167"/>
                  </a:lnTo>
                  <a:close/>
                </a:path>
              </a:pathLst>
            </a:custGeom>
            <a:solidFill>
              <a:srgbClr val="9E616A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E699B42-A40A-381F-D6AF-6F3B08683D95}"/>
                </a:ext>
              </a:extLst>
            </p:cNvPr>
            <p:cNvSpPr/>
            <p:nvPr/>
          </p:nvSpPr>
          <p:spPr>
            <a:xfrm>
              <a:off x="2010844" y="5018834"/>
              <a:ext cx="247588" cy="99505"/>
            </a:xfrm>
            <a:custGeom>
              <a:avLst/>
              <a:gdLst>
                <a:gd name="connsiteX0" fmla="*/ -114 w 247588"/>
                <a:gd name="connsiteY0" fmla="*/ -126 h 99505"/>
                <a:gd name="connsiteX1" fmla="*/ 151102 w 247588"/>
                <a:gd name="connsiteY1" fmla="*/ -132 h 99505"/>
                <a:gd name="connsiteX2" fmla="*/ 151108 w 247588"/>
                <a:gd name="connsiteY2" fmla="*/ -132 h 99505"/>
                <a:gd name="connsiteX3" fmla="*/ 247475 w 247588"/>
                <a:gd name="connsiteY3" fmla="*/ 96233 h 99505"/>
                <a:gd name="connsiteX4" fmla="*/ 247475 w 247588"/>
                <a:gd name="connsiteY4" fmla="*/ 99365 h 99505"/>
                <a:gd name="connsiteX5" fmla="*/ -109 w 247588"/>
                <a:gd name="connsiteY5" fmla="*/ 99374 h 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588" h="99505">
                  <a:moveTo>
                    <a:pt x="-114" y="-126"/>
                  </a:moveTo>
                  <a:lnTo>
                    <a:pt x="151102" y="-132"/>
                  </a:lnTo>
                  <a:lnTo>
                    <a:pt x="151108" y="-132"/>
                  </a:lnTo>
                  <a:cubicBezTo>
                    <a:pt x="204328" y="-129"/>
                    <a:pt x="247471" y="43013"/>
                    <a:pt x="247475" y="96233"/>
                  </a:cubicBezTo>
                  <a:lnTo>
                    <a:pt x="247475" y="99365"/>
                  </a:lnTo>
                  <a:lnTo>
                    <a:pt x="-109" y="99374"/>
                  </a:lnTo>
                  <a:close/>
                </a:path>
              </a:pathLst>
            </a:custGeom>
            <a:solidFill>
              <a:srgbClr val="2F2E4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B3FA34A-7264-E636-2FDE-C1B40A7428DB}"/>
                </a:ext>
              </a:extLst>
            </p:cNvPr>
            <p:cNvSpPr/>
            <p:nvPr/>
          </p:nvSpPr>
          <p:spPr>
            <a:xfrm>
              <a:off x="1511835" y="2664575"/>
              <a:ext cx="475987" cy="325679"/>
            </a:xfrm>
            <a:custGeom>
              <a:avLst/>
              <a:gdLst>
                <a:gd name="connsiteX0" fmla="*/ 425885 w 475987"/>
                <a:gd name="connsiteY0" fmla="*/ 0 h 325679"/>
                <a:gd name="connsiteX1" fmla="*/ 475988 w 475987"/>
                <a:gd name="connsiteY1" fmla="*/ 319414 h 325679"/>
                <a:gd name="connsiteX2" fmla="*/ 0 w 475987"/>
                <a:gd name="connsiteY2" fmla="*/ 325680 h 325679"/>
                <a:gd name="connsiteX3" fmla="*/ 62626 w 475987"/>
                <a:gd name="connsiteY3" fmla="*/ 18789 h 325679"/>
                <a:gd name="connsiteX4" fmla="*/ 425885 w 475987"/>
                <a:gd name="connsiteY4" fmla="*/ 0 h 3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987" h="325679">
                  <a:moveTo>
                    <a:pt x="425885" y="0"/>
                  </a:moveTo>
                  <a:lnTo>
                    <a:pt x="475988" y="319414"/>
                  </a:lnTo>
                  <a:lnTo>
                    <a:pt x="0" y="325680"/>
                  </a:lnTo>
                  <a:lnTo>
                    <a:pt x="62626" y="18789"/>
                  </a:lnTo>
                  <a:lnTo>
                    <a:pt x="425885" y="0"/>
                  </a:lnTo>
                  <a:close/>
                </a:path>
              </a:pathLst>
            </a:custGeom>
            <a:solidFill>
              <a:srgbClr val="9E616A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BAE36DE-C863-84FA-C0B2-C444354C21A2}"/>
                </a:ext>
              </a:extLst>
            </p:cNvPr>
            <p:cNvSpPr/>
            <p:nvPr/>
          </p:nvSpPr>
          <p:spPr>
            <a:xfrm>
              <a:off x="1302020" y="2906000"/>
              <a:ext cx="842382" cy="2076551"/>
            </a:xfrm>
            <a:custGeom>
              <a:avLst/>
              <a:gdLst>
                <a:gd name="connsiteX0" fmla="*/ 671878 w 842382"/>
                <a:gd name="connsiteY0" fmla="*/ -132 h 2076551"/>
                <a:gd name="connsiteX1" fmla="*/ 823480 w 842382"/>
                <a:gd name="connsiteY1" fmla="*/ 403540 h 2076551"/>
                <a:gd name="connsiteX2" fmla="*/ 842269 w 842382"/>
                <a:gd name="connsiteY2" fmla="*/ 2076419 h 2076551"/>
                <a:gd name="connsiteX3" fmla="*/ 713876 w 842382"/>
                <a:gd name="connsiteY3" fmla="*/ 2076419 h 2076551"/>
                <a:gd name="connsiteX4" fmla="*/ 406986 w 842382"/>
                <a:gd name="connsiteY4" fmla="*/ 732351 h 2076551"/>
                <a:gd name="connsiteX5" fmla="*/ 125148 w 842382"/>
                <a:gd name="connsiteY5" fmla="*/ 2041332 h 2076551"/>
                <a:gd name="connsiteX6" fmla="*/ -114 w 842382"/>
                <a:gd name="connsiteY6" fmla="*/ 2041332 h 2076551"/>
                <a:gd name="connsiteX7" fmla="*/ 87569 w 842382"/>
                <a:gd name="connsiteY7" fmla="*/ 569511 h 2076551"/>
                <a:gd name="connsiteX8" fmla="*/ 194041 w 842382"/>
                <a:gd name="connsiteY8" fmla="*/ 99781 h 2076551"/>
                <a:gd name="connsiteX9" fmla="*/ 226251 w 842382"/>
                <a:gd name="connsiteY9" fmla="*/ 6724 h 207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382" h="2076551">
                  <a:moveTo>
                    <a:pt x="671878" y="-132"/>
                  </a:moveTo>
                  <a:lnTo>
                    <a:pt x="823480" y="403540"/>
                  </a:lnTo>
                  <a:lnTo>
                    <a:pt x="842269" y="2076419"/>
                  </a:lnTo>
                  <a:lnTo>
                    <a:pt x="713876" y="2076419"/>
                  </a:lnTo>
                  <a:lnTo>
                    <a:pt x="406986" y="732351"/>
                  </a:lnTo>
                  <a:lnTo>
                    <a:pt x="125148" y="2041332"/>
                  </a:lnTo>
                  <a:lnTo>
                    <a:pt x="-114" y="2041332"/>
                  </a:lnTo>
                  <a:lnTo>
                    <a:pt x="87569" y="569511"/>
                  </a:lnTo>
                  <a:cubicBezTo>
                    <a:pt x="87569" y="569511"/>
                    <a:pt x="61712" y="274100"/>
                    <a:pt x="194041" y="99781"/>
                  </a:cubicBezTo>
                  <a:lnTo>
                    <a:pt x="226251" y="6724"/>
                  </a:lnTo>
                  <a:close/>
                </a:path>
              </a:pathLst>
            </a:custGeom>
            <a:solidFill>
              <a:srgbClr val="2F2E4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51630C1-BB3F-0B2C-A2E8-B9C06E5CB9DB}"/>
                </a:ext>
              </a:extLst>
            </p:cNvPr>
            <p:cNvSpPr/>
            <p:nvPr/>
          </p:nvSpPr>
          <p:spPr>
            <a:xfrm>
              <a:off x="1203810" y="2400078"/>
              <a:ext cx="382613" cy="824100"/>
            </a:xfrm>
            <a:custGeom>
              <a:avLst/>
              <a:gdLst>
                <a:gd name="connsiteX0" fmla="*/ 119803 w 382613"/>
                <a:gd name="connsiteY0" fmla="*/ 820473 h 824100"/>
                <a:gd name="connsiteX1" fmla="*/ 185753 w 382613"/>
                <a:gd name="connsiteY1" fmla="*/ 705112 h 824100"/>
                <a:gd name="connsiteX2" fmla="*/ 180005 w 382613"/>
                <a:gd name="connsiteY2" fmla="*/ 689575 h 824100"/>
                <a:gd name="connsiteX3" fmla="*/ 382500 w 382613"/>
                <a:gd name="connsiteY3" fmla="*/ 29393 h 824100"/>
                <a:gd name="connsiteX4" fmla="*/ 233557 w 382613"/>
                <a:gd name="connsiteY4" fmla="*/ -132 h 824100"/>
                <a:gd name="connsiteX5" fmla="*/ 48356 w 382613"/>
                <a:gd name="connsiteY5" fmla="*/ 646984 h 824100"/>
                <a:gd name="connsiteX6" fmla="*/ 11870 w 382613"/>
                <a:gd name="connsiteY6" fmla="*/ 775507 h 824100"/>
                <a:gd name="connsiteX7" fmla="*/ 119803 w 382613"/>
                <a:gd name="connsiteY7" fmla="*/ 820473 h 8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13" h="824100">
                  <a:moveTo>
                    <a:pt x="119803" y="820473"/>
                  </a:moveTo>
                  <a:cubicBezTo>
                    <a:pt x="169870" y="806828"/>
                    <a:pt x="199397" y="755180"/>
                    <a:pt x="185753" y="705112"/>
                  </a:cubicBezTo>
                  <a:cubicBezTo>
                    <a:pt x="184298" y="699774"/>
                    <a:pt x="182375" y="694574"/>
                    <a:pt x="180005" y="689575"/>
                  </a:cubicBezTo>
                  <a:lnTo>
                    <a:pt x="382500" y="29393"/>
                  </a:lnTo>
                  <a:lnTo>
                    <a:pt x="233557" y="-132"/>
                  </a:lnTo>
                  <a:lnTo>
                    <a:pt x="48356" y="646984"/>
                  </a:lnTo>
                  <a:cubicBezTo>
                    <a:pt x="2789" y="672399"/>
                    <a:pt x="-13546" y="729942"/>
                    <a:pt x="11870" y="775507"/>
                  </a:cubicBezTo>
                  <a:cubicBezTo>
                    <a:pt x="33136" y="813634"/>
                    <a:pt x="77757" y="832224"/>
                    <a:pt x="119803" y="820473"/>
                  </a:cubicBezTo>
                  <a:close/>
                </a:path>
              </a:pathLst>
            </a:custGeom>
            <a:solidFill>
              <a:srgbClr val="9E616A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8092963-8A86-E2F8-ECE9-F0EB8F7929AA}"/>
                </a:ext>
              </a:extLst>
            </p:cNvPr>
            <p:cNvSpPr/>
            <p:nvPr/>
          </p:nvSpPr>
          <p:spPr>
            <a:xfrm>
              <a:off x="1470236" y="2137105"/>
              <a:ext cx="531856" cy="703881"/>
            </a:xfrm>
            <a:custGeom>
              <a:avLst/>
              <a:gdLst>
                <a:gd name="connsiteX0" fmla="*/ 120443 w 531856"/>
                <a:gd name="connsiteY0" fmla="*/ 703750 h 703881"/>
                <a:gd name="connsiteX1" fmla="*/ 112167 w 531856"/>
                <a:gd name="connsiteY1" fmla="*/ 702933 h 703881"/>
                <a:gd name="connsiteX2" fmla="*/ 112167 w 531856"/>
                <a:gd name="connsiteY2" fmla="*/ 702933 h 703881"/>
                <a:gd name="connsiteX3" fmla="*/ 77881 w 531856"/>
                <a:gd name="connsiteY3" fmla="*/ 664155 h 703881"/>
                <a:gd name="connsiteX4" fmla="*/ 8542 w 531856"/>
                <a:gd name="connsiteY4" fmla="*/ 330635 h 703881"/>
                <a:gd name="connsiteX5" fmla="*/ 197124 w 531856"/>
                <a:gd name="connsiteY5" fmla="*/ 8461 h 703881"/>
                <a:gd name="connsiteX6" fmla="*/ 425361 w 531856"/>
                <a:gd name="connsiteY6" fmla="*/ 54994 h 703881"/>
                <a:gd name="connsiteX7" fmla="*/ 525891 w 531856"/>
                <a:gd name="connsiteY7" fmla="*/ 233181 h 703881"/>
                <a:gd name="connsiteX8" fmla="*/ 490129 w 531856"/>
                <a:gd name="connsiteY8" fmla="*/ 665092 h 703881"/>
                <a:gd name="connsiteX9" fmla="*/ 449470 w 531856"/>
                <a:gd name="connsiteY9" fmla="*/ 697406 h 703881"/>
                <a:gd name="connsiteX10" fmla="*/ 121356 w 531856"/>
                <a:gd name="connsiteY10" fmla="*/ 703740 h 703881"/>
                <a:gd name="connsiteX11" fmla="*/ 120443 w 531856"/>
                <a:gd name="connsiteY11" fmla="*/ 703750 h 70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856" h="703881">
                  <a:moveTo>
                    <a:pt x="120443" y="703750"/>
                  </a:moveTo>
                  <a:cubicBezTo>
                    <a:pt x="117665" y="703748"/>
                    <a:pt x="114893" y="703474"/>
                    <a:pt x="112167" y="702933"/>
                  </a:cubicBezTo>
                  <a:lnTo>
                    <a:pt x="112167" y="702933"/>
                  </a:lnTo>
                  <a:cubicBezTo>
                    <a:pt x="93332" y="699165"/>
                    <a:pt x="79314" y="683310"/>
                    <a:pt x="77881" y="664155"/>
                  </a:cubicBezTo>
                  <a:cubicBezTo>
                    <a:pt x="73173" y="599691"/>
                    <a:pt x="49844" y="487481"/>
                    <a:pt x="8542" y="330635"/>
                  </a:cubicBezTo>
                  <a:cubicBezTo>
                    <a:pt x="-28348" y="189593"/>
                    <a:pt x="56083" y="45351"/>
                    <a:pt x="197124" y="8461"/>
                  </a:cubicBezTo>
                  <a:cubicBezTo>
                    <a:pt x="276303" y="-12248"/>
                    <a:pt x="360609" y="4940"/>
                    <a:pt x="425361" y="54994"/>
                  </a:cubicBezTo>
                  <a:cubicBezTo>
                    <a:pt x="481763" y="98199"/>
                    <a:pt x="518076" y="162563"/>
                    <a:pt x="525891" y="233181"/>
                  </a:cubicBezTo>
                  <a:cubicBezTo>
                    <a:pt x="546418" y="413952"/>
                    <a:pt x="507719" y="595450"/>
                    <a:pt x="490129" y="665092"/>
                  </a:cubicBezTo>
                  <a:cubicBezTo>
                    <a:pt x="485378" y="683777"/>
                    <a:pt x="468745" y="696996"/>
                    <a:pt x="449470" y="697406"/>
                  </a:cubicBezTo>
                  <a:lnTo>
                    <a:pt x="121356" y="703740"/>
                  </a:lnTo>
                  <a:cubicBezTo>
                    <a:pt x="121051" y="703746"/>
                    <a:pt x="120748" y="703750"/>
                    <a:pt x="120443" y="703750"/>
                  </a:cubicBezTo>
                  <a:close/>
                </a:path>
              </a:pathLst>
            </a:custGeom>
            <a:solidFill>
              <a:srgbClr val="3F3D5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B109E92-3390-C2FA-8C86-AE424522C5D6}"/>
                </a:ext>
              </a:extLst>
            </p:cNvPr>
            <p:cNvSpPr/>
            <p:nvPr/>
          </p:nvSpPr>
          <p:spPr>
            <a:xfrm>
              <a:off x="1892290" y="2207203"/>
              <a:ext cx="790624" cy="402235"/>
            </a:xfrm>
            <a:custGeom>
              <a:avLst/>
              <a:gdLst>
                <a:gd name="connsiteX0" fmla="*/ 615080 w 790624"/>
                <a:gd name="connsiteY0" fmla="*/ 53749 h 402235"/>
                <a:gd name="connsiteX1" fmla="*/ 610237 w 790624"/>
                <a:gd name="connsiteY1" fmla="*/ 67413 h 402235"/>
                <a:gd name="connsiteX2" fmla="*/ 199531 w 790624"/>
                <a:gd name="connsiteY2" fmla="*/ 206974 h 402235"/>
                <a:gd name="connsiteX3" fmla="*/ 120171 w 790624"/>
                <a:gd name="connsiteY3" fmla="*/ 137645 h 402235"/>
                <a:gd name="connsiteX4" fmla="*/ -114 w 790624"/>
                <a:gd name="connsiteY4" fmla="*/ 243738 h 402235"/>
                <a:gd name="connsiteX5" fmla="*/ 128451 w 790624"/>
                <a:gd name="connsiteY5" fmla="*/ 380126 h 402235"/>
                <a:gd name="connsiteX6" fmla="*/ 211197 w 790624"/>
                <a:gd name="connsiteY6" fmla="*/ 394443 h 402235"/>
                <a:gd name="connsiteX7" fmla="*/ 650678 w 790624"/>
                <a:gd name="connsiteY7" fmla="*/ 169958 h 402235"/>
                <a:gd name="connsiteX8" fmla="*/ 776947 w 790624"/>
                <a:gd name="connsiteY8" fmla="*/ 139702 h 402235"/>
                <a:gd name="connsiteX9" fmla="*/ 746691 w 790624"/>
                <a:gd name="connsiteY9" fmla="*/ 13432 h 402235"/>
                <a:gd name="connsiteX10" fmla="*/ 620422 w 790624"/>
                <a:gd name="connsiteY10" fmla="*/ 43688 h 402235"/>
                <a:gd name="connsiteX11" fmla="*/ 615080 w 790624"/>
                <a:gd name="connsiteY11" fmla="*/ 53748 h 40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0624" h="402235">
                  <a:moveTo>
                    <a:pt x="615080" y="53749"/>
                  </a:moveTo>
                  <a:cubicBezTo>
                    <a:pt x="613109" y="58169"/>
                    <a:pt x="611490" y="62738"/>
                    <a:pt x="610237" y="67413"/>
                  </a:cubicBezTo>
                  <a:lnTo>
                    <a:pt x="199531" y="206974"/>
                  </a:lnTo>
                  <a:lnTo>
                    <a:pt x="120171" y="137645"/>
                  </a:lnTo>
                  <a:lnTo>
                    <a:pt x="-114" y="243738"/>
                  </a:lnTo>
                  <a:lnTo>
                    <a:pt x="128451" y="380126"/>
                  </a:lnTo>
                  <a:cubicBezTo>
                    <a:pt x="149785" y="402758"/>
                    <a:pt x="183499" y="408592"/>
                    <a:pt x="211197" y="394443"/>
                  </a:cubicBezTo>
                  <a:lnTo>
                    <a:pt x="650678" y="169958"/>
                  </a:lnTo>
                  <a:cubicBezTo>
                    <a:pt x="693901" y="196471"/>
                    <a:pt x="750434" y="182925"/>
                    <a:pt x="776947" y="139702"/>
                  </a:cubicBezTo>
                  <a:cubicBezTo>
                    <a:pt x="803461" y="96478"/>
                    <a:pt x="789915" y="39945"/>
                    <a:pt x="746691" y="13432"/>
                  </a:cubicBezTo>
                  <a:cubicBezTo>
                    <a:pt x="703468" y="-13081"/>
                    <a:pt x="646935" y="465"/>
                    <a:pt x="620422" y="43688"/>
                  </a:cubicBezTo>
                  <a:cubicBezTo>
                    <a:pt x="618434" y="46928"/>
                    <a:pt x="616650" y="50287"/>
                    <a:pt x="615080" y="53748"/>
                  </a:cubicBezTo>
                  <a:close/>
                </a:path>
              </a:pathLst>
            </a:custGeom>
            <a:solidFill>
              <a:srgbClr val="9E616A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DC844FC-C86D-017F-CB3B-A40092372730}"/>
                </a:ext>
              </a:extLst>
            </p:cNvPr>
            <p:cNvSpPr/>
            <p:nvPr/>
          </p:nvSpPr>
          <p:spPr>
            <a:xfrm>
              <a:off x="1735177" y="2196770"/>
              <a:ext cx="355908" cy="365651"/>
            </a:xfrm>
            <a:custGeom>
              <a:avLst/>
              <a:gdLst>
                <a:gd name="connsiteX0" fmla="*/ 342327 w 355908"/>
                <a:gd name="connsiteY0" fmla="*/ 225035 h 365651"/>
                <a:gd name="connsiteX1" fmla="*/ 192607 w 355908"/>
                <a:gd name="connsiteY1" fmla="*/ 355804 h 365651"/>
                <a:gd name="connsiteX2" fmla="*/ 137070 w 355908"/>
                <a:gd name="connsiteY2" fmla="*/ 352051 h 365651"/>
                <a:gd name="connsiteX3" fmla="*/ 133598 w 355908"/>
                <a:gd name="connsiteY3" fmla="*/ 347430 h 365651"/>
                <a:gd name="connsiteX4" fmla="*/ 26507 w 355908"/>
                <a:gd name="connsiteY4" fmla="*/ 180669 h 365651"/>
                <a:gd name="connsiteX5" fmla="*/ 37707 w 355908"/>
                <a:gd name="connsiteY5" fmla="*/ 26489 h 365651"/>
                <a:gd name="connsiteX6" fmla="*/ 191583 w 355908"/>
                <a:gd name="connsiteY6" fmla="*/ 37338 h 365651"/>
                <a:gd name="connsiteX7" fmla="*/ 341966 w 355908"/>
                <a:gd name="connsiteY7" fmla="*/ 165436 h 365651"/>
                <a:gd name="connsiteX8" fmla="*/ 346389 w 355908"/>
                <a:gd name="connsiteY8" fmla="*/ 220923 h 365651"/>
                <a:gd name="connsiteX9" fmla="*/ 342327 w 355908"/>
                <a:gd name="connsiteY9" fmla="*/ 225035 h 36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908" h="365651">
                  <a:moveTo>
                    <a:pt x="342327" y="225035"/>
                  </a:moveTo>
                  <a:lnTo>
                    <a:pt x="192607" y="355804"/>
                  </a:lnTo>
                  <a:cubicBezTo>
                    <a:pt x="176234" y="370103"/>
                    <a:pt x="151370" y="368423"/>
                    <a:pt x="137070" y="352051"/>
                  </a:cubicBezTo>
                  <a:cubicBezTo>
                    <a:pt x="135801" y="350598"/>
                    <a:pt x="134640" y="349053"/>
                    <a:pt x="133598" y="347430"/>
                  </a:cubicBezTo>
                  <a:lnTo>
                    <a:pt x="26507" y="180669"/>
                  </a:lnTo>
                  <a:cubicBezTo>
                    <a:pt x="-12976" y="135000"/>
                    <a:pt x="-7961" y="65972"/>
                    <a:pt x="37707" y="26489"/>
                  </a:cubicBezTo>
                  <a:cubicBezTo>
                    <a:pt x="83239" y="-12875"/>
                    <a:pt x="152026" y="-8025"/>
                    <a:pt x="191583" y="37338"/>
                  </a:cubicBezTo>
                  <a:lnTo>
                    <a:pt x="341966" y="165436"/>
                  </a:lnTo>
                  <a:cubicBezTo>
                    <a:pt x="358510" y="179537"/>
                    <a:pt x="360490" y="204379"/>
                    <a:pt x="346389" y="220923"/>
                  </a:cubicBezTo>
                  <a:cubicBezTo>
                    <a:pt x="345138" y="222391"/>
                    <a:pt x="343780" y="223766"/>
                    <a:pt x="342327" y="225035"/>
                  </a:cubicBezTo>
                  <a:close/>
                </a:path>
              </a:pathLst>
            </a:custGeom>
            <a:solidFill>
              <a:srgbClr val="3F3D5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2CD8D23-30B3-8748-B36A-7F5AF70104DA}"/>
                </a:ext>
              </a:extLst>
            </p:cNvPr>
            <p:cNvSpPr/>
            <p:nvPr/>
          </p:nvSpPr>
          <p:spPr>
            <a:xfrm>
              <a:off x="1352768" y="2229058"/>
              <a:ext cx="314810" cy="372312"/>
            </a:xfrm>
            <a:custGeom>
              <a:avLst/>
              <a:gdLst>
                <a:gd name="connsiteX0" fmla="*/ 209886 w 314810"/>
                <a:gd name="connsiteY0" fmla="*/ 369446 h 372312"/>
                <a:gd name="connsiteX1" fmla="*/ 24864 w 314810"/>
                <a:gd name="connsiteY1" fmla="*/ 296759 h 372312"/>
                <a:gd name="connsiteX2" fmla="*/ 2623 w 314810"/>
                <a:gd name="connsiteY2" fmla="*/ 245732 h 372312"/>
                <a:gd name="connsiteX3" fmla="*/ 5126 w 314810"/>
                <a:gd name="connsiteY3" fmla="*/ 240522 h 372312"/>
                <a:gd name="connsiteX4" fmla="*/ 103843 w 314810"/>
                <a:gd name="connsiteY4" fmla="*/ 68672 h 372312"/>
                <a:gd name="connsiteX5" fmla="*/ 245893 w 314810"/>
                <a:gd name="connsiteY5" fmla="*/ 7691 h 372312"/>
                <a:gd name="connsiteX6" fmla="*/ 307086 w 314810"/>
                <a:gd name="connsiteY6" fmla="*/ 149206 h 372312"/>
                <a:gd name="connsiteX7" fmla="*/ 262624 w 314810"/>
                <a:gd name="connsiteY7" fmla="*/ 341682 h 372312"/>
                <a:gd name="connsiteX8" fmla="*/ 215407 w 314810"/>
                <a:gd name="connsiteY8" fmla="*/ 371159 h 372312"/>
                <a:gd name="connsiteX9" fmla="*/ 209886 w 314810"/>
                <a:gd name="connsiteY9" fmla="*/ 369446 h 37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810" h="372312">
                  <a:moveTo>
                    <a:pt x="209886" y="369446"/>
                  </a:moveTo>
                  <a:lnTo>
                    <a:pt x="24864" y="296759"/>
                  </a:lnTo>
                  <a:cubicBezTo>
                    <a:pt x="4632" y="288810"/>
                    <a:pt x="-5326" y="265964"/>
                    <a:pt x="2623" y="245732"/>
                  </a:cubicBezTo>
                  <a:cubicBezTo>
                    <a:pt x="3328" y="243937"/>
                    <a:pt x="4165" y="242195"/>
                    <a:pt x="5126" y="240522"/>
                  </a:cubicBezTo>
                  <a:lnTo>
                    <a:pt x="103843" y="68672"/>
                  </a:lnTo>
                  <a:cubicBezTo>
                    <a:pt x="126229" y="12606"/>
                    <a:pt x="189828" y="-14696"/>
                    <a:pt x="245893" y="7691"/>
                  </a:cubicBezTo>
                  <a:cubicBezTo>
                    <a:pt x="301750" y="29994"/>
                    <a:pt x="329095" y="93233"/>
                    <a:pt x="307086" y="149206"/>
                  </a:cubicBezTo>
                  <a:lnTo>
                    <a:pt x="262624" y="341682"/>
                  </a:lnTo>
                  <a:cubicBezTo>
                    <a:pt x="257725" y="362861"/>
                    <a:pt x="236585" y="376058"/>
                    <a:pt x="215407" y="371159"/>
                  </a:cubicBezTo>
                  <a:cubicBezTo>
                    <a:pt x="213527" y="370724"/>
                    <a:pt x="211682" y="370152"/>
                    <a:pt x="209886" y="369446"/>
                  </a:cubicBezTo>
                  <a:close/>
                </a:path>
              </a:pathLst>
            </a:custGeom>
            <a:solidFill>
              <a:srgbClr val="3F3D56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5C0D756-A040-CD28-EB13-F7D0A16FBFDA}"/>
                </a:ext>
              </a:extLst>
            </p:cNvPr>
            <p:cNvSpPr/>
            <p:nvPr/>
          </p:nvSpPr>
          <p:spPr>
            <a:xfrm>
              <a:off x="1498662" y="1694079"/>
              <a:ext cx="402516" cy="402516"/>
            </a:xfrm>
            <a:custGeom>
              <a:avLst/>
              <a:gdLst>
                <a:gd name="connsiteX0" fmla="*/ 402516 w 402516"/>
                <a:gd name="connsiteY0" fmla="*/ 201258 h 402516"/>
                <a:gd name="connsiteX1" fmla="*/ 201258 w 402516"/>
                <a:gd name="connsiteY1" fmla="*/ 402516 h 402516"/>
                <a:gd name="connsiteX2" fmla="*/ 0 w 402516"/>
                <a:gd name="connsiteY2" fmla="*/ 201258 h 402516"/>
                <a:gd name="connsiteX3" fmla="*/ 201258 w 402516"/>
                <a:gd name="connsiteY3" fmla="*/ 0 h 402516"/>
                <a:gd name="connsiteX4" fmla="*/ 402516 w 402516"/>
                <a:gd name="connsiteY4" fmla="*/ 201258 h 40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516" h="402516">
                  <a:moveTo>
                    <a:pt x="402516" y="201258"/>
                  </a:moveTo>
                  <a:cubicBezTo>
                    <a:pt x="402516" y="312410"/>
                    <a:pt x="312410" y="402516"/>
                    <a:pt x="201258" y="402516"/>
                  </a:cubicBezTo>
                  <a:cubicBezTo>
                    <a:pt x="90106" y="402516"/>
                    <a:pt x="0" y="312410"/>
                    <a:pt x="0" y="201258"/>
                  </a:cubicBezTo>
                  <a:cubicBezTo>
                    <a:pt x="0" y="90106"/>
                    <a:pt x="90106" y="0"/>
                    <a:pt x="201258" y="0"/>
                  </a:cubicBezTo>
                  <a:cubicBezTo>
                    <a:pt x="312410" y="0"/>
                    <a:pt x="402516" y="90106"/>
                    <a:pt x="402516" y="201258"/>
                  </a:cubicBezTo>
                  <a:close/>
                </a:path>
              </a:pathLst>
            </a:custGeom>
            <a:solidFill>
              <a:srgbClr val="9E616A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8131400-DA9F-505C-9E89-68D9F9F93C49}"/>
                </a:ext>
              </a:extLst>
            </p:cNvPr>
            <p:cNvSpPr/>
            <p:nvPr/>
          </p:nvSpPr>
          <p:spPr>
            <a:xfrm>
              <a:off x="643749" y="5120534"/>
              <a:ext cx="3154479" cy="19229"/>
            </a:xfrm>
            <a:custGeom>
              <a:avLst/>
              <a:gdLst>
                <a:gd name="connsiteX0" fmla="*/ 3144779 w 3154479"/>
                <a:gd name="connsiteY0" fmla="*/ 19097 h 19229"/>
                <a:gd name="connsiteX1" fmla="*/ 9473 w 3154479"/>
                <a:gd name="connsiteY1" fmla="*/ 19097 h 19229"/>
                <a:gd name="connsiteX2" fmla="*/ -114 w 3154479"/>
                <a:gd name="connsiteY2" fmla="*/ 9455 h 19229"/>
                <a:gd name="connsiteX3" fmla="*/ 9473 w 3154479"/>
                <a:gd name="connsiteY3" fmla="*/ -132 h 19229"/>
                <a:gd name="connsiteX4" fmla="*/ 3144779 w 3154479"/>
                <a:gd name="connsiteY4" fmla="*/ -131 h 19229"/>
                <a:gd name="connsiteX5" fmla="*/ 3154366 w 3154479"/>
                <a:gd name="connsiteY5" fmla="*/ 9511 h 19229"/>
                <a:gd name="connsiteX6" fmla="*/ 3144779 w 3154479"/>
                <a:gd name="connsiteY6" fmla="*/ 19098 h 1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4479" h="19229">
                  <a:moveTo>
                    <a:pt x="3144779" y="19097"/>
                  </a:moveTo>
                  <a:lnTo>
                    <a:pt x="9473" y="19097"/>
                  </a:lnTo>
                  <a:cubicBezTo>
                    <a:pt x="4163" y="19082"/>
                    <a:pt x="-129" y="14765"/>
                    <a:pt x="-114" y="9455"/>
                  </a:cubicBezTo>
                  <a:cubicBezTo>
                    <a:pt x="-98" y="4167"/>
                    <a:pt x="4185" y="-116"/>
                    <a:pt x="9473" y="-132"/>
                  </a:cubicBezTo>
                  <a:lnTo>
                    <a:pt x="3144779" y="-131"/>
                  </a:lnTo>
                  <a:cubicBezTo>
                    <a:pt x="3150089" y="-116"/>
                    <a:pt x="3154381" y="4201"/>
                    <a:pt x="3154366" y="9511"/>
                  </a:cubicBezTo>
                  <a:cubicBezTo>
                    <a:pt x="3154350" y="14799"/>
                    <a:pt x="3150067" y="19082"/>
                    <a:pt x="3144779" y="19098"/>
                  </a:cubicBezTo>
                  <a:close/>
                </a:path>
              </a:pathLst>
            </a:custGeom>
            <a:solidFill>
              <a:srgbClr val="CACACA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CBB83D8-72FE-A637-65C4-5E47FB17A920}"/>
                </a:ext>
              </a:extLst>
            </p:cNvPr>
            <p:cNvSpPr/>
            <p:nvPr/>
          </p:nvSpPr>
          <p:spPr>
            <a:xfrm>
              <a:off x="1373826" y="1633194"/>
              <a:ext cx="594530" cy="490216"/>
            </a:xfrm>
            <a:custGeom>
              <a:avLst/>
              <a:gdLst>
                <a:gd name="connsiteX0" fmla="*/ 464430 w 594530"/>
                <a:gd name="connsiteY0" fmla="*/ 181107 h 490216"/>
                <a:gd name="connsiteX1" fmla="*/ 593970 w 594530"/>
                <a:gd name="connsiteY1" fmla="*/ 180377 h 490216"/>
                <a:gd name="connsiteX2" fmla="*/ 564862 w 594530"/>
                <a:gd name="connsiteY2" fmla="*/ 99059 h 490216"/>
                <a:gd name="connsiteX3" fmla="*/ 496665 w 594530"/>
                <a:gd name="connsiteY3" fmla="*/ 42680 h 490216"/>
                <a:gd name="connsiteX4" fmla="*/ 416795 w 594530"/>
                <a:gd name="connsiteY4" fmla="*/ 2359 h 490216"/>
                <a:gd name="connsiteX5" fmla="*/ 341672 w 594530"/>
                <a:gd name="connsiteY5" fmla="*/ 4302 h 490216"/>
                <a:gd name="connsiteX6" fmla="*/ 242474 w 594530"/>
                <a:gd name="connsiteY6" fmla="*/ 18096 h 490216"/>
                <a:gd name="connsiteX7" fmla="*/ 138723 w 594530"/>
                <a:gd name="connsiteY7" fmla="*/ 50620 h 490216"/>
                <a:gd name="connsiteX8" fmla="*/ 70795 w 594530"/>
                <a:gd name="connsiteY8" fmla="*/ 179509 h 490216"/>
                <a:gd name="connsiteX9" fmla="*/ -114 w 594530"/>
                <a:gd name="connsiteY9" fmla="*/ 444482 h 490216"/>
                <a:gd name="connsiteX10" fmla="*/ 418719 w 594530"/>
                <a:gd name="connsiteY10" fmla="*/ 488414 h 490216"/>
                <a:gd name="connsiteX11" fmla="*/ 464363 w 594530"/>
                <a:gd name="connsiteY11" fmla="*/ 487088 h 490216"/>
                <a:gd name="connsiteX12" fmla="*/ 493551 w 594530"/>
                <a:gd name="connsiteY12" fmla="*/ 455175 h 490216"/>
                <a:gd name="connsiteX13" fmla="*/ 470202 w 594530"/>
                <a:gd name="connsiteY13" fmla="*/ 410993 h 490216"/>
                <a:gd name="connsiteX14" fmla="*/ 452401 w 594530"/>
                <a:gd name="connsiteY14" fmla="*/ 177592 h 49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4530" h="490216">
                  <a:moveTo>
                    <a:pt x="464430" y="181107"/>
                  </a:moveTo>
                  <a:cubicBezTo>
                    <a:pt x="507610" y="180864"/>
                    <a:pt x="550790" y="180620"/>
                    <a:pt x="593970" y="180377"/>
                  </a:cubicBezTo>
                  <a:cubicBezTo>
                    <a:pt x="597042" y="150948"/>
                    <a:pt x="583944" y="121669"/>
                    <a:pt x="564862" y="99059"/>
                  </a:cubicBezTo>
                  <a:cubicBezTo>
                    <a:pt x="544751" y="77303"/>
                    <a:pt x="521814" y="58341"/>
                    <a:pt x="496665" y="42680"/>
                  </a:cubicBezTo>
                  <a:cubicBezTo>
                    <a:pt x="471898" y="25683"/>
                    <a:pt x="446239" y="8300"/>
                    <a:pt x="416795" y="2359"/>
                  </a:cubicBezTo>
                  <a:cubicBezTo>
                    <a:pt x="392114" y="-2619"/>
                    <a:pt x="366605" y="835"/>
                    <a:pt x="341672" y="4302"/>
                  </a:cubicBezTo>
                  <a:cubicBezTo>
                    <a:pt x="308604" y="8901"/>
                    <a:pt x="275539" y="13498"/>
                    <a:pt x="242474" y="18096"/>
                  </a:cubicBezTo>
                  <a:cubicBezTo>
                    <a:pt x="206178" y="23143"/>
                    <a:pt x="168202" y="28852"/>
                    <a:pt x="138723" y="50620"/>
                  </a:cubicBezTo>
                  <a:cubicBezTo>
                    <a:pt x="98855" y="80057"/>
                    <a:pt x="83605" y="131638"/>
                    <a:pt x="70795" y="179509"/>
                  </a:cubicBezTo>
                  <a:lnTo>
                    <a:pt x="-114" y="444482"/>
                  </a:lnTo>
                  <a:lnTo>
                    <a:pt x="418719" y="488414"/>
                  </a:lnTo>
                  <a:cubicBezTo>
                    <a:pt x="433870" y="491024"/>
                    <a:pt x="449389" y="490573"/>
                    <a:pt x="464363" y="487088"/>
                  </a:cubicBezTo>
                  <a:cubicBezTo>
                    <a:pt x="479606" y="483257"/>
                    <a:pt x="491092" y="470699"/>
                    <a:pt x="493551" y="455175"/>
                  </a:cubicBezTo>
                  <a:cubicBezTo>
                    <a:pt x="494757" y="438093"/>
                    <a:pt x="481206" y="424112"/>
                    <a:pt x="470202" y="410993"/>
                  </a:cubicBezTo>
                  <a:cubicBezTo>
                    <a:pt x="416462" y="344404"/>
                    <a:pt x="409381" y="251561"/>
                    <a:pt x="452401" y="177592"/>
                  </a:cubicBezTo>
                  <a:close/>
                </a:path>
              </a:pathLst>
            </a:custGeom>
            <a:solidFill>
              <a:srgbClr val="2F2E41"/>
            </a:solidFill>
            <a:ln w="8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740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0365-F1DE-00AF-D867-2A1541A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8" y="296248"/>
            <a:ext cx="3216247" cy="41118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Input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4CBE2-62B1-75E0-9D87-614DA69729B0}"/>
              </a:ext>
            </a:extLst>
          </p:cNvPr>
          <p:cNvSpPr txBox="1"/>
          <p:nvPr/>
        </p:nvSpPr>
        <p:spPr>
          <a:xfrm>
            <a:off x="415635" y="948504"/>
            <a:ext cx="29759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Login Page: 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Displays the login interface where users input their credentials.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Error Handling: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 When incorrect credentials are provided, an error message is shown.</a:t>
            </a: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endParaRPr lang="en-US" sz="1200" dirty="0">
              <a:solidFill>
                <a:schemeClr val="tx1"/>
              </a:solidFill>
              <a:latin typeface="Hanken Grotesk"/>
            </a:endParaRPr>
          </a:p>
          <a:p>
            <a:pPr marL="274320" indent="-182880">
              <a:buClr>
                <a:schemeClr val="dk1"/>
              </a:buClr>
              <a:buSzPct val="95000"/>
              <a:buFont typeface="Hanken Grotesk"/>
              <a:buChar char="●"/>
              <a:defRPr/>
            </a:pPr>
            <a:r>
              <a:rPr lang="en-US" sz="1200" b="1" dirty="0">
                <a:solidFill>
                  <a:schemeClr val="tx1"/>
                </a:solidFill>
                <a:latin typeface="Hanken Grotesk"/>
              </a:rPr>
              <a:t>Validation Tested: </a:t>
            </a:r>
            <a:r>
              <a:rPr lang="en-US" sz="1200" dirty="0">
                <a:solidFill>
                  <a:schemeClr val="tx1"/>
                </a:solidFill>
                <a:latin typeface="Hanken Grotesk"/>
              </a:rPr>
              <a:t>Ensures that the system appropriately alerts users to authentication issues and prompts them to re-enter correct information.</a:t>
            </a:r>
          </a:p>
        </p:txBody>
      </p:sp>
      <p:cxnSp>
        <p:nvCxnSpPr>
          <p:cNvPr id="12" name="Google Shape;538;p46">
            <a:extLst>
              <a:ext uri="{FF2B5EF4-FFF2-40B4-BE49-F238E27FC236}">
                <a16:creationId xmlns:a16="http://schemas.microsoft.com/office/drawing/2014/main" id="{5F341012-4F30-CBF5-B3BF-FA169A3C598B}"/>
              </a:ext>
            </a:extLst>
          </p:cNvPr>
          <p:cNvCxnSpPr>
            <a:cxnSpLocks/>
          </p:cNvCxnSpPr>
          <p:nvPr/>
        </p:nvCxnSpPr>
        <p:spPr>
          <a:xfrm>
            <a:off x="378316" y="822961"/>
            <a:ext cx="0" cy="2618533"/>
          </a:xfrm>
          <a:prstGeom prst="straightConnector1">
            <a:avLst/>
          </a:prstGeom>
          <a:noFill/>
          <a:ln w="1905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0FA46AF-12DE-847F-BA37-F55966C2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36" r="21436"/>
          <a:stretch/>
        </p:blipFill>
        <p:spPr>
          <a:xfrm>
            <a:off x="3588925" y="296248"/>
            <a:ext cx="5313227" cy="4551004"/>
          </a:xfrm>
          <a:prstGeom prst="roundRect">
            <a:avLst>
              <a:gd name="adj" fmla="val 1705"/>
            </a:avLst>
          </a:prstGeom>
          <a:ln>
            <a:solidFill>
              <a:schemeClr val="tx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178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977150"/>
            <a:ext cx="657928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29823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Limitations and Future Work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256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Limitations</a:t>
            </a:r>
            <a:endParaRPr dirty="0"/>
          </a:p>
        </p:txBody>
      </p:sp>
      <p:sp>
        <p:nvSpPr>
          <p:cNvPr id="466" name="Google Shape;466;p45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dedicated admin functionalities for managing users or content.</a:t>
            </a:r>
            <a:endParaRPr dirty="0"/>
          </a:p>
        </p:txBody>
      </p:sp>
      <p:sp>
        <p:nvSpPr>
          <p:cNvPr id="467" name="Google Shape;467;p45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no payment processing implemented for job post promotion options, limiting visibility for employers.</a:t>
            </a: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Employers can only contact selected applicants using the information provided in their resumes, as there is no direct communication feature available through the app.</a:t>
            </a:r>
            <a:endParaRPr dirty="0"/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Lack of Admin Features</a:t>
            </a:r>
            <a:endParaRPr dirty="0"/>
          </a:p>
        </p:txBody>
      </p:sp>
      <p:sp>
        <p:nvSpPr>
          <p:cNvPr id="470" name="Google Shape;470;p45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Payment and Featuring System</a:t>
            </a:r>
            <a:endParaRPr dirty="0"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6"/>
          </p:nvPr>
        </p:nvSpPr>
        <p:spPr>
          <a:xfrm>
            <a:off x="3251550" y="3599501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Limited Features for Employers</a:t>
            </a:r>
            <a:endParaRPr dirty="0"/>
          </a:p>
        </p:txBody>
      </p:sp>
      <p:cxnSp>
        <p:nvCxnSpPr>
          <p:cNvPr id="498" name="Google Shape;498;p45"/>
          <p:cNvCxnSpPr>
            <a:cxnSpLocks/>
          </p:cNvCxnSpPr>
          <p:nvPr/>
        </p:nvCxnSpPr>
        <p:spPr>
          <a:xfrm>
            <a:off x="1632825" y="1725525"/>
            <a:ext cx="0" cy="31935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5"/>
          <p:cNvCxnSpPr>
            <a:cxnSpLocks/>
          </p:cNvCxnSpPr>
          <p:nvPr/>
        </p:nvCxnSpPr>
        <p:spPr>
          <a:xfrm>
            <a:off x="2242425" y="2898275"/>
            <a:ext cx="0" cy="202078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5"/>
          <p:cNvCxnSpPr>
            <a:cxnSpLocks/>
          </p:cNvCxnSpPr>
          <p:nvPr/>
        </p:nvCxnSpPr>
        <p:spPr>
          <a:xfrm>
            <a:off x="2852025" y="4042838"/>
            <a:ext cx="0" cy="8762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2A9E46-C155-15F9-5A78-D069D7DC2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80425" y="1303519"/>
            <a:ext cx="325775" cy="3257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B502814-4613-E9AC-C898-83168373B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3003" y="2456998"/>
            <a:ext cx="338843" cy="33884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F5D3A6-0175-9EB1-1750-5A67503F1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719615" y="3606436"/>
            <a:ext cx="338843" cy="3388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5E3ECC-93AB-DD76-4797-207A4494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7C08E-11D9-3509-F8DD-A12F3A5AC943}"/>
              </a:ext>
            </a:extLst>
          </p:cNvPr>
          <p:cNvSpPr txBox="1"/>
          <p:nvPr/>
        </p:nvSpPr>
        <p:spPr>
          <a:xfrm>
            <a:off x="595309" y="1192292"/>
            <a:ext cx="49671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4340" lvl="0" indent="-342900" defTabSz="914400" eaLnBrk="1" fontAlgn="auto" latinLnBrk="0" hangingPunct="1">
              <a:buClr>
                <a:schemeClr val="dk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Implement Admin Features: 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Introduce admin functionalities for better user and content management.</a:t>
            </a:r>
          </a:p>
          <a:p>
            <a:pPr marL="434340" lvl="0" indent="-342900" defTabSz="914400" eaLnBrk="1" fontAlgn="auto" latinLnBrk="0" hangingPunct="1">
              <a:buClr>
                <a:schemeClr val="dk1"/>
              </a:buClr>
              <a:buSzPct val="100000"/>
              <a:buFont typeface="+mj-lt"/>
              <a:buAutoNum type="arabicPeriod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434340" lvl="0" indent="-342900" defTabSz="914400" eaLnBrk="1" fontAlgn="auto" latinLnBrk="0" hangingPunct="1">
              <a:buClr>
                <a:schemeClr val="dk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Add Payment Processing: 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Integrate payment processing to allow employers to promote job posts and access premium features.</a:t>
            </a:r>
          </a:p>
          <a:p>
            <a:pPr marL="434340" lvl="0" indent="-342900" defTabSz="914400" eaLnBrk="1" fontAlgn="auto" latinLnBrk="0" hangingPunct="1">
              <a:buClr>
                <a:schemeClr val="dk1"/>
              </a:buClr>
              <a:buSzPct val="100000"/>
              <a:buFont typeface="+mj-lt"/>
              <a:buAutoNum type="arabicPeriod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434340" lvl="0" indent="-342900" defTabSz="914400" eaLnBrk="1" fontAlgn="auto" latinLnBrk="0" hangingPunct="1">
              <a:buClr>
                <a:schemeClr val="dk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Enhance Communication: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 Develop direct communication tools for employers and applicants to facilitate better interactions.</a:t>
            </a:r>
          </a:p>
          <a:p>
            <a:pPr marL="434340" lvl="0" indent="-342900" defTabSz="914400" eaLnBrk="1" fontAlgn="auto" latinLnBrk="0" hangingPunct="1">
              <a:buClr>
                <a:schemeClr val="dk1"/>
              </a:buClr>
              <a:buSzPct val="100000"/>
              <a:buFont typeface="+mj-lt"/>
              <a:buAutoNum type="arabicPeriod"/>
              <a:tabLst/>
              <a:defRPr/>
            </a:pPr>
            <a:endParaRPr lang="en-US" dirty="0">
              <a:solidFill>
                <a:schemeClr val="dk1"/>
              </a:solidFill>
              <a:latin typeface="Hanken Grotesk"/>
              <a:sym typeface="Hanken Grotesk"/>
            </a:endParaRPr>
          </a:p>
          <a:p>
            <a:pPr marL="434340" lvl="0" indent="-342900" defTabSz="914400" eaLnBrk="1" fontAlgn="auto" latinLnBrk="0" hangingPunct="1">
              <a:buClr>
                <a:schemeClr val="dk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Expand Feature Set: </a:t>
            </a:r>
            <a:r>
              <a:rPr lang="en-US" dirty="0">
                <a:solidFill>
                  <a:schemeClr val="dk1"/>
                </a:solidFill>
                <a:latin typeface="Hanken Grotesk"/>
                <a:sym typeface="Hanken Grotesk"/>
              </a:rPr>
              <a:t>Add advanced features like applicant tracking systems and real-time notifications to improve user experience.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B5AE36-8737-7BC8-399E-345A7AB08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591" y="1631042"/>
            <a:ext cx="2533100" cy="18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6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7"/>
          <p:cNvSpPr/>
          <p:nvPr/>
        </p:nvSpPr>
        <p:spPr>
          <a:xfrm>
            <a:off x="461382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7"/>
          <p:cNvSpPr/>
          <p:nvPr/>
        </p:nvSpPr>
        <p:spPr>
          <a:xfrm>
            <a:off x="123777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Structure</a:t>
            </a:r>
            <a:endParaRPr lang="en-US" dirty="0"/>
          </a:p>
        </p:txBody>
      </p:sp>
      <p:sp>
        <p:nvSpPr>
          <p:cNvPr id="795" name="Google Shape;795;p57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</a:t>
            </a:r>
          </a:p>
        </p:txBody>
      </p:sp>
      <p:sp>
        <p:nvSpPr>
          <p:cNvPr id="796" name="Google Shape;796;p57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Backend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Controllers, Landing Page, Job Application</a:t>
            </a:r>
            <a:endParaRPr dirty="0"/>
          </a:p>
        </p:txBody>
      </p:sp>
      <p:sp>
        <p:nvSpPr>
          <p:cNvPr id="797" name="Google Shape;797;p57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Frontend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JobSeeker Profile, Job (JobSeeker View)</a:t>
            </a:r>
          </a:p>
        </p:txBody>
      </p:sp>
      <p:sp>
        <p:nvSpPr>
          <p:cNvPr id="798" name="Google Shape;798;p57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Employer (Dashboard, Profile)</a:t>
            </a:r>
            <a:endParaRPr dirty="0"/>
          </a:p>
        </p:txBody>
      </p:sp>
      <p:sp>
        <p:nvSpPr>
          <p:cNvPr id="799" name="Google Shape;799;p57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Akibul Islam</a:t>
            </a:r>
            <a:endParaRPr dirty="0"/>
          </a:p>
        </p:txBody>
      </p:sp>
      <p:sp>
        <p:nvSpPr>
          <p:cNvPr id="800" name="Google Shape;800;p57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Tainur</a:t>
            </a:r>
            <a:r>
              <a:rPr lang="en-US" dirty="0"/>
              <a:t> </a:t>
            </a:r>
            <a:r>
              <a:rPr lang="en-US" dirty="0" err="1"/>
              <a:t>Rahaman</a:t>
            </a:r>
            <a:endParaRPr dirty="0"/>
          </a:p>
        </p:txBody>
      </p:sp>
      <p:sp>
        <p:nvSpPr>
          <p:cNvPr id="801" name="Google Shape;801;p57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Mahidul</a:t>
            </a:r>
            <a:r>
              <a:rPr lang="en-US" dirty="0"/>
              <a:t> Islam</a:t>
            </a:r>
            <a:endParaRPr dirty="0"/>
          </a:p>
        </p:txBody>
      </p:sp>
      <p:sp>
        <p:nvSpPr>
          <p:cNvPr id="802" name="Google Shape;802;p57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Md. </a:t>
            </a:r>
            <a:r>
              <a:rPr lang="en-US" dirty="0" err="1"/>
              <a:t>Mobasser</a:t>
            </a:r>
            <a:r>
              <a:rPr lang="en-US" dirty="0"/>
              <a:t> </a:t>
            </a:r>
            <a:r>
              <a:rPr lang="en-US" dirty="0" err="1"/>
              <a:t>Hossen</a:t>
            </a:r>
            <a:endParaRPr dirty="0"/>
          </a:p>
        </p:txBody>
      </p:sp>
      <p:cxnSp>
        <p:nvCxnSpPr>
          <p:cNvPr id="825" name="Google Shape;825;p57"/>
          <p:cNvCxnSpPr>
            <a:cxnSpLocks/>
            <a:endCxn id="792" idx="0"/>
          </p:cNvCxnSpPr>
          <p:nvPr/>
        </p:nvCxnSpPr>
        <p:spPr>
          <a:xfrm>
            <a:off x="1495925" y="1840663"/>
            <a:ext cx="0" cy="105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57"/>
          <p:cNvCxnSpPr>
            <a:cxnSpLocks/>
            <a:stCxn id="792" idx="2"/>
          </p:cNvCxnSpPr>
          <p:nvPr/>
        </p:nvCxnSpPr>
        <p:spPr>
          <a:xfrm>
            <a:off x="1495925" y="3408275"/>
            <a:ext cx="0" cy="15066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57"/>
          <p:cNvCxnSpPr>
            <a:cxnSpLocks/>
            <a:endCxn id="790" idx="0"/>
          </p:cNvCxnSpPr>
          <p:nvPr/>
        </p:nvCxnSpPr>
        <p:spPr>
          <a:xfrm>
            <a:off x="4871975" y="1840663"/>
            <a:ext cx="0" cy="105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57"/>
          <p:cNvCxnSpPr>
            <a:cxnSpLocks/>
            <a:stCxn id="790" idx="2"/>
          </p:cNvCxnSpPr>
          <p:nvPr/>
        </p:nvCxnSpPr>
        <p:spPr>
          <a:xfrm>
            <a:off x="4871975" y="3408275"/>
            <a:ext cx="0" cy="15066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3D46433-7B75-1081-4392-9EDEEA67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9" t="6694" r="14359" b="13799"/>
          <a:stretch/>
        </p:blipFill>
        <p:spPr>
          <a:xfrm>
            <a:off x="4723848" y="3041623"/>
            <a:ext cx="293600" cy="2951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7D4FB66-D783-F661-1231-7EAE60AA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9" t="6694" r="14359" b="13799"/>
          <a:stretch/>
        </p:blipFill>
        <p:spPr>
          <a:xfrm>
            <a:off x="4723848" y="1470737"/>
            <a:ext cx="293600" cy="29510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A543C49-89D1-C8AA-C61E-59769FA0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9" t="6694" r="14359" b="13799"/>
          <a:stretch/>
        </p:blipFill>
        <p:spPr>
          <a:xfrm>
            <a:off x="1353023" y="1477198"/>
            <a:ext cx="293600" cy="2951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FD02B9-7244-7522-2BA8-0FA5F594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9" t="6694" r="14359" b="13799"/>
          <a:stretch/>
        </p:blipFill>
        <p:spPr>
          <a:xfrm>
            <a:off x="1353023" y="3041623"/>
            <a:ext cx="293600" cy="2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71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/>
          <p:cNvSpPr txBox="1">
            <a:spLocks noGrp="1"/>
          </p:cNvSpPr>
          <p:nvPr>
            <p:ph type="title"/>
          </p:nvPr>
        </p:nvSpPr>
        <p:spPr>
          <a:xfrm>
            <a:off x="1094263" y="152647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857" name="Google Shape;857;p60"/>
          <p:cNvSpPr txBox="1">
            <a:spLocks noGrp="1"/>
          </p:cNvSpPr>
          <p:nvPr>
            <p:ph type="subTitle" idx="1"/>
          </p:nvPr>
        </p:nvSpPr>
        <p:spPr>
          <a:xfrm>
            <a:off x="1094263" y="2659990"/>
            <a:ext cx="4448100" cy="418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Thank you for your attention and support!</a:t>
            </a:r>
          </a:p>
        </p:txBody>
      </p:sp>
      <p:sp>
        <p:nvSpPr>
          <p:cNvPr id="2" name="Google Shape;857;p60">
            <a:extLst>
              <a:ext uri="{FF2B5EF4-FFF2-40B4-BE49-F238E27FC236}">
                <a16:creationId xmlns:a16="http://schemas.microsoft.com/office/drawing/2014/main" id="{4A6A423C-EE1E-3550-118E-A862F20E7DF1}"/>
              </a:ext>
            </a:extLst>
          </p:cNvPr>
          <p:cNvSpPr txBox="1">
            <a:spLocks/>
          </p:cNvSpPr>
          <p:nvPr/>
        </p:nvSpPr>
        <p:spPr>
          <a:xfrm>
            <a:off x="1094263" y="2912095"/>
            <a:ext cx="4448100" cy="41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dirty="0"/>
              <a:t>We appreciate your feedback.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DevConnect and its purpose?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B68FEF-ACDC-D48F-DCA4-A4FAC251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DevConnect?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54C841-AD41-1D24-FE49-10FE5B30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871" y="1603900"/>
            <a:ext cx="7148259" cy="821733"/>
          </a:xfrm>
        </p:spPr>
        <p:txBody>
          <a:bodyPr wrap="square" anchor="ctr" anchorCtr="0">
            <a:spAutoFit/>
          </a:bodyPr>
          <a:lstStyle/>
          <a:p>
            <a:r>
              <a:rPr lang="en-US" sz="1800" dirty="0"/>
              <a:t>A web-based platform connecting </a:t>
            </a:r>
            <a:r>
              <a:rPr lang="en-US" sz="1800" b="1" dirty="0"/>
              <a:t>Employers</a:t>
            </a:r>
            <a:r>
              <a:rPr lang="en-US" sz="1800" dirty="0"/>
              <a:t> and </a:t>
            </a:r>
            <a:r>
              <a:rPr lang="en-US" sz="1800" b="1" dirty="0"/>
              <a:t>Job Seekers</a:t>
            </a:r>
            <a:r>
              <a:rPr lang="en-US" sz="1800" dirty="0"/>
              <a:t>.</a:t>
            </a:r>
          </a:p>
          <a:p>
            <a:r>
              <a:rPr lang="en-US" sz="1800" dirty="0"/>
              <a:t>Built using Laravel and offers essential job board features.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23B25-614C-1322-B41F-B6E22627D202}"/>
              </a:ext>
            </a:extLst>
          </p:cNvPr>
          <p:cNvSpPr txBox="1"/>
          <p:nvPr/>
        </p:nvSpPr>
        <p:spPr>
          <a:xfrm>
            <a:off x="874350" y="3096356"/>
            <a:ext cx="7395300" cy="1165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39700" indent="0" algn="ct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Hanken Grotesk" panose="020B0604020202020204" charset="0"/>
              </a:rPr>
              <a:t>It's aimed at creating a user-friendly environment where employers can post job opportunities, and job seekers can apply for those jobs directly by submitting their resumes.</a:t>
            </a:r>
          </a:p>
        </p:txBody>
      </p:sp>
    </p:spTree>
    <p:extLst>
      <p:ext uri="{BB962C8B-B14F-4D97-AF65-F5344CB8AC3E}">
        <p14:creationId xmlns:p14="http://schemas.microsoft.com/office/powerpoint/2010/main" val="26094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B68FEF-ACDC-D48F-DCA4-A4FAC251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Target Audience?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7557DE86-DC57-7843-8585-094C4C19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112815"/>
            <a:ext cx="3657600" cy="1908184"/>
          </a:xfrm>
        </p:spPr>
        <p:txBody>
          <a:bodyPr wrap="square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Small to medium-sized businesses looking for a platform to post job listings.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Startups or individual employers looking for affordable ways to attract qualified candidates.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C8C47-AB4E-4EA1-6E49-7A5A527E3DC7}"/>
              </a:ext>
            </a:extLst>
          </p:cNvPr>
          <p:cNvSpPr txBox="1"/>
          <p:nvPr/>
        </p:nvSpPr>
        <p:spPr>
          <a:xfrm>
            <a:off x="914400" y="1546412"/>
            <a:ext cx="21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Employers</a:t>
            </a:r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57FE8563-79E4-F3B5-69D5-F0C48AF97BED}"/>
              </a:ext>
            </a:extLst>
          </p:cNvPr>
          <p:cNvSpPr txBox="1">
            <a:spLocks/>
          </p:cNvSpPr>
          <p:nvPr/>
        </p:nvSpPr>
        <p:spPr>
          <a:xfrm>
            <a:off x="4572000" y="2108640"/>
            <a:ext cx="36576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Developers, designers, and tech professionals, with adaptability for other fields.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Fresh graduates and young professionals seeking a simple job search and application platform.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2AF98-7B60-8B9F-4393-D537294ED0C6}"/>
              </a:ext>
            </a:extLst>
          </p:cNvPr>
          <p:cNvSpPr txBox="1"/>
          <p:nvPr/>
        </p:nvSpPr>
        <p:spPr>
          <a:xfrm>
            <a:off x="4572000" y="1546412"/>
            <a:ext cx="21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Job Seekers</a:t>
            </a:r>
          </a:p>
        </p:txBody>
      </p:sp>
    </p:spTree>
    <p:extLst>
      <p:ext uri="{BB962C8B-B14F-4D97-AF65-F5344CB8AC3E}">
        <p14:creationId xmlns:p14="http://schemas.microsoft.com/office/powerpoint/2010/main" val="156973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B68FEF-ACDC-D48F-DCA4-A4FAC251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DevConnect Aims to Offer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7557DE86-DC57-7843-8585-094C4C19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016600"/>
            <a:ext cx="3657600" cy="2154406"/>
          </a:xfrm>
        </p:spPr>
        <p:txBody>
          <a:bodyPr wrap="square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Easy job posting and applicant tracking.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Direct communication with candidates.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Low-cost promotion of their jobs via “Featured Jobs.”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C8C47-AB4E-4EA1-6E49-7A5A527E3DC7}"/>
              </a:ext>
            </a:extLst>
          </p:cNvPr>
          <p:cNvSpPr txBox="1"/>
          <p:nvPr/>
        </p:nvSpPr>
        <p:spPr>
          <a:xfrm>
            <a:off x="914400" y="1546412"/>
            <a:ext cx="21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For Employers</a:t>
            </a:r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57FE8563-79E4-F3B5-69D5-F0C48AF97BED}"/>
              </a:ext>
            </a:extLst>
          </p:cNvPr>
          <p:cNvSpPr txBox="1">
            <a:spLocks/>
          </p:cNvSpPr>
          <p:nvPr/>
        </p:nvSpPr>
        <p:spPr>
          <a:xfrm>
            <a:off x="4572000" y="2016600"/>
            <a:ext cx="3657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Centralized job search and simple resume submission.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Privacy-focused platform ensuring secure resume storage.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2AF98-7B60-8B9F-4393-D537294ED0C6}"/>
              </a:ext>
            </a:extLst>
          </p:cNvPr>
          <p:cNvSpPr txBox="1"/>
          <p:nvPr/>
        </p:nvSpPr>
        <p:spPr>
          <a:xfrm>
            <a:off x="4572000" y="1546412"/>
            <a:ext cx="21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For Job Seekers</a:t>
            </a:r>
          </a:p>
        </p:txBody>
      </p:sp>
    </p:spTree>
    <p:extLst>
      <p:ext uri="{BB962C8B-B14F-4D97-AF65-F5344CB8AC3E}">
        <p14:creationId xmlns:p14="http://schemas.microsoft.com/office/powerpoint/2010/main" val="143343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977150"/>
            <a:ext cx="651811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Organization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Structure and Project Milestones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6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7"/>
          <p:cNvSpPr/>
          <p:nvPr/>
        </p:nvSpPr>
        <p:spPr>
          <a:xfrm>
            <a:off x="461382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7"/>
          <p:cNvSpPr/>
          <p:nvPr/>
        </p:nvSpPr>
        <p:spPr>
          <a:xfrm>
            <a:off x="123777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Structure</a:t>
            </a:r>
            <a:endParaRPr lang="en-US" dirty="0"/>
          </a:p>
        </p:txBody>
      </p:sp>
      <p:sp>
        <p:nvSpPr>
          <p:cNvPr id="795" name="Google Shape;795;p57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210401020 </a:t>
            </a:r>
            <a:r>
              <a:rPr lang="en-US" b="1" dirty="0"/>
              <a:t>2299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 dirty="0"/>
          </a:p>
        </p:txBody>
      </p:sp>
      <p:sp>
        <p:nvSpPr>
          <p:cNvPr id="796" name="Google Shape;796;p57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210401020 </a:t>
            </a:r>
            <a:r>
              <a:rPr lang="en-US" b="1" dirty="0"/>
              <a:t>2291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Frontend</a:t>
            </a:r>
            <a:endParaRPr dirty="0"/>
          </a:p>
        </p:txBody>
      </p:sp>
      <p:sp>
        <p:nvSpPr>
          <p:cNvPr id="797" name="Google Shape;797;p57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210401020 </a:t>
            </a:r>
            <a:r>
              <a:rPr lang="en-US" b="1" dirty="0"/>
              <a:t>2300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Frontend</a:t>
            </a:r>
          </a:p>
        </p:txBody>
      </p:sp>
      <p:sp>
        <p:nvSpPr>
          <p:cNvPr id="798" name="Google Shape;798;p57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210401020 </a:t>
            </a:r>
            <a:r>
              <a:rPr lang="en-US" b="1" dirty="0"/>
              <a:t>2277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</a:t>
            </a:r>
            <a:endParaRPr dirty="0"/>
          </a:p>
        </p:txBody>
      </p:sp>
      <p:sp>
        <p:nvSpPr>
          <p:cNvPr id="799" name="Google Shape;799;p57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Akibul Islam</a:t>
            </a:r>
            <a:endParaRPr dirty="0"/>
          </a:p>
        </p:txBody>
      </p:sp>
      <p:sp>
        <p:nvSpPr>
          <p:cNvPr id="800" name="Google Shape;800;p57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Tainur</a:t>
            </a:r>
            <a:r>
              <a:rPr lang="en-US" dirty="0"/>
              <a:t> </a:t>
            </a:r>
            <a:r>
              <a:rPr lang="en-US" dirty="0" err="1"/>
              <a:t>Rahaman</a:t>
            </a:r>
            <a:endParaRPr dirty="0"/>
          </a:p>
        </p:txBody>
      </p:sp>
      <p:sp>
        <p:nvSpPr>
          <p:cNvPr id="801" name="Google Shape;801;p57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Mahidul</a:t>
            </a:r>
            <a:r>
              <a:rPr lang="en-US" dirty="0"/>
              <a:t> Islam</a:t>
            </a:r>
            <a:endParaRPr dirty="0"/>
          </a:p>
        </p:txBody>
      </p:sp>
      <p:sp>
        <p:nvSpPr>
          <p:cNvPr id="802" name="Google Shape;802;p57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Md. </a:t>
            </a:r>
            <a:r>
              <a:rPr lang="en-US" dirty="0" err="1"/>
              <a:t>Mobasser</a:t>
            </a:r>
            <a:r>
              <a:rPr lang="en-US" dirty="0"/>
              <a:t> </a:t>
            </a:r>
            <a:r>
              <a:rPr lang="en-US" dirty="0" err="1"/>
              <a:t>Hossen</a:t>
            </a:r>
            <a:endParaRPr dirty="0"/>
          </a:p>
        </p:txBody>
      </p:sp>
      <p:cxnSp>
        <p:nvCxnSpPr>
          <p:cNvPr id="825" name="Google Shape;825;p57"/>
          <p:cNvCxnSpPr>
            <a:cxnSpLocks/>
            <a:endCxn id="792" idx="0"/>
          </p:cNvCxnSpPr>
          <p:nvPr/>
        </p:nvCxnSpPr>
        <p:spPr>
          <a:xfrm>
            <a:off x="1495925" y="1840663"/>
            <a:ext cx="0" cy="105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57"/>
          <p:cNvCxnSpPr>
            <a:cxnSpLocks/>
            <a:stCxn id="792" idx="2"/>
          </p:cNvCxnSpPr>
          <p:nvPr/>
        </p:nvCxnSpPr>
        <p:spPr>
          <a:xfrm>
            <a:off x="1495925" y="3408275"/>
            <a:ext cx="0" cy="15066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57"/>
          <p:cNvCxnSpPr>
            <a:cxnSpLocks/>
            <a:endCxn id="790" idx="0"/>
          </p:cNvCxnSpPr>
          <p:nvPr/>
        </p:nvCxnSpPr>
        <p:spPr>
          <a:xfrm>
            <a:off x="4871975" y="1840663"/>
            <a:ext cx="0" cy="105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57"/>
          <p:cNvCxnSpPr>
            <a:cxnSpLocks/>
            <a:stCxn id="790" idx="2"/>
          </p:cNvCxnSpPr>
          <p:nvPr/>
        </p:nvCxnSpPr>
        <p:spPr>
          <a:xfrm>
            <a:off x="4871975" y="3408275"/>
            <a:ext cx="0" cy="15066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3D46433-7B75-1081-4392-9EDEEA67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9" t="6694" r="14359" b="13799"/>
          <a:stretch/>
        </p:blipFill>
        <p:spPr>
          <a:xfrm>
            <a:off x="4723848" y="3041623"/>
            <a:ext cx="293600" cy="2951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7D4FB66-D783-F661-1231-7EAE60AA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9" t="6694" r="14359" b="13799"/>
          <a:stretch/>
        </p:blipFill>
        <p:spPr>
          <a:xfrm>
            <a:off x="4723848" y="1470737"/>
            <a:ext cx="293600" cy="29510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A543C49-89D1-C8AA-C61E-59769FA0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9" t="6694" r="14359" b="13799"/>
          <a:stretch/>
        </p:blipFill>
        <p:spPr>
          <a:xfrm>
            <a:off x="1353023" y="1477198"/>
            <a:ext cx="293600" cy="2951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FD02B9-7244-7522-2BA8-0FA5F594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9" t="6694" r="14359" b="13799"/>
          <a:stretch/>
        </p:blipFill>
        <p:spPr>
          <a:xfrm>
            <a:off x="1353023" y="3041623"/>
            <a:ext cx="293600" cy="2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582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Hanken Grotesk Font">
      <a:majorFont>
        <a:latin typeface="Hanken Grotesk"/>
        <a:ea typeface=""/>
        <a:cs typeface=""/>
      </a:majorFont>
      <a:minorFont>
        <a:latin typeface="Hanken Grotes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9050" cap="flat" cmpd="sng">
          <a:solidFill>
            <a:schemeClr val="dk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Microsoft Office PowerPoint</Application>
  <PresentationFormat>On-screen Show (16:9)</PresentationFormat>
  <Paragraphs>221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Figtree Black</vt:lpstr>
      <vt:lpstr>Hanken Grotesk</vt:lpstr>
      <vt:lpstr>Fira Code</vt:lpstr>
      <vt:lpstr>Harlow Solid Italic</vt:lpstr>
      <vt:lpstr>Arial</vt:lpstr>
      <vt:lpstr>Nunito Light</vt:lpstr>
      <vt:lpstr>Elegant Black &amp; White Thesis Defense by Slidesgo</vt:lpstr>
      <vt:lpstr>DevConnect</vt:lpstr>
      <vt:lpstr>Table of contents (i)</vt:lpstr>
      <vt:lpstr>Table of contents (ii)</vt:lpstr>
      <vt:lpstr>Introduction</vt:lpstr>
      <vt:lpstr>What is DevConnect?</vt:lpstr>
      <vt:lpstr>Who is the Target Audience?</vt:lpstr>
      <vt:lpstr>Benefits DevConnect Aims to Offer</vt:lpstr>
      <vt:lpstr>Project Organization</vt:lpstr>
      <vt:lpstr>Team Structure</vt:lpstr>
      <vt:lpstr>Completed Milestones</vt:lpstr>
      <vt:lpstr>Requirements</vt:lpstr>
      <vt:lpstr>Requirements</vt:lpstr>
      <vt:lpstr>System Architecture</vt:lpstr>
      <vt:lpstr>System Architecture Overview</vt:lpstr>
      <vt:lpstr>Class Diagrams</vt:lpstr>
      <vt:lpstr>Class Diagram</vt:lpstr>
      <vt:lpstr>Class Interactions and Relationships</vt:lpstr>
      <vt:lpstr>Project Demo</vt:lpstr>
      <vt:lpstr>Landing Page (i)</vt:lpstr>
      <vt:lpstr>Landing Page (ii)</vt:lpstr>
      <vt:lpstr>Employer Dashboard</vt:lpstr>
      <vt:lpstr>Jobs (Employer View)</vt:lpstr>
      <vt:lpstr>Jobs (JobSeeker View)</vt:lpstr>
      <vt:lpstr>Jobs (Submission Status)</vt:lpstr>
      <vt:lpstr>Employer Profile</vt:lpstr>
      <vt:lpstr>JobSeeker Profile</vt:lpstr>
      <vt:lpstr>Testing</vt:lpstr>
      <vt:lpstr>API Testing</vt:lpstr>
      <vt:lpstr>PowerPoint Presentation</vt:lpstr>
      <vt:lpstr>Manual UI Testing</vt:lpstr>
      <vt:lpstr>Input Validation</vt:lpstr>
      <vt:lpstr>Limitations</vt:lpstr>
      <vt:lpstr>Project Limitations</vt:lpstr>
      <vt:lpstr>Future Work</vt:lpstr>
      <vt:lpstr>Team Structure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2024-10-24T12:30:39Z</dcterms:modified>
</cp:coreProperties>
</file>