
<file path=[Content_Types].xml><?xml version="1.0" encoding="utf-8"?>
<Types xmlns="http://schemas.openxmlformats.org/package/2006/content-types">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83"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98" d="100"/>
          <a:sy n="98" d="100"/>
        </p:scale>
        <p:origin x="110" y="10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ink/ink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18-08-30T17:48:55.813"/>
    </inkml:context>
    <inkml:brush xml:id="br0">
      <inkml:brushProperty name="width" value="0.05292" units="cm"/>
      <inkml:brushProperty name="height" value="0.05292" units="cm"/>
      <inkml:brushProperty name="color" value="#FF0000"/>
    </inkml:brush>
  </inkml:definitions>
  <inkml:trace contextRef="#ctx0" brushRef="#br0">11642 16933 0,'0'18'703,"-18"-18"-687,0 18 15,1-1 0,-1-17-31,0 0 16,18 18-1,-17-18 1,-1 18 0,-17-1 15,17 1-31,1-1 16,-1-17-1,0 0-15,1 18 16,-1 0-1,0-18-15,18 17 32,-17-17-32,-1 18 15,1-18 1,-1 18 0,0-18-16,18 17 15,-17-17 1,-1 18-16,0-18 15,18 18 1,-17-18-16,-1 0 31,0 17-15,1 1 0,-1-18-1,0 17 1,1-17-16,17 18 15,-18-18 1,1 0 0,17 18-1,-18-18 1,0 17 15,1-17-15,17 18-1,-18-18 48,0 0-16</inkml:trace>
  <inkml:trace contextRef="#ctx0" brushRef="#br0" timeOffset="4512.6065">11112 17022 0,'-17'0'187,"-1"0"-171,18 17 0,0 1-16,-17-1 15,-1-17 1,18 18-1,0 0 1,-18-18 0,18 17-1,-17 1 1,17 0 0,-18-18 30,18 17-14,0 1 15,0 0 46,0-1-46,0 1 0,0-1 172,0 1-110,-18-18-31,1 18-15,17-1-16,0 1 0,17-18 406,1 0-438,0 0 48,-1 0-48,1 18 32,0-18-15,-18 17-32,17-17 31,1 0 0,-1 0-15,1 0 15,-18 18-15,18-18-1,-1 0 48,1 0-16,0 0-16,-18 18 16,17-18 0,1 17 15,0-17 110,-1 0-16,-17 18-31,18-18-15</inkml:trace>
  <inkml:trace contextRef="#ctx0" brushRef="#br0" timeOffset="8905.8375">11994 16404 0,'18'0'78,"-18"18"0,0-1-62,0 1 15,0 0-15,0-1-1,0 1 1,0 0 0,0 17-1,0-17 1,0-1-16,0 1 16,0-1-16,0 1 31,0 0-31,0-1 31,0 1-15,0 0-1,0-1 1,0 1 0,0 0 15,0-1-16,0 1 32,0-1-31,0 1 15,0 0 0,0-1 1,0 1-1,0 0-15,0-1 15,0 1 16,0 0-16,0-1 47</inkml:trace>
  <inkml:trace contextRef="#ctx0" brushRef="#br0" timeOffset="10633.2285">12047 16422 0,'18'0'32,"-18"17"46,18-17-63,-1 36-15,1-1 32,0 0-32,17 1 15,0-19 1,0 71 0,1-52-1,17 17 1,-36-1-1,1-34 1,17 17 0,-35-17-1,18 0 1,-1-18 15,-17 17-15,0 1-1,18-18 17,-36-18 77,-17 18-109,17-17 16,-34-19-16,16 19 15,-52-36 17,53 35-32,-18 18 31,0-17-16,35-1 1,-17 18 0,17 0-1,1 0 1,-1 0 0,1 0 15,-1 0-16,0 0 1,1 0 0,-1 0-16,0 0 31,1 0-15,-1 0 15,0 0 0,1 0 0</inkml:trace>
  <inkml:trace contextRef="#ctx0" brushRef="#br0" timeOffset="12858.9538">12629 16528 0,'-17'0'94,"-1"0"-78,1 0-1,-1 0 1,0 0 15,1 0-31,-19 17 31,19-17-15,17 18 15,-18-18-15,18 18-1,-18-18 1,18 17 0,0 1-1,0-1 1,-17 1 15,17 0-15,0-1 15,0 1-15,0 0-1,0-1 17,0 1-17,0 0 16,0-1-15,0 1 0,17-18 15,1 0-15,-18 17-1,0 1-15,18-18 31,-1 0-31,1 0 32,0 0-17,-1 0 1,1 0 15,0 0-15,-1 0-1,1 0 32,-1 0-15,1 0 30,0 0-15,-18-18-16,17 18-15,1 0 171,0 0-46</inkml:trace>
  <inkml:trace contextRef="#ctx0" brushRef="#br0" timeOffset="14596.7781">12629 16157 0,'0'18'94,"0"-1"-63,18-17-15,-18 53 0,18-53-1,-1 36 1,1-19-1,0 1 1,-1 0 0,-17-1-1,18 19 1,-18-19 0,18 1-1,-1-1 1,-17 1-1,0 0 1,18-18 0,-1 17 15,-17 1-15,0 0 15,18-18-16,-18 17 1,0 1 31,18-18-31,-1 0 30,1 0 48,0 0-63,-1 0 1,1 0-1,0 0-15,-1 0 30,1 0 1</inkml:trace>
  <inkml:trace contextRef="#ctx0" brushRef="#br0" timeOffset="15667.7538">12488 16334 0,'36'-18'79,"-19"18"-64,1 0 1,0-18-1,17 18 1,0-17 0,-17 17-1,17 0 1,-17 0 0,17 0-1,-35-18 1,35 0-1,-17 18 1,-1 0 0,1 0 15,0-17 0,-1 17 0,1 0 48</inkml:trace>
  <inkml:trace contextRef="#ctx0" brushRef="#br0" timeOffset="17538.1745">12982 16263 0,'0'18'93,"0"-1"-46,18-17-16,-1 18 16,-17 0-31,0-1 0,18 1 30,-18 0-14,18-18-1,-18 17 0,0 1 16,17-18-31,-17 17 15,18-17-31,0 0 47,-18 18-16,17-18 32,1 0-32,0 0 31,-1 0-62,1 0 32,-18-18-17,0 1 1,18 17-1,-1-18 1,-17 1 15,0-1 1,0 0 46,0 1-63,0-1 1,0 0 15,0 1 0,0-1 1,0 0-1,0 1 47,-17 17-62,17-18 15,0 0 16</inkml:trace>
  <inkml:trace contextRef="#ctx0" brushRef="#br0" timeOffset="21939.0105">13511 16087 0,'0'-18'46,"-17"18"-30,-1 0 0,0 0 15,1 0 0,-1 0-15,1 0-1,-1 0 1,0 0 15,1 0-31,-1 0 32,18 18-1,-18-18-31,1 0 31,17 17-31,0 1 31,0 0-15,-18-18 0,18 17-1,0 1 1,0-1 15,0 1-15,0 0-1,0-1 17,0 1-17,0 0 16,0-1 1,18 1-1,-1-18 0,1 0 0,0 0-15,-1 0 0,1 0 15,0 0-15,-1-18 15,1 1 0,-18-1 0,17 0-15,-17 1 15,0-1-15,0 0 15,0 1-15,0-1-1,0 1 17,18-1-17,-18 0 1,0 1-1,0-1 1,0 0 0,0 1-1,0-1 1,0 0 15,0 1 0,0 34 126,18-17-142,-18 18 1,0 0 0,0-1-1,17-17 1,-17 18-1,0 0 1,18-18 0,0 0-1,-18 17 1,0 1 0,17-18-1,1 0 1,0 0 31,-1 0-32,1 0 1,-18-18 0,17 1 15,1-1-16,-18 0 17,18 18-32,-18-35 15,17 35 1,-17-53 0,18 53-1,-18-53 1,0 18-1,0 17 1,0-17 0,0 17-1,0-17 1,0-18 15,0 36-15,0-1-1,0 0 1,0 1 0,0-1-1,0 0 1,0 1 0,-18-19-1,18 19 1,-17 17-16,17-18 15,0 1 17,-18 17-1,18-18 0,-18 18-15,1 0 78,17 18-79,0-1 1,-18-17-1,18 18 1,0 17 0,0-17 15,0-1-15,0 1-1,0 0 1,0-1-1,0 1 1,0 0 0,0 17-1,0-17 1,0-1-16,0 1 16,18-1-16,-18 19 31,0-19-16,0 1 1,0 0-16,17-1 16,-17 19-1,18-36 1,-18 35 0,18-18 15,-18 1-31,17 0 31,1-1-15,-18 1-1,18 0 1,-18-1 0,17-17-1,1 18 16,0 0 1,-18-1-17,17-17 17,1 0-17,0 0 16,-1 0 16,1 0-31,-1 0 0,1 0-1,0 0 1,-18-17-1,17-1 1,1 18 0,-18-35-1,18 35 1,-18-18 0,0 0-1,17 18 1,-17-17-16,18 17 47,-18-18-32,0 0 32,0 1 47</inkml:trace>
  <inkml:trace contextRef="#ctx0" brushRef="#br0" timeOffset="24912.8189">12823 17180 0,'-17'0'63,"-1"0"-48,18 18 1,-17-18 15,17 18-31,-18-1 16,0 36-1,18-18 1,0 1 0,0 17-1,0-18 17,0 0-17,0 0 1,0 1-1,18-1 1,-18-17 0,18-18-16,-1 17 15,1 1-15,17-18 16,18 18 0,18-18-1,-1-18 1,-52 18-1,35-35 1,-36 35 0,1-18-1,0-17 1,-1-1-16,1 19 16,0-19-1,-18 19 1,0-1-1,0 1 1,0-1 0,0 0-1,-18-17 1,0 17 0,1 1-1,-19-19 1,1 1-1,0 35 1,-1-17 0,36-1-1,-17 18 1,-1 0 0,1-18-16,-1 18 15,0 0 1,1 0-1,-1 0 1,0 0 0,1 0-1,-1 0 1,0 0 31,1 0-32,-1 0 1,18 18 15,0 0 1,0-1-17,0 1 1,0-1-1,0 1 1,18-18 15,-1 18-15,19-18 0,-1 0-1,0-18 1,-17 0-1,0-17-15,-1 35 16,18-17 0,-35-19-16,0 19 15,36-19 1,-19 19 15,-17-1-15,0-17-1,0 17 1,0 1 15,0-1 16,0 0-31,18 1-1,-18-1 1,0 0 15,18 1 1,-18-1-1,0 0 0</inkml:trace>
  <inkml:trace contextRef="#ctx0" brushRef="#br0" timeOffset="26475.9114">13264 17163 0,'0'17'94,"0"1"-78,18-18-1,-18 18 1,18-1 0,-18 1-1,17-1-15,-17 1 16,0 0 15,18-18-31,-18 17 16,18-17-1,-18 18 1,0 0 0,17-18-1,-17 17 1,18-17 15,0 0-15,-1 0-1,1 0 1,-18-17 15,17-1-31,1 18 16,0-53-1,-18 18 1,0 0 0,17-1-1,-17 19 1,0-1 15,0 0-31,0 1 31,0-1 1,0 0-1,0 1 78,-17 17-31,-1 0-31</inkml:trace>
  <inkml:trace contextRef="#ctx0" brushRef="#br0" timeOffset="28057.8144">13406 16633 0,'0'18'62,"17"0"-46,-17-1-1,18 1 1,-1-18 0,-17 18-1,18 17 1,0-17 0,-18-1-1,0 1 1,17-1-1,-17 1 1,36 17 0,-36-17-1,0 17 1,17-35 0,1 36-1,-18-19 1,0 1-1,18 0 1,-1-1 15,-17 1 1,18-18-17,-18 17 16,0 1 16,17-18-15,-17 18-17,18-18 1,-18 17 31,18-17-32,-1 18 1,1-18 0,0 0 30,-1 0-30,1 0 78,0 0-63,-1 0-15,1 0-1,0-18 17,-18 1-17,17 17 1,-17-18-1,18 18-15,-18-18 16,17 18-16,-17-17 63</inkml:trace>
  <inkml:trace contextRef="#ctx0" brushRef="#br0" timeOffset="29141.3221">13370 16880 0,'0'-17'47,"0"-1"15,18 18-46,0-18-16,-1 18 15,18-17 1,1-1 0,-19 1-1,1 17 1,0-18-1,-18 0 1,17 18 0,1 0-1,0 0 17,-18-17-1,17 17 16,1 0 0</inkml:trace>
  <inkml:trace contextRef="#ctx0" brushRef="#br0" timeOffset="30049.2936">13758 16598 0,'18'0'32,"0"0"-17,-1 0 1,-17 35-16,18-35 16,17 89 15,0-36-16,-17-18 1,0 18 0,-1-18-1,1-17-15,-18 35 16,18 0-16,-1-1 16,-17-34-1,18 70 1,0-17-1,-1-36 1,1 18 0,-18-18-1,17-35 1,-17 18-16,0 0 16,0-1-16,0 1 31,0-1-16,18-17 17,-18 18-17,0 0 17</inkml:trace>
  <inkml:trace contextRef="#ctx0" brushRef="#br0" timeOffset="31735.662">13899 16845 0,'0'0'0,"0"-18"15,0 1 79,0-1-63,0 1 0,18 17-15,0 0 0,-1 0-1,1 0 32,0 0-31,-1 0 31,1 0-32,0 0 17,-18 17-1,17 1-16,1-18 1,-18 17 0,0 1 15,17 0 0,-17-1 0,0 1 1,0 0 15,0-1-32,-17-17 48,17 18-32,-18-18-31,18 18 47,0-1-16,-17-17 47</inkml:trace>
  <inkml:trace contextRef="#ctx0" brushRef="#br0" timeOffset="35300.7336">14129 16651 0,'17'0'171,"-17"18"-139,18-18-17,-18 17 1,0 1 0,0 0 15,0-1-16,18 1 1,-18 0 0,0-1-1,17 1 48,-17-1-48,0 1 1,18-18 47,-18 18-32,18-18-16,-1 0 32,1 0 0,-1 0-16,-17-18 1,18 18-17,-18-18 1,18 1 0,-18-1 15,17 1-16,-17-1 1,0 0 0,0 1-1,0-1 17,0 0-17,0 1 16,0-1-15,0 0 0,0 1 15,0-1-15,0 1 30,0-1-14,0 36 108,0-1-124,0 1 0,0-1 15,18 1-16,-18 0 1,18-18 15,-18 17-31,0 1 32,0 0 14,17-18-30,-17 17-16,0 1 31,18-18-31,0 18 32,-1-1 14,1-17-30,0 0 31,-1-17-31,1 17-1,-18-36 1,0 19-1,17-1-15,-17-17 16,0 17 0,0 0-1,0 1 1,0-1-16,0-17 31,0 17-15,0 1-1,0-19 1,0 19 0,0-19-1,-17 1 1,17 18 0,0-1-1,0 0 1,0-17-1,-18 17 1,18 1 0,0-19-1,-17 36 1,17-17 15,0-19-15,0 19 31,0-1-16,0 36 47,0-1-62,0 1-16,0 17 15,17 1 1,-17-1 15,0-17-15,0 17-1,18 0 1,-1-17 0,1 17-1,-18-17 1,0-1 0,18 36-1,-1-53 1,-17 36-1,0-19 1,18-17 0,-18 18-1,0-1 17,18 1-1,-1-18-16,-17 18 1,18-18 0,0 0-1,-1 0 1,1 0 15,-1 0-15,-17-18-1,18 18 1,-18-18 0,18 18-16,-1-17 15,-17-1 1,0 1 0,0-1-1,18 18 1,-18-18-1,0 1 1,18 17 0,-18-18-1,0 0 1,0 1 15</inkml:trace>
  <inkml:trace contextRef="#ctx0" brushRef="#br0" timeOffset="37148.7512">14376 16369 0,'17'0'203,"1"0"-187,17 0 15,-17-18-16,0 18 1,-1 0 0,1-17-1,-1 17 1,1 0 0,0 0 15,-1-18-16,1 18 17,0 0 15,-1 0-1,1 0 33,-18-18-33,18 18-30,-1 0 15,1 0 32,-1 0-1</inkml:trace>
  <inkml:trace contextRef="#ctx0" brushRef="#br0" timeOffset="46013.5139">6456 17851 0,'17'0'172,"1"0"-172,0-18 16,17 0-16,-17 18 15,52-17 17,-35-1-17,18 0 1,-35 1-1,0 17 1,-1-18 0,1 18-1,0-18-15,-1 18 16,-17-17-16,18 17 31,0 0-31,-1-18 63,1 18-48,-18-17 17,17 17-1,1 0 78,0 0-78,-18-18-15,17 18 15,-17-18-15,18 18 0,0 0 30,-36 0 95,0 0-125,1 0 15,-1 0-31,0 0 31,1-17-15,-1 17-1,1 0 1,-1 0 0,0 0-1,1-18 1,-1 18 0,0 0 46,1 0-31,-1 0 16,0 0-47,1 0 31,-1 0 1,0 0-1,36 0 141,17 0-141,1 0 0,-19 0-15,1 0 0,0 0-1,-1 0 1,1 0 15,0 0-15,-1 0-1,1 0 1,-1 0 31,1 0-32,0 0 64,-1 0-33,-17 18 64,0-1-16,0 1-48,18-18 1,-18 18-15,0-1-17,0 1 32,0-1-16,0 1-15,0 0 15,0-1-15,0 1 31,0 0-32,0-1 1,0 1 46,0 0-46,0-1 31,0 1-31,0-1 15,0 1 16,0 0 0,0-1 46,0 1-46</inkml:trace>
  <inkml:trace contextRef="#ctx0" brushRef="#br0" timeOffset="48775.7509">4286 17480 0,'0'18'16,"0"-1"-16,-17 1 15,17 35 1,-18 0-16,0-35 15,1 34 1,-1 1-16,0 0 16,-17 35 15,0-35-15,35-17-1,0-1 1,-18-35-1,18 18-15,-17-1 16,17 1 0,0-1 15,-18-17 0,0 0 0,1 0-31,17-17 16,-18-1 0,0 18 15,18-17-31,0-1 16,-17 18-1,17-18 1,-18 1-1,18-1 32,18 18-31,17-18 0,-17 18-1,17 0 1,35 0-1,-17 0 1,-17 0 0,34 0-1,-34 0 17,-1 0-32,0 0 15,-17 0 1,-1 0-1,19 0 1,-1 0 0,-17 0-1,17-17 1,-18-1 0,1-17-16,0 17 15,17-17-15,-17 17 16,-18 1-1,17-36 1,-17 35 0,0 0-1,0 1 17,0-18-17,-17-1 1,-19 1-1,19 0 1,-1-1-16,-17 19 16,0 17-16,17-36 15,0 19 1,-52-18 0,17 17-1,18 18 1,-1-18-1,19 1 1,-1 17-16,0 0 16,1 0-1,-1 0-15,0 0 32,-17 0-17,17 0 1,1 0-1,-18 17 1,17 1 15,0 0-31,18-1 16,-17 1 0,-1-1-1,0 36 1,18-35-1,0 53 1,0-54 0,18 1-16,0 0 15,-18-1 1,0 1-16,53-1 31,-53 1-15,35-18-1,-35 18 1,17-1 0,19-17-1,-19 0 17</inkml:trace>
  <inkml:trace contextRef="#ctx0" brushRef="#br0" timeOffset="57776.379">4886 17604 0,'0'0'0,"0"-18"16,0 0 0,18 18-1,-18-17 1,17 17-16,-17-18 16,0 0-1,18 18 1,-18-17 15,0-1-15,0 0 31,0 1-32,0-1 16,-18 18-15,1 0 0,-1 0-1,0-17 1,1 17 15,-1 0 0,0 0-15,1 0 31,-1 17-16,18 1-15,0-1-1,0 1 1,0 0 15,-18-18-15,18 17 0,0 19-1,0-19 1,0 1 15,0 0-15,0-1-1,0 1-15,0 0 32,0-1-32,18 1 15,-18-1 1,18 1 15,-18 0-15,17-18-1,1 17 1,0-17 0,-1 0 15,1 0-16,0 0 1,-1 0 0,1 0-16,0 0 31,-1 0-31,-17-17 16,18 17-1,-1-18 16,1 0-15,17 1 0,-17-36-1,0 35 1,-1-17 0,1 17-1,0-17 1,-1 0-1,-17 17 1,0 0 0,0 1-1,18-1 1,-18-17 0,17 0 15,-17 17-16,0 0 17,0 1-17,0-1 1,0 36 187,0-1-187,0 1-1,0 0 17,18-18-17,-18 17 1,18 1-1,-18 0-15,17-18 16,1 17 0,0-17-1,-18 18-15,17-18 32,1 0-32,0 17 15,-18 1 1,17 0 15,1-18-15,-18 17-1,17 1 17,-17 0 14,0-1-14,0 1 46,-17 0-63,-1-1 1,1-17 0,-1 0-1,0 18 1,1-18 15,-1 0-15,0 0 31,1 0-32,-1 0 17,18-18-1,-18 18 0,36 0 78,0 0-93,-1 0 0,1 0-1,0 0 1,17 0 0,-17 0-1,-1-17 1,1-1-1,-18 0 1,0 1 0,17 17-1,-17-18-15,18 18 16,-18-18 0,0-17-1,18 0 1,-18 17-1,0 1 17,0-1-17,0 0 17,0 1-17,0-1 16,0 0-15,0 1 15,0-1 16,0 0 0,0 36 109,0 0-140,0-1 0,0 1-1,0 0 1,0-1-1,0 1 1,0 0 0,17-18-1,-17 17 1,18 1 0,0-1-1,-1-17 32,1 0-31,0 0 15,17 0-15,-17 0-1,-1 0 1,1-17-1,-1 17 1,1 0 0,-18-18-1,18 18 1,-18-17 15,17-1-31,-17 0 31,0 1 1,0-1-1,0 0-15,0 1-1,-17 17 1,17-18-1,-18 0 1,0 18 0,1-17-1,17-1 17,-18 18-17,18-17 1,-17 17 15,17 17 110,0 1-110,17-1 16,1-17-16,-1 0-15,1 0-16,0 0 31,-1 0-15,1 0-1,-18-17 1,18 17-1,-18-18 1,17 18-16,-17-17 16,18 17 15,-18-18-15,18 18-1,-18-18 1,17 18 15,1-17-15,-1-1 15,-17 0 16,0 36 78,0 0-110,0-1 1,0 1 0,0 0 15,0-1-31,0 1 16,0-1 15,18 1-16,-18 0 17,18-1-17,-18 1 17,17-18-1,1 0 0,0 0-15,-1 0-1,1 0 1,0-18 0,-1 18 15,-17-17-31,18-1 31,-1 0-15,1 1-1,-18-1 17,0 1-32,18 17 15,-18-18 1,17 0-16,-17 1 15,0-1 17,0 0-32,0 1 31,0-1-15,0 0-1,0 1 16,0-1-15,0 1 31,0-1 0,-17 18-16,-1 0 32,0 0-32,18 18-16,-17-18 1,17 17 0,0 1-1,0-1 1,0 1-16,0 0 16,0-1 15,0 1-16,0 0 1,0-1 0,0 1-1,0 0 32,17-18-47,-17 17 16,18-17-1,0 0 17,-1 18-17,1-18 1,0 0 0,-1 0-1,1 0 1,0 0-1,-1 0 1,1 0 0,0 0-1,-1-35 1,1 35 0,-18-18-1,35 0 1,-35 1 15,18 17-31,-18-18 16,0 0-1,17 18 1,-17-17 0,18-1-1,-18 0 1,0 1 15,0-1-31,0 1 31,0-1-15,0 0 15,0 1 0,0-1-15,0 0 47,-18 18-32,18-17-16,-17 17 17,-1 0-17,0 0 32,18 17 0,-17-17-16,17 18-15,-18 0 0,18-1 15,0 1 0,0 0 0,0-1 1,0 1-17,0-1 48,0 1-48,0 0 32,18-18-31,-1 0 78,1 0-48,0 0-30,-1 0 47,-17-18-48,0 0 1,18 18-1,-18-17 1,0-1 0,0 1 31,0-1-47,0 0 31,0 1 0,0-1-31,0 0 31,0 1-15,-18-1 15,18 0-31,0 1 16,0-1-1,0 0 1,-17 1 15,17-1-15,0 1-16,-18 17 31,18-18-15,0 0-1,-18 18 1,18-17 0,0-1-1,0 0 1,0 1 15,0-1 16,0 36 62,0-1-93,0 19 0,0-1-1,0-17 1,18-1 0,0 18-1,-18-17 1,0 17-1,17 1 1,1-1 0,0 0-1,-1-17 1,-17 17 0,18-17 15,-18-1-16,0 1-15,18-18 16,-18 18 15,17-18-15,-17 17 0,18-17-1,-18 18 1,17-18-1,-17 18 17,18-18-17,0 0 17,-1 0-1,1 0 0,0 0 16,-1 0-31,1 0-1,0 0 48,-1 0-16</inkml:trace>
  <inkml:trace contextRef="#ctx0" brushRef="#br0" timeOffset="59252.6712">5433 17074 0,'17'0'31</inkml:trace>
  <inkml:trace contextRef="#ctx0" brushRef="#br0" timeOffset="62148.8229">5256 18027 0,'-17'0'0,"-1"0"32,0 0-32,1 0 31,-1 0-15,1 18-1,-1-1 1,-17 1-1,35-1 1,-36 19 0,36-19-1,-17 19 1,17-19 0,0 1-16,0 17 15,-18-35-15,18 36 16,0-19-1,0 18 1,0-17 0,0 17-1,18-17 1,-1 17 0,1-17-1,17 0 1,-17-1 15,35-17-15,17 0-1,-34 0 1,17 0 0,-18 0-1,0 0 1,0-35-1,-17 35 1,17-35 0,-17 17-1,0 0 1,-18-17 0,17 17-1,-17 1-15,0-1 16,18-17-1,-18 17 1,0 1 0,0-1-1,0-17 1,0 17 0,-18 0-1,18 1 1,-17-1-16,-1 18 15,18-18-15,-18 1 16,1 17 0,-1-18-1,-17 1 1,35-1 0,-53 18-1,18 0 1,17 0-1,0 0 1,1 0 15,-1 0-15,0 0 0,1 0-1,-1 0 1,0 0-1,18 18 1,-17-1 0,-1-17 15,18 18-31,0-1 16,0 1 30,0 0-30,0-1 0,18-17-1,-1 0 1,1 0 0,0 0-1,-1-17 1,1-1-1,0 18 1,-1-18 0,1 1-1,0-1 1,-1 1-16,-17-1 16,18 18-16,-18-18 15,17 1 1,-17-1 15,0 0-31,18 1 16,0 17 15,-18-36-15,17 36-1,-17-17 1,0-1 31,18 1 46,-18-1-77,0 0 0,0 1 46</inkml:trace>
  <inkml:trace contextRef="#ctx0" brushRef="#br0" timeOffset="65010.7735">5803 18168 0,'0'18'406,"0"-1"-374,0 1-17,0 0 1,0-1 15,0 1-31,18 0 31,-18-1-31,0 1 16,0-1 0,0 1-1,17-18 1,-17 18 0,36-18 15,-19 17-16,1-17 1,0 0 0,-1 0-1,1 0 1,0 0 0,-1-17-1,-17-1 16,0 0-15,18 18 0,-1-17 15,-17-1-15,0 1-16,18 17 15,-18-18 1,0 0-1,0 1 1,0-1 0,0 0 15,0 1 16,0-1-32,0 0 48,0 1-1</inkml:trace>
  <inkml:trace contextRef="#ctx0" brushRef="#br0" timeOffset="68044.2293">6085 17745 0,'18'0'32,"0"0"-1,-18 17-15,17 19-16,1-1 15,-18-17 1,35 70-1,-17-53 1,-18-17 0,0 35-1,18-18 17,-18-18-17,0 1 1,17 17-1,-17-17 1,0 17 0,0-17-1,0 17 1,0 1 0,0-19-1,0 18 1,0-17-1,0 0 1,0-1 0,0 1-1,0 0 1,0-1 15,0 1-15,18-18 15,-18 18 0</inkml:trace>
  <inkml:trace contextRef="#ctx0" brushRef="#br0" timeOffset="69260.3899">6050 17939 0,'0'-18'47,"0"0"-32,18 18 1,-1-17-1,19-1 1,-19 18 15,1 0-31,-18-17 16,18 17 15,-1 0 0,-17-18 1,18 18-17,0 0 63,-18-18-78,17 18 16,1 0 31,-1 0 0</inkml:trace>
  <inkml:trace contextRef="#ctx0" brushRef="#br0" timeOffset="70159.617">6332 18097 0,'0'18'31,"0"0"0,0-1-31,18-17 16,-18 53-1,0-35 1,0 17 0,0 1-1,0-19 1,18 1-16,-18 17 15,0-17 1,0-1 0,0 1-1,0 0 1,0-1 0,0 1 15,0 0 0,0-1-15</inkml:trace>
  <inkml:trace contextRef="#ctx0" brushRef="#br0" timeOffset="71600.3081">6368 18168 0,'17'0'63,"-17"-18"-63,18 18 31,0 0-15,-1 0 15,1-17-31,-1 17 31,1 0-15,0 0-1,-1 0 17,1 0-1,-18 17 0,0 1-15,18-18 15,-18 18-15,0-1 15,0 1 16,-18 0 31,0-1-63,1-17 1,17 18 0,-18-18-1,0 18 1,1-18 0,-1 0 15,18 17-16</inkml:trace>
  <inkml:trace contextRef="#ctx0" brushRef="#br0" timeOffset="73653.9103">6650 18045 0,'0'17'94,"0"1"-78,0-1 46,0 1-46,0 0-1,0-1 48,17 1-32,1 0 63,0-1-47,-1-17 0,1 0 46,0 0-14,-18-17-64,17-1 16,-17 0 1,18 18-1,-18-17 0,0-1 32,0 0-32,0 1 31,0-1-30</inkml:trace>
  <inkml:trace contextRef="#ctx0" brushRef="#br0" timeOffset="74829.2019">6826 17833 0,'18'0'62,"-18"18"-31,0-1-15,18 1 0,-18-1-1,17 1 1,-17 17 15,18-17-15,-18 0-1,0 17 1,0-17 0,0-1-16,0 1 15,17-18 1,-17 17-1,0 1 1,18 0 0,-18-1-1,0 1 1,0 0 31,18-18-32,-18 17 1,0 1 62,17-18-62,-17 18 15,18-1 16</inkml:trace>
  <inkml:trace contextRef="#ctx0" brushRef="#br0" timeOffset="76422.5975">6703 17992 0,'17'0'16,"-17"-18"15,18 18-31,0 0 16,-18-18-1,17 18 1,1 0 15,0 0-15,-1-17 15,1 17-15,-18-18 31,18 18-32,-1 0 32,1 0 47,-1 0-47,-17-18-16,18 18-15,0 0 218</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78ABE3C1-DBE1-495D-B57B-2849774B866A}" type="datetimeFigureOut">
              <a:rPr lang="en-US" smtClean="0"/>
              <a:t>7/30/2019</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6D22F896-40B5-4ADD-8801-0D06FADFA095}" type="slidenum">
              <a:rPr lang="en-US" smtClean="0"/>
              <a:t>‹#›</a:t>
            </a:fld>
            <a:endParaRPr lang="en-US" dirty="0"/>
          </a:p>
        </p:txBody>
      </p:sp>
    </p:spTree>
    <p:extLst>
      <p:ext uri="{BB962C8B-B14F-4D97-AF65-F5344CB8AC3E}">
        <p14:creationId xmlns:p14="http://schemas.microsoft.com/office/powerpoint/2010/main" val="22011016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smtClean="0"/>
              <a:t>7/30/2019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621712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6178E61D-D431-422C-9764-11DAFE33AB63}" type="datetimeFigureOut">
              <a:rPr lang="en-US" smtClean="0"/>
              <a:t>7/30/2019</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3273020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smtClean="0"/>
              <a:t>7/30/2019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028562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30578ACC-22D6-47C1-A373-4FD133E34F3C}" type="datetimeFigureOut">
              <a:rPr lang="en-US" smtClean="0"/>
              <a:t>7/30/2019</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6D22F896-40B5-4ADD-8801-0D06FADFA095}" type="slidenum">
              <a:rPr lang="en-US" smtClean="0"/>
              <a:t>‹#›</a:t>
            </a:fld>
            <a:endParaRPr lang="en-US" dirty="0"/>
          </a:p>
        </p:txBody>
      </p:sp>
    </p:spTree>
    <p:extLst>
      <p:ext uri="{BB962C8B-B14F-4D97-AF65-F5344CB8AC3E}">
        <p14:creationId xmlns:p14="http://schemas.microsoft.com/office/powerpoint/2010/main" val="42936939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smtClean="0"/>
              <a:t>7/30/2019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8286470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smtClean="0"/>
              <a:t>7/30/2019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7797244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CE99F462-093F-4566-844B-4C71F2739DA5}" type="datetimeFigureOut">
              <a:rPr lang="en-US" smtClean="0"/>
              <a:t>7/30/2019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smtClean="0"/>
              <a:t>Click to edit Master title style</a:t>
            </a:r>
            <a:endParaRPr lang="en-US" dirty="0"/>
          </a:p>
        </p:txBody>
      </p:sp>
    </p:spTree>
    <p:extLst>
      <p:ext uri="{BB962C8B-B14F-4D97-AF65-F5344CB8AC3E}">
        <p14:creationId xmlns:p14="http://schemas.microsoft.com/office/powerpoint/2010/main" val="31859357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24A7AC-904D-4781-85BA-7D10C17ED021}" type="datetimeFigureOut">
              <a:rPr lang="en-US" smtClean="0"/>
              <a:t>7/30/2019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209412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E331444B-B92B-4E27-8C94-BB93EAF5CB18}" type="datetimeFigureOut">
              <a:rPr lang="en-US" smtClean="0"/>
              <a:t>7/30/2019</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6D22F896-40B5-4ADD-8801-0D06FADFA095}" type="slidenum">
              <a:rPr lang="en-US" smtClean="0"/>
              <a:t>‹#›</a:t>
            </a:fld>
            <a:endParaRPr lang="en-US" dirty="0"/>
          </a:p>
        </p:txBody>
      </p:sp>
    </p:spTree>
    <p:extLst>
      <p:ext uri="{BB962C8B-B14F-4D97-AF65-F5344CB8AC3E}">
        <p14:creationId xmlns:p14="http://schemas.microsoft.com/office/powerpoint/2010/main" val="38594613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363EFA5E-FA76-400D-B3DC-F0BA90E6D107}" type="datetimeFigureOut">
              <a:rPr lang="en-US" smtClean="0"/>
              <a:t>7/30/2019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134753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9D6E9DEC-419B-4CC5-A080-3B06BD5A8291}" type="datetimeFigureOut">
              <a:rPr lang="en-US" smtClean="0"/>
              <a:t>7/30/2019</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6D22F896-40B5-4ADD-8801-0D06FADFA095}" type="slidenum">
              <a:rPr lang="en-US" smtClean="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193855568"/>
      </p:ext>
    </p:extLst>
  </p:cSld>
  <p:clrMap bg1="lt1" tx1="dk1" bg2="lt2" tx2="dk2" accent1="accent1" accent2="accent2" accent3="accent3" accent4="accent4" accent5="accent5" accent6="accent6" hlink="hlink" folHlink="folHlink"/>
  <p:sldLayoutIdLst>
    <p:sldLayoutId id="2147483784" r:id="rId1"/>
    <p:sldLayoutId id="2147483785" r:id="rId2"/>
    <p:sldLayoutId id="2147483786" r:id="rId3"/>
    <p:sldLayoutId id="2147483787" r:id="rId4"/>
    <p:sldLayoutId id="2147483788" r:id="rId5"/>
    <p:sldLayoutId id="2147483789" r:id="rId6"/>
    <p:sldLayoutId id="2147483790" r:id="rId7"/>
    <p:sldLayoutId id="2147483791" r:id="rId8"/>
    <p:sldLayoutId id="2147483792" r:id="rId9"/>
    <p:sldLayoutId id="2147483793" r:id="rId10"/>
    <p:sldLayoutId id="2147483794" r:id="rId11"/>
  </p:sldLayoutIdLst>
  <p:hf sldNum="0" hdr="0" ft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9.JPG"/><Relationship Id="rId1" Type="http://schemas.openxmlformats.org/officeDocument/2006/relationships/slideLayout" Target="../slideLayouts/slideLayout2.xml"/><Relationship Id="rId6" Type="http://schemas.openxmlformats.org/officeDocument/2006/relationships/image" Target="../media/image11.emf"/><Relationship Id="rId5" Type="http://schemas.openxmlformats.org/officeDocument/2006/relationships/customXml" Target="../ink/ink1.xml"/><Relationship Id="rId4" Type="http://schemas.openxmlformats.org/officeDocument/2006/relationships/image" Target="../media/image10.JPG"/></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2.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b="1" dirty="0" smtClean="0"/>
              <a:t>ARRAY FORMULAS</a:t>
            </a:r>
            <a:endParaRPr lang="en-IN" b="1" dirty="0"/>
          </a:p>
        </p:txBody>
      </p:sp>
      <p:sp>
        <p:nvSpPr>
          <p:cNvPr id="3" name="Subtitle 2"/>
          <p:cNvSpPr>
            <a:spLocks noGrp="1"/>
          </p:cNvSpPr>
          <p:nvPr>
            <p:ph type="subTitle" idx="1"/>
          </p:nvPr>
        </p:nvSpPr>
        <p:spPr/>
        <p:txBody>
          <a:bodyPr/>
          <a:lstStyle/>
          <a:p>
            <a:r>
              <a:rPr lang="en-IN" b="1" dirty="0" smtClean="0"/>
              <a:t>More formulas in excel</a:t>
            </a:r>
            <a:endParaRPr lang="en-IN" b="1" dirty="0"/>
          </a:p>
        </p:txBody>
      </p:sp>
    </p:spTree>
    <p:extLst>
      <p:ext uri="{BB962C8B-B14F-4D97-AF65-F5344CB8AC3E}">
        <p14:creationId xmlns:p14="http://schemas.microsoft.com/office/powerpoint/2010/main" val="27331369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SUM LARGEST NUMBERS</a:t>
            </a:r>
            <a:endParaRPr lang="en-IN" dirty="0"/>
          </a:p>
        </p:txBody>
      </p:sp>
      <p:sp>
        <p:nvSpPr>
          <p:cNvPr id="3" name="Content Placeholder 2"/>
          <p:cNvSpPr>
            <a:spLocks noGrp="1"/>
          </p:cNvSpPr>
          <p:nvPr>
            <p:ph idx="1"/>
          </p:nvPr>
        </p:nvSpPr>
        <p:spPr/>
        <p:txBody>
          <a:bodyPr/>
          <a:lstStyle/>
          <a:p>
            <a:r>
              <a:rPr lang="en-IN" dirty="0" smtClean="0"/>
              <a:t>Do it Yourself! </a:t>
            </a:r>
            <a:endParaRPr lang="en-IN" dirty="0"/>
          </a:p>
          <a:p>
            <a:r>
              <a:rPr lang="en-IN" dirty="0" smtClean="0"/>
              <a:t>Task -Create an array formula that sums largest numbers in a range.</a:t>
            </a:r>
          </a:p>
          <a:p>
            <a:r>
              <a:rPr lang="en-IN" dirty="0" smtClean="0"/>
              <a:t>Hint- You can use Sum and Large functions </a:t>
            </a:r>
            <a:endParaRPr lang="en-IN" dirty="0"/>
          </a:p>
        </p:txBody>
      </p:sp>
    </p:spTree>
    <p:extLst>
      <p:ext uri="{BB962C8B-B14F-4D97-AF65-F5344CB8AC3E}">
        <p14:creationId xmlns:p14="http://schemas.microsoft.com/office/powerpoint/2010/main" val="17477222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Array formulas</a:t>
            </a:r>
            <a:endParaRPr lang="en-IN" dirty="0"/>
          </a:p>
        </p:txBody>
      </p:sp>
      <p:sp>
        <p:nvSpPr>
          <p:cNvPr id="3" name="Content Placeholder 2"/>
          <p:cNvSpPr>
            <a:spLocks noGrp="1"/>
          </p:cNvSpPr>
          <p:nvPr>
            <p:ph idx="1"/>
          </p:nvPr>
        </p:nvSpPr>
        <p:spPr/>
        <p:txBody>
          <a:bodyPr/>
          <a:lstStyle/>
          <a:p>
            <a:r>
              <a:rPr lang="en-US" dirty="0"/>
              <a:t>Array formulas are powerful formulas that enable you to perform complex calculations that often can’t be done with standard worksheet functions. </a:t>
            </a:r>
            <a:endParaRPr lang="en-US" dirty="0" smtClean="0"/>
          </a:p>
          <a:p>
            <a:r>
              <a:rPr lang="en-US" dirty="0" smtClean="0"/>
              <a:t>They </a:t>
            </a:r>
            <a:r>
              <a:rPr lang="en-US" dirty="0"/>
              <a:t>are also referred to as "Ctrl-Shift-Enter" or "CSE" formulas, because you need to press </a:t>
            </a:r>
            <a:r>
              <a:rPr lang="en-US" b="1" dirty="0" err="1" smtClean="0">
                <a:solidFill>
                  <a:schemeClr val="accent2"/>
                </a:solidFill>
              </a:rPr>
              <a:t>Ctrl+Shift+Enter</a:t>
            </a:r>
            <a:r>
              <a:rPr lang="en-US" dirty="0" smtClean="0"/>
              <a:t> </a:t>
            </a:r>
            <a:r>
              <a:rPr lang="en-US" dirty="0"/>
              <a:t>to enter them</a:t>
            </a:r>
            <a:r>
              <a:rPr lang="en-US" dirty="0" smtClean="0"/>
              <a:t>.</a:t>
            </a:r>
          </a:p>
          <a:p>
            <a:r>
              <a:rPr lang="en-US" b="1" dirty="0">
                <a:solidFill>
                  <a:schemeClr val="accent2"/>
                </a:solidFill>
              </a:rPr>
              <a:t>You can use array formulas to do the seemingly impossible, such </a:t>
            </a:r>
            <a:r>
              <a:rPr lang="en-US" b="1" dirty="0" smtClean="0">
                <a:solidFill>
                  <a:schemeClr val="accent2"/>
                </a:solidFill>
              </a:rPr>
              <a:t>as: </a:t>
            </a:r>
            <a:endParaRPr lang="en-US" b="1" dirty="0">
              <a:solidFill>
                <a:schemeClr val="accent2"/>
              </a:solidFill>
            </a:endParaRPr>
          </a:p>
          <a:p>
            <a:r>
              <a:rPr lang="en-US" dirty="0"/>
              <a:t>Count the number of characters in a range of cells.</a:t>
            </a:r>
          </a:p>
          <a:p>
            <a:r>
              <a:rPr lang="en-US" dirty="0"/>
              <a:t>Sum numbers that meet certain conditions, such as the lowest values in a range or numbers that fall between an upper and lower boundary.</a:t>
            </a:r>
          </a:p>
          <a:p>
            <a:r>
              <a:rPr lang="en-US" dirty="0"/>
              <a:t>Sum every </a:t>
            </a:r>
            <a:r>
              <a:rPr lang="en-US" i="1" dirty="0"/>
              <a:t>n</a:t>
            </a:r>
            <a:r>
              <a:rPr lang="en-US" dirty="0"/>
              <a:t>th value in a range of values.</a:t>
            </a:r>
          </a:p>
          <a:p>
            <a:endParaRPr lang="en-US" dirty="0" smtClean="0"/>
          </a:p>
          <a:p>
            <a:endParaRPr lang="en-US" dirty="0" smtClean="0"/>
          </a:p>
          <a:p>
            <a:endParaRPr lang="en-IN" dirty="0"/>
          </a:p>
        </p:txBody>
      </p:sp>
    </p:spTree>
    <p:extLst>
      <p:ext uri="{BB962C8B-B14F-4D97-AF65-F5344CB8AC3E}">
        <p14:creationId xmlns:p14="http://schemas.microsoft.com/office/powerpoint/2010/main" val="6295075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Without array formula</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763986" y="3520572"/>
            <a:ext cx="5505816" cy="2662514"/>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1192" y="3520572"/>
            <a:ext cx="4587240" cy="2804160"/>
          </a:xfrm>
          <a:prstGeom prst="rect">
            <a:avLst/>
          </a:prstGeom>
        </p:spPr>
      </p:pic>
      <p:sp>
        <p:nvSpPr>
          <p:cNvPr id="6" name="TextBox 5"/>
          <p:cNvSpPr txBox="1"/>
          <p:nvPr/>
        </p:nvSpPr>
        <p:spPr>
          <a:xfrm>
            <a:off x="514433" y="2019121"/>
            <a:ext cx="5676733" cy="1200329"/>
          </a:xfrm>
          <a:prstGeom prst="rect">
            <a:avLst/>
          </a:prstGeom>
          <a:blipFill dpi="0" rotWithShape="1">
            <a:blip r:embed="rId4">
              <a:alphaModFix amt="75000"/>
            </a:blip>
            <a:srcRect/>
            <a:tile tx="0" ty="0" sx="100000" sy="100000" flip="none" algn="tl"/>
          </a:blipFill>
          <a:ln w="28575">
            <a:solidFill>
              <a:schemeClr val="accent1"/>
            </a:solidFill>
          </a:ln>
        </p:spPr>
        <p:txBody>
          <a:bodyPr wrap="square" rtlCol="0">
            <a:spAutoFit/>
          </a:bodyPr>
          <a:lstStyle/>
          <a:p>
            <a:r>
              <a:rPr lang="en-IN" b="1" dirty="0" smtClean="0">
                <a:solidFill>
                  <a:schemeClr val="bg1"/>
                </a:solidFill>
              </a:rPr>
              <a:t>To calculate Maximum of savings, when we are given with Income and Expenditure. If we don’t use Array formulas, first we need to calculate savings by subtracting Expenditure from Income.</a:t>
            </a:r>
            <a:endParaRPr lang="en-IN" b="1" dirty="0">
              <a:solidFill>
                <a:schemeClr val="bg1"/>
              </a:solidFill>
            </a:endParaRPr>
          </a:p>
        </p:txBody>
      </p:sp>
      <p:cxnSp>
        <p:nvCxnSpPr>
          <p:cNvPr id="8" name="Straight Arrow Connector 7"/>
          <p:cNvCxnSpPr/>
          <p:nvPr/>
        </p:nvCxnSpPr>
        <p:spPr>
          <a:xfrm>
            <a:off x="1224004" y="3093753"/>
            <a:ext cx="1352550" cy="5525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6" idx="2"/>
          </p:cNvCxnSpPr>
          <p:nvPr/>
        </p:nvCxnSpPr>
        <p:spPr>
          <a:xfrm flipH="1">
            <a:off x="3286127" y="3219450"/>
            <a:ext cx="66673" cy="10858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6581775" y="2017078"/>
            <a:ext cx="4809958" cy="923330"/>
          </a:xfrm>
          <a:prstGeom prst="rect">
            <a:avLst/>
          </a:prstGeom>
          <a:blipFill dpi="0" rotWithShape="1">
            <a:blip r:embed="rId4">
              <a:alphaModFix amt="75000"/>
            </a:blip>
            <a:srcRect/>
            <a:tile tx="0" ty="0" sx="100000" sy="100000" flip="none" algn="tl"/>
          </a:blipFill>
          <a:ln w="28575">
            <a:solidFill>
              <a:schemeClr val="accent1"/>
            </a:solidFill>
          </a:ln>
        </p:spPr>
        <p:txBody>
          <a:bodyPr wrap="square" rtlCol="0">
            <a:spAutoFit/>
          </a:bodyPr>
          <a:lstStyle/>
          <a:p>
            <a:r>
              <a:rPr lang="en-IN" b="1" dirty="0" smtClean="0">
                <a:solidFill>
                  <a:schemeClr val="bg1"/>
                </a:solidFill>
              </a:rPr>
              <a:t>After that, we need to calculate  Max of Savings to get the desired output that is 50,000</a:t>
            </a:r>
            <a:endParaRPr lang="en-IN" b="1" dirty="0">
              <a:solidFill>
                <a:schemeClr val="bg1"/>
              </a:solidFill>
            </a:endParaRPr>
          </a:p>
        </p:txBody>
      </p:sp>
      <p:cxnSp>
        <p:nvCxnSpPr>
          <p:cNvPr id="16" name="Straight Arrow Connector 15"/>
          <p:cNvCxnSpPr/>
          <p:nvPr/>
        </p:nvCxnSpPr>
        <p:spPr>
          <a:xfrm>
            <a:off x="7210425" y="2940408"/>
            <a:ext cx="1562100" cy="25459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236383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WITH ARRAY FORMULAS</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395085" y="3870959"/>
            <a:ext cx="5434798" cy="2891755"/>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2284" y="3870959"/>
            <a:ext cx="5653716" cy="2767965"/>
          </a:xfrm>
          <a:prstGeom prst="rect">
            <a:avLst/>
          </a:prstGeom>
        </p:spPr>
      </p:pic>
      <p:sp>
        <p:nvSpPr>
          <p:cNvPr id="6" name="TextBox 5"/>
          <p:cNvSpPr txBox="1"/>
          <p:nvPr/>
        </p:nvSpPr>
        <p:spPr>
          <a:xfrm>
            <a:off x="514433" y="2019121"/>
            <a:ext cx="6581692" cy="1477328"/>
          </a:xfrm>
          <a:prstGeom prst="rect">
            <a:avLst/>
          </a:prstGeom>
          <a:blipFill dpi="0" rotWithShape="1">
            <a:blip r:embed="rId4">
              <a:alphaModFix amt="75000"/>
            </a:blip>
            <a:srcRect/>
            <a:tile tx="0" ty="0" sx="100000" sy="100000" flip="none" algn="tl"/>
          </a:blipFill>
          <a:ln w="28575">
            <a:solidFill>
              <a:schemeClr val="accent1"/>
            </a:solidFill>
          </a:ln>
        </p:spPr>
        <p:txBody>
          <a:bodyPr wrap="square" rtlCol="0">
            <a:spAutoFit/>
          </a:bodyPr>
          <a:lstStyle/>
          <a:p>
            <a:r>
              <a:rPr lang="en-US" b="1" dirty="0">
                <a:solidFill>
                  <a:schemeClr val="bg1"/>
                </a:solidFill>
              </a:rPr>
              <a:t>We don't need to store the range in column D. Excel can store this range in its memory. A range stored in Excel's memory is called an array constant. </a:t>
            </a:r>
            <a:r>
              <a:rPr lang="en-US" b="1" dirty="0" smtClean="0">
                <a:solidFill>
                  <a:schemeClr val="bg1"/>
                </a:solidFill>
              </a:rPr>
              <a:t>Instead of using D column, use ranges such as B3:B6 and C3 :C6. Finish </a:t>
            </a:r>
            <a:r>
              <a:rPr lang="en-US" b="1" dirty="0">
                <a:solidFill>
                  <a:schemeClr val="bg1"/>
                </a:solidFill>
              </a:rPr>
              <a:t>by pressing CTRL + SHIFT + ENTER.</a:t>
            </a:r>
            <a:endParaRPr lang="en-IN" b="1" dirty="0">
              <a:solidFill>
                <a:schemeClr val="bg1"/>
              </a:solidFill>
            </a:endParaRPr>
          </a:p>
        </p:txBody>
      </p:sp>
      <p:sp>
        <p:nvSpPr>
          <p:cNvPr id="7" name="TextBox 6"/>
          <p:cNvSpPr txBox="1"/>
          <p:nvPr/>
        </p:nvSpPr>
        <p:spPr>
          <a:xfrm>
            <a:off x="7267576" y="2019120"/>
            <a:ext cx="4718518" cy="1477328"/>
          </a:xfrm>
          <a:prstGeom prst="rect">
            <a:avLst/>
          </a:prstGeom>
          <a:blipFill dpi="0" rotWithShape="1">
            <a:blip r:embed="rId4">
              <a:alphaModFix amt="75000"/>
            </a:blip>
            <a:srcRect/>
            <a:tile tx="0" ty="0" sx="100000" sy="100000" flip="none" algn="tl"/>
          </a:blipFill>
          <a:ln w="28575">
            <a:solidFill>
              <a:schemeClr val="accent1"/>
            </a:solidFill>
          </a:ln>
        </p:spPr>
        <p:txBody>
          <a:bodyPr wrap="square" rtlCol="0">
            <a:spAutoFit/>
          </a:bodyPr>
          <a:lstStyle/>
          <a:p>
            <a:r>
              <a:rPr lang="en-US" b="1" dirty="0">
                <a:solidFill>
                  <a:schemeClr val="bg1"/>
                </a:solidFill>
              </a:rPr>
              <a:t>Select </a:t>
            </a:r>
            <a:r>
              <a:rPr lang="en-US" b="1" dirty="0" smtClean="0">
                <a:solidFill>
                  <a:schemeClr val="bg1"/>
                </a:solidFill>
              </a:rPr>
              <a:t>B3:B6-C3:C6 </a:t>
            </a:r>
            <a:r>
              <a:rPr lang="en-US" b="1" dirty="0">
                <a:solidFill>
                  <a:schemeClr val="bg1"/>
                </a:solidFill>
              </a:rPr>
              <a:t>in the formula</a:t>
            </a:r>
            <a:r>
              <a:rPr lang="en-US" b="1" dirty="0" smtClean="0">
                <a:solidFill>
                  <a:schemeClr val="bg1"/>
                </a:solidFill>
              </a:rPr>
              <a:t>. Press F9 and you will see that </a:t>
            </a:r>
            <a:r>
              <a:rPr lang="en-US" b="1" dirty="0">
                <a:solidFill>
                  <a:schemeClr val="bg1"/>
                </a:solidFill>
              </a:rPr>
              <a:t> Elements in a vertical array constant are separated by semicolons. Elements in a horizontal array constant are separated by commas.</a:t>
            </a:r>
            <a:endParaRPr lang="en-IN" b="1" dirty="0">
              <a:solidFill>
                <a:schemeClr val="bg1"/>
              </a:solidFill>
            </a:endParaRPr>
          </a:p>
        </p:txBody>
      </p:sp>
    </p:spTree>
    <p:extLst>
      <p:ext uri="{BB962C8B-B14F-4D97-AF65-F5344CB8AC3E}">
        <p14:creationId xmlns:p14="http://schemas.microsoft.com/office/powerpoint/2010/main" val="31950922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TWO Column LOOKUP</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581650" y="3511920"/>
            <a:ext cx="6164580" cy="3019214"/>
          </a:xfrm>
        </p:spPr>
      </p:pic>
      <p:sp>
        <p:nvSpPr>
          <p:cNvPr id="6" name="TextBox 5"/>
          <p:cNvSpPr txBox="1"/>
          <p:nvPr/>
        </p:nvSpPr>
        <p:spPr>
          <a:xfrm>
            <a:off x="247734" y="1902195"/>
            <a:ext cx="5991142" cy="1477328"/>
          </a:xfrm>
          <a:prstGeom prst="rect">
            <a:avLst/>
          </a:prstGeom>
          <a:blipFill dpi="0" rotWithShape="1">
            <a:blip r:embed="rId3">
              <a:alphaModFix amt="75000"/>
            </a:blip>
            <a:srcRect/>
            <a:tile tx="0" ty="0" sx="100000" sy="100000" flip="none" algn="tl"/>
          </a:blipFill>
          <a:ln w="28575">
            <a:solidFill>
              <a:schemeClr val="accent1"/>
            </a:solidFill>
          </a:ln>
        </p:spPr>
        <p:txBody>
          <a:bodyPr wrap="square" rtlCol="0">
            <a:spAutoFit/>
          </a:bodyPr>
          <a:lstStyle/>
          <a:p>
            <a:r>
              <a:rPr lang="en-US" b="1" dirty="0">
                <a:solidFill>
                  <a:schemeClr val="bg1"/>
                </a:solidFill>
              </a:rPr>
              <a:t>To join strings, use the &amp; operator</a:t>
            </a:r>
            <a:r>
              <a:rPr lang="en-US" b="1" dirty="0" smtClean="0">
                <a:solidFill>
                  <a:schemeClr val="bg1"/>
                </a:solidFill>
              </a:rPr>
              <a:t>.</a:t>
            </a:r>
          </a:p>
          <a:p>
            <a:pPr fontAlgn="base"/>
            <a:r>
              <a:rPr lang="en-US" b="1" dirty="0">
                <a:solidFill>
                  <a:schemeClr val="bg1"/>
                </a:solidFill>
              </a:rPr>
              <a:t> The MATCH function returns the position of a value in a given range. Insert the MATCH function shown below.</a:t>
            </a:r>
          </a:p>
          <a:p>
            <a:pPr fontAlgn="base"/>
            <a:r>
              <a:rPr lang="en-US" b="1" dirty="0" smtClean="0">
                <a:solidFill>
                  <a:schemeClr val="bg1"/>
                </a:solidFill>
              </a:rPr>
              <a:t> </a:t>
            </a:r>
            <a:r>
              <a:rPr lang="en-US" b="1" dirty="0">
                <a:solidFill>
                  <a:schemeClr val="bg1"/>
                </a:solidFill>
              </a:rPr>
              <a:t>Finish by pressing CTRL + SHIFT + ENTER</a:t>
            </a:r>
            <a:r>
              <a:rPr lang="en-US" b="1" dirty="0" smtClean="0">
                <a:solidFill>
                  <a:schemeClr val="bg1"/>
                </a:solidFill>
              </a:rPr>
              <a:t>.</a:t>
            </a:r>
            <a:endParaRPr lang="en-US" b="1" dirty="0">
              <a:solidFill>
                <a:schemeClr val="bg1"/>
              </a:solidFill>
            </a:endParaRPr>
          </a:p>
        </p:txBody>
      </p:sp>
      <p:cxnSp>
        <p:nvCxnSpPr>
          <p:cNvPr id="8" name="Straight Arrow Connector 7"/>
          <p:cNvCxnSpPr/>
          <p:nvPr/>
        </p:nvCxnSpPr>
        <p:spPr>
          <a:xfrm>
            <a:off x="3009900" y="2219325"/>
            <a:ext cx="6829425" cy="1428750"/>
          </a:xfrm>
          <a:prstGeom prst="straightConnector1">
            <a:avLst/>
          </a:prstGeom>
          <a:ln w="15875">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3619500" y="2800350"/>
            <a:ext cx="5657850" cy="896303"/>
          </a:xfrm>
          <a:prstGeom prst="straightConnector1">
            <a:avLst/>
          </a:prstGeom>
          <a:ln w="22225">
            <a:solidFill>
              <a:schemeClr val="accent3">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47734" y="3511920"/>
            <a:ext cx="4962442" cy="2862322"/>
          </a:xfrm>
          <a:prstGeom prst="rect">
            <a:avLst/>
          </a:prstGeom>
          <a:blipFill dpi="0" rotWithShape="1">
            <a:blip r:embed="rId3">
              <a:alphaModFix amt="75000"/>
            </a:blip>
            <a:srcRect/>
            <a:tile tx="0" ty="0" sx="100000" sy="100000" flip="none" algn="tl"/>
          </a:blipFill>
          <a:ln w="28575">
            <a:solidFill>
              <a:schemeClr val="accent1"/>
            </a:solidFill>
          </a:ln>
        </p:spPr>
        <p:txBody>
          <a:bodyPr wrap="square" rtlCol="0">
            <a:spAutoFit/>
          </a:bodyPr>
          <a:lstStyle/>
          <a:p>
            <a:pPr fontAlgn="base"/>
            <a:r>
              <a:rPr lang="en-US" b="1" dirty="0">
                <a:solidFill>
                  <a:schemeClr val="bg1"/>
                </a:solidFill>
              </a:rPr>
              <a:t>The range (array constant) A2:A8&amp;B2:B8 is stored in Excel's memory, not in a range. The array constant looks as follows:</a:t>
            </a:r>
          </a:p>
          <a:p>
            <a:pPr fontAlgn="base"/>
            <a:r>
              <a:rPr lang="en-US" b="1" dirty="0">
                <a:solidFill>
                  <a:schemeClr val="bg1"/>
                </a:solidFill>
              </a:rPr>
              <a:t>{"JamesSmith";"JamesAnderson";"JamesClark";"JohnLewis";"JohnWalker";"MarkReed";"RichardLopez"}</a:t>
            </a:r>
          </a:p>
          <a:p>
            <a:pPr fontAlgn="base"/>
            <a:r>
              <a:rPr lang="en-US" b="1" dirty="0">
                <a:solidFill>
                  <a:schemeClr val="bg1"/>
                </a:solidFill>
              </a:rPr>
              <a:t>This array constant is used as an argument for the MATCH function, giving a result of 3 (</a:t>
            </a:r>
            <a:r>
              <a:rPr lang="en-US" b="1" dirty="0" err="1">
                <a:solidFill>
                  <a:schemeClr val="bg1"/>
                </a:solidFill>
              </a:rPr>
              <a:t>JamesClark</a:t>
            </a:r>
            <a:r>
              <a:rPr lang="en-US" b="1" dirty="0">
                <a:solidFill>
                  <a:schemeClr val="bg1"/>
                </a:solidFill>
              </a:rPr>
              <a:t> found at position 3).</a:t>
            </a:r>
          </a:p>
          <a:p>
            <a:r>
              <a:rPr lang="en-US" b="1" dirty="0">
                <a:solidFill>
                  <a:schemeClr val="bg1"/>
                </a:solidFill>
              </a:rPr>
              <a:t> </a:t>
            </a:r>
            <a:endParaRPr lang="en-US" b="1" dirty="0" smtClean="0">
              <a:solidFill>
                <a:schemeClr val="bg1"/>
              </a:solidFill>
            </a:endParaRPr>
          </a:p>
        </p:txBody>
      </p:sp>
      <p:cxnSp>
        <p:nvCxnSpPr>
          <p:cNvPr id="16" name="Straight Arrow Connector 15"/>
          <p:cNvCxnSpPr/>
          <p:nvPr/>
        </p:nvCxnSpPr>
        <p:spPr>
          <a:xfrm>
            <a:off x="4752975" y="3829050"/>
            <a:ext cx="5619750" cy="7620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6762749" y="1944105"/>
            <a:ext cx="4983481" cy="646331"/>
          </a:xfrm>
          <a:prstGeom prst="rect">
            <a:avLst/>
          </a:prstGeom>
          <a:blipFill dpi="0" rotWithShape="1">
            <a:blip r:embed="rId3">
              <a:alphaModFix amt="75000"/>
            </a:blip>
            <a:srcRect/>
            <a:tile tx="0" ty="0" sx="100000" sy="100000" flip="none" algn="tl"/>
          </a:blipFill>
          <a:ln w="28575">
            <a:solidFill>
              <a:schemeClr val="accent1"/>
            </a:solidFill>
          </a:ln>
        </p:spPr>
        <p:txBody>
          <a:bodyPr wrap="square" rtlCol="0">
            <a:spAutoFit/>
          </a:bodyPr>
          <a:lstStyle/>
          <a:p>
            <a:r>
              <a:rPr lang="en-US" b="1" dirty="0">
                <a:solidFill>
                  <a:schemeClr val="bg1"/>
                </a:solidFill>
              </a:rPr>
              <a:t>Use this result and the INDEX function to return the 3rd value in the range C2:C8</a:t>
            </a:r>
          </a:p>
        </p:txBody>
      </p:sp>
      <p:cxnSp>
        <p:nvCxnSpPr>
          <p:cNvPr id="19" name="Straight Arrow Connector 18"/>
          <p:cNvCxnSpPr/>
          <p:nvPr/>
        </p:nvCxnSpPr>
        <p:spPr>
          <a:xfrm flipH="1">
            <a:off x="8667750" y="2590436"/>
            <a:ext cx="1876425" cy="1106217"/>
          </a:xfrm>
          <a:prstGeom prst="straightConnector1">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989928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MOST FREQUENTLY OCCURING WORD</a:t>
            </a:r>
            <a:endParaRPr lang="en-IN" dirty="0"/>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r="13290" b="13732"/>
          <a:stretch/>
        </p:blipFill>
        <p:spPr>
          <a:xfrm>
            <a:off x="497205" y="1822979"/>
            <a:ext cx="5332095" cy="3056731"/>
          </a:xfrm>
          <a:ln w="28575">
            <a:solidFill>
              <a:srgbClr val="0070C0"/>
            </a:solidFill>
          </a:ln>
        </p:spPr>
      </p:pic>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l="8875" r="11892" b="58267"/>
          <a:stretch/>
        </p:blipFill>
        <p:spPr>
          <a:xfrm>
            <a:off x="190499" y="5084411"/>
            <a:ext cx="4600576" cy="747317"/>
          </a:xfrm>
          <a:prstGeom prst="rect">
            <a:avLst/>
          </a:prstGeom>
          <a:ln w="25400">
            <a:solidFill>
              <a:srgbClr val="0070C0"/>
            </a:solidFill>
          </a:ln>
        </p:spPr>
      </p:pic>
      <p:sp>
        <p:nvSpPr>
          <p:cNvPr id="8" name="TextBox 7"/>
          <p:cNvSpPr txBox="1"/>
          <p:nvPr/>
        </p:nvSpPr>
        <p:spPr>
          <a:xfrm>
            <a:off x="5086351" y="5207772"/>
            <a:ext cx="6981824" cy="1477328"/>
          </a:xfrm>
          <a:prstGeom prst="rect">
            <a:avLst/>
          </a:prstGeom>
          <a:blipFill dpi="0" rotWithShape="1">
            <a:blip r:embed="rId4">
              <a:alphaModFix amt="75000"/>
            </a:blip>
            <a:srcRect/>
            <a:tile tx="0" ty="0" sx="100000" sy="100000" flip="none" algn="tl"/>
          </a:blipFill>
          <a:ln w="28575">
            <a:solidFill>
              <a:schemeClr val="accent1"/>
            </a:solidFill>
          </a:ln>
        </p:spPr>
        <p:txBody>
          <a:bodyPr wrap="square" rtlCol="0">
            <a:spAutoFit/>
          </a:bodyPr>
          <a:lstStyle/>
          <a:p>
            <a:pPr fontAlgn="base"/>
            <a:r>
              <a:rPr lang="en-US" b="1" dirty="0">
                <a:solidFill>
                  <a:schemeClr val="bg1"/>
                </a:solidFill>
              </a:rPr>
              <a:t>The range (array constant) created by the MATCH function is stored in Excel's memory, not in a range. The array constant looks as </a:t>
            </a:r>
            <a:r>
              <a:rPr lang="en-US" b="1" dirty="0" smtClean="0">
                <a:solidFill>
                  <a:schemeClr val="bg1"/>
                </a:solidFill>
              </a:rPr>
              <a:t>__This array </a:t>
            </a:r>
            <a:r>
              <a:rPr lang="en-US" b="1" dirty="0">
                <a:solidFill>
                  <a:schemeClr val="bg1"/>
                </a:solidFill>
              </a:rPr>
              <a:t>constant is used as an argument for the MODE function, giving a result of 2 (the position of the most frequently occurring word).</a:t>
            </a:r>
          </a:p>
        </p:txBody>
      </p:sp>
      <p:sp>
        <p:nvSpPr>
          <p:cNvPr id="9" name="TextBox 8"/>
          <p:cNvSpPr txBox="1"/>
          <p:nvPr/>
        </p:nvSpPr>
        <p:spPr>
          <a:xfrm>
            <a:off x="6105524" y="4161081"/>
            <a:ext cx="5962651" cy="923330"/>
          </a:xfrm>
          <a:prstGeom prst="rect">
            <a:avLst/>
          </a:prstGeom>
          <a:blipFill dpi="0" rotWithShape="1">
            <a:blip r:embed="rId4">
              <a:alphaModFix amt="75000"/>
            </a:blip>
            <a:srcRect/>
            <a:tile tx="0" ty="0" sx="100000" sy="100000" flip="none" algn="tl"/>
          </a:blipFill>
          <a:ln w="28575">
            <a:solidFill>
              <a:schemeClr val="accent1"/>
            </a:solidFill>
          </a:ln>
        </p:spPr>
        <p:txBody>
          <a:bodyPr wrap="square" rtlCol="0">
            <a:spAutoFit/>
          </a:bodyPr>
          <a:lstStyle/>
          <a:p>
            <a:r>
              <a:rPr lang="en-US" b="1" dirty="0">
                <a:solidFill>
                  <a:schemeClr val="bg1"/>
                </a:solidFill>
              </a:rPr>
              <a:t>Use this result and the INDEX function to return the 2nd word in the range </a:t>
            </a:r>
            <a:r>
              <a:rPr lang="en-US" b="1" dirty="0" smtClean="0">
                <a:solidFill>
                  <a:schemeClr val="bg1"/>
                </a:solidFill>
              </a:rPr>
              <a:t>B3:B13, </a:t>
            </a:r>
            <a:r>
              <a:rPr lang="en-US" b="1" dirty="0">
                <a:solidFill>
                  <a:schemeClr val="bg1"/>
                </a:solidFill>
              </a:rPr>
              <a:t>the most frequently occurring word.</a:t>
            </a:r>
          </a:p>
        </p:txBody>
      </p:sp>
      <p:sp>
        <p:nvSpPr>
          <p:cNvPr id="10" name="TextBox 9"/>
          <p:cNvSpPr txBox="1"/>
          <p:nvPr/>
        </p:nvSpPr>
        <p:spPr>
          <a:xfrm>
            <a:off x="6105524" y="2837391"/>
            <a:ext cx="5962651" cy="1200329"/>
          </a:xfrm>
          <a:prstGeom prst="rect">
            <a:avLst/>
          </a:prstGeom>
          <a:blipFill dpi="0" rotWithShape="1">
            <a:blip r:embed="rId4">
              <a:alphaModFix amt="75000"/>
            </a:blip>
            <a:srcRect/>
            <a:tile tx="0" ty="0" sx="100000" sy="100000" flip="none" algn="tl"/>
          </a:blipFill>
          <a:ln w="28575">
            <a:solidFill>
              <a:schemeClr val="accent1"/>
            </a:solidFill>
          </a:ln>
        </p:spPr>
        <p:txBody>
          <a:bodyPr wrap="square" rtlCol="0">
            <a:spAutoFit/>
          </a:bodyPr>
          <a:lstStyle/>
          <a:p>
            <a:r>
              <a:rPr lang="en-US" b="1" dirty="0">
                <a:solidFill>
                  <a:schemeClr val="bg1"/>
                </a:solidFill>
              </a:rPr>
              <a:t>The MATCH function returns the position of a value in a given range</a:t>
            </a:r>
            <a:r>
              <a:rPr lang="en-US" b="1" dirty="0" smtClean="0">
                <a:solidFill>
                  <a:schemeClr val="bg1"/>
                </a:solidFill>
              </a:rPr>
              <a:t>. </a:t>
            </a:r>
            <a:r>
              <a:rPr lang="en-US" b="1" dirty="0">
                <a:solidFill>
                  <a:schemeClr val="bg1"/>
                </a:solidFill>
              </a:rPr>
              <a:t>To find the position of the most frequently occurring word </a:t>
            </a:r>
            <a:r>
              <a:rPr lang="en-US" b="1" dirty="0" smtClean="0">
                <a:solidFill>
                  <a:schemeClr val="bg1"/>
                </a:solidFill>
              </a:rPr>
              <a:t>,we </a:t>
            </a:r>
            <a:r>
              <a:rPr lang="en-US" b="1" dirty="0">
                <a:solidFill>
                  <a:schemeClr val="bg1"/>
                </a:solidFill>
              </a:rPr>
              <a:t>add the MODE function and </a:t>
            </a:r>
            <a:r>
              <a:rPr lang="en-US" b="1" dirty="0" smtClean="0">
                <a:solidFill>
                  <a:schemeClr val="bg1"/>
                </a:solidFill>
              </a:rPr>
              <a:t>B3:B13 </a:t>
            </a:r>
            <a:r>
              <a:rPr lang="en-US" b="1" dirty="0">
                <a:solidFill>
                  <a:schemeClr val="bg1"/>
                </a:solidFill>
              </a:rPr>
              <a:t>with </a:t>
            </a:r>
            <a:r>
              <a:rPr lang="en-US" b="1" dirty="0" smtClean="0">
                <a:solidFill>
                  <a:schemeClr val="bg1"/>
                </a:solidFill>
              </a:rPr>
              <a:t>B3:B13</a:t>
            </a:r>
            <a:endParaRPr lang="en-US" b="1" dirty="0">
              <a:solidFill>
                <a:schemeClr val="bg1"/>
              </a:solidFill>
            </a:endParaRPr>
          </a:p>
        </p:txBody>
      </p:sp>
      <p:sp>
        <p:nvSpPr>
          <p:cNvPr id="11" name="TextBox 10"/>
          <p:cNvSpPr txBox="1"/>
          <p:nvPr/>
        </p:nvSpPr>
        <p:spPr>
          <a:xfrm>
            <a:off x="6105524" y="1822979"/>
            <a:ext cx="5962652" cy="923330"/>
          </a:xfrm>
          <a:prstGeom prst="rect">
            <a:avLst/>
          </a:prstGeom>
          <a:blipFill dpi="0" rotWithShape="1">
            <a:blip r:embed="rId4">
              <a:alphaModFix amt="75000"/>
            </a:blip>
            <a:srcRect/>
            <a:tile tx="0" ty="0" sx="100000" sy="100000" flip="none" algn="tl"/>
          </a:blipFill>
          <a:ln w="28575">
            <a:solidFill>
              <a:schemeClr val="accent1"/>
            </a:solidFill>
          </a:ln>
        </p:spPr>
        <p:txBody>
          <a:bodyPr wrap="square" rtlCol="0">
            <a:spAutoFit/>
          </a:bodyPr>
          <a:lstStyle/>
          <a:p>
            <a:r>
              <a:rPr lang="en-US" b="1" dirty="0">
                <a:solidFill>
                  <a:schemeClr val="bg1"/>
                </a:solidFill>
              </a:rPr>
              <a:t>You can use the MODE function to find the most frequently occurring number. However, the </a:t>
            </a:r>
            <a:r>
              <a:rPr lang="en-US" b="1" dirty="0" smtClean="0">
                <a:solidFill>
                  <a:schemeClr val="bg1"/>
                </a:solidFill>
              </a:rPr>
              <a:t>MODE function </a:t>
            </a:r>
            <a:r>
              <a:rPr lang="en-US" b="1" dirty="0">
                <a:solidFill>
                  <a:schemeClr val="bg1"/>
                </a:solidFill>
              </a:rPr>
              <a:t>only works with numbers.</a:t>
            </a:r>
          </a:p>
        </p:txBody>
      </p:sp>
      <p:cxnSp>
        <p:nvCxnSpPr>
          <p:cNvPr id="13" name="Straight Arrow Connector 12"/>
          <p:cNvCxnSpPr/>
          <p:nvPr/>
        </p:nvCxnSpPr>
        <p:spPr>
          <a:xfrm flipH="1" flipV="1">
            <a:off x="4257675" y="5438775"/>
            <a:ext cx="2057400" cy="581025"/>
          </a:xfrm>
          <a:prstGeom prst="straightConnector1">
            <a:avLst/>
          </a:prstGeom>
          <a:ln w="158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flipV="1">
            <a:off x="4467225" y="2143125"/>
            <a:ext cx="1704975" cy="981075"/>
          </a:xfrm>
          <a:prstGeom prst="straightConnector1">
            <a:avLst/>
          </a:prstGeom>
          <a:ln w="1905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H="1" flipV="1">
            <a:off x="3057525" y="2143125"/>
            <a:ext cx="3114675" cy="2362200"/>
          </a:xfrm>
          <a:prstGeom prst="straightConnector1">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94586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74194"/>
          </a:xfrm>
        </p:spPr>
        <p:txBody>
          <a:bodyPr/>
          <a:lstStyle/>
          <a:p>
            <a:r>
              <a:rPr lang="en-IN" dirty="0" smtClean="0"/>
              <a:t>SUM WITH OR CRITERIA</a:t>
            </a:r>
            <a:endParaRPr lang="en-IN" dirty="0"/>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r="9019" b="19519"/>
          <a:stretch/>
        </p:blipFill>
        <p:spPr>
          <a:xfrm>
            <a:off x="171451" y="1260774"/>
            <a:ext cx="6591300" cy="2516817"/>
          </a:xfrm>
        </p:spPr>
      </p:pic>
      <p:sp>
        <p:nvSpPr>
          <p:cNvPr id="5" name="TextBox 4"/>
          <p:cNvSpPr txBox="1"/>
          <p:nvPr/>
        </p:nvSpPr>
        <p:spPr>
          <a:xfrm>
            <a:off x="6998018" y="2519183"/>
            <a:ext cx="5095877" cy="1477328"/>
          </a:xfrm>
          <a:prstGeom prst="rect">
            <a:avLst/>
          </a:prstGeom>
          <a:blipFill dpi="0" rotWithShape="1">
            <a:blip r:embed="rId3">
              <a:alphaModFix amt="75000"/>
            </a:blip>
            <a:srcRect/>
            <a:tile tx="0" ty="0" sx="100000" sy="100000" flip="none" algn="tl"/>
          </a:blipFill>
          <a:ln w="28575">
            <a:solidFill>
              <a:schemeClr val="accent1"/>
            </a:solidFill>
          </a:ln>
        </p:spPr>
        <p:txBody>
          <a:bodyPr wrap="square" rtlCol="0">
            <a:spAutoFit/>
          </a:bodyPr>
          <a:lstStyle/>
          <a:p>
            <a:r>
              <a:rPr lang="en-US" b="1" dirty="0" smtClean="0">
                <a:solidFill>
                  <a:schemeClr val="bg1"/>
                </a:solidFill>
              </a:rPr>
              <a:t>Consider the example to the left. We want to calculate the sum of cells that meet one certain criteria that is Fries or Burger (ONE CRITERIA RANGE). It will give correct results in One range. </a:t>
            </a:r>
            <a:endParaRPr lang="en-US" b="1" dirty="0">
              <a:solidFill>
                <a:schemeClr val="bg1"/>
              </a:solidFill>
            </a:endParaRPr>
          </a:p>
        </p:txBody>
      </p:sp>
      <p:sp>
        <p:nvSpPr>
          <p:cNvPr id="6" name="TextBox 5"/>
          <p:cNvSpPr txBox="1"/>
          <p:nvPr/>
        </p:nvSpPr>
        <p:spPr>
          <a:xfrm>
            <a:off x="6940870" y="4225920"/>
            <a:ext cx="5153026" cy="2308324"/>
          </a:xfrm>
          <a:prstGeom prst="rect">
            <a:avLst/>
          </a:prstGeom>
          <a:blipFill dpi="0" rotWithShape="1">
            <a:blip r:embed="rId3">
              <a:alphaModFix amt="75000"/>
            </a:blip>
            <a:srcRect/>
            <a:tile tx="0" ty="0" sx="100000" sy="100000" flip="none" algn="tl"/>
          </a:blipFill>
          <a:ln w="28575">
            <a:solidFill>
              <a:schemeClr val="accent1"/>
            </a:solidFill>
          </a:ln>
        </p:spPr>
        <p:txBody>
          <a:bodyPr wrap="square" rtlCol="0">
            <a:spAutoFit/>
          </a:bodyPr>
          <a:lstStyle/>
          <a:p>
            <a:r>
              <a:rPr lang="en-US" b="1" dirty="0" smtClean="0">
                <a:solidFill>
                  <a:schemeClr val="bg1"/>
                </a:solidFill>
              </a:rPr>
              <a:t>However</a:t>
            </a:r>
            <a:r>
              <a:rPr lang="en-US" b="1" dirty="0">
                <a:solidFill>
                  <a:schemeClr val="bg1"/>
                </a:solidFill>
              </a:rPr>
              <a:t>, if we want to sum the cells that meet the following criteria: </a:t>
            </a:r>
            <a:r>
              <a:rPr lang="en-US" b="1" dirty="0" smtClean="0">
                <a:solidFill>
                  <a:schemeClr val="bg1"/>
                </a:solidFill>
              </a:rPr>
              <a:t>Burger or </a:t>
            </a:r>
            <a:r>
              <a:rPr lang="en-US" b="1" dirty="0" err="1" smtClean="0">
                <a:solidFill>
                  <a:schemeClr val="bg1"/>
                </a:solidFill>
              </a:rPr>
              <a:t>Kfc</a:t>
            </a:r>
            <a:r>
              <a:rPr lang="en-US" b="1" dirty="0" smtClean="0">
                <a:solidFill>
                  <a:schemeClr val="bg1"/>
                </a:solidFill>
              </a:rPr>
              <a:t> </a:t>
            </a:r>
            <a:r>
              <a:rPr lang="en-US" b="1" dirty="0">
                <a:solidFill>
                  <a:schemeClr val="bg1"/>
                </a:solidFill>
              </a:rPr>
              <a:t>(two criteria ranges), we cannot simply use the SUMIF function twice (see the picture below). Cells that meet the criteria </a:t>
            </a:r>
            <a:r>
              <a:rPr lang="en-US" b="1" dirty="0" smtClean="0">
                <a:solidFill>
                  <a:schemeClr val="bg1"/>
                </a:solidFill>
              </a:rPr>
              <a:t>Burger and </a:t>
            </a:r>
            <a:r>
              <a:rPr lang="en-US" b="1" dirty="0" err="1" smtClean="0">
                <a:solidFill>
                  <a:schemeClr val="bg1"/>
                </a:solidFill>
              </a:rPr>
              <a:t>Kfc</a:t>
            </a:r>
            <a:r>
              <a:rPr lang="en-US" b="1" dirty="0" smtClean="0">
                <a:solidFill>
                  <a:schemeClr val="bg1"/>
                </a:solidFill>
              </a:rPr>
              <a:t> are </a:t>
            </a:r>
            <a:r>
              <a:rPr lang="en-US" b="1" dirty="0">
                <a:solidFill>
                  <a:schemeClr val="bg1"/>
                </a:solidFill>
              </a:rPr>
              <a:t>added twice, but they should only be added once. </a:t>
            </a:r>
            <a:r>
              <a:rPr lang="en-US" b="1" dirty="0" smtClean="0">
                <a:solidFill>
                  <a:schemeClr val="bg1"/>
                </a:solidFill>
              </a:rPr>
              <a:t>5 is </a:t>
            </a:r>
            <a:r>
              <a:rPr lang="en-US" b="1" dirty="0">
                <a:solidFill>
                  <a:schemeClr val="bg1"/>
                </a:solidFill>
              </a:rPr>
              <a:t>the answer we are looking </a:t>
            </a:r>
            <a:r>
              <a:rPr lang="en-US" b="1" dirty="0" smtClean="0">
                <a:solidFill>
                  <a:schemeClr val="bg1"/>
                </a:solidFill>
              </a:rPr>
              <a:t>for, but here we got 7. </a:t>
            </a:r>
            <a:endParaRPr lang="en-US" b="1" dirty="0">
              <a:solidFill>
                <a:schemeClr val="bg1"/>
              </a:solidFill>
            </a:endParaRPr>
          </a:p>
        </p:txBody>
      </p:sp>
      <p:pic>
        <p:nvPicPr>
          <p:cNvPr id="11" name="Picture 10"/>
          <p:cNvPicPr>
            <a:picLocks noChangeAspect="1"/>
          </p:cNvPicPr>
          <p:nvPr/>
        </p:nvPicPr>
        <p:blipFill rotWithShape="1">
          <a:blip r:embed="rId4">
            <a:extLst>
              <a:ext uri="{28A0092B-C50C-407E-A947-70E740481C1C}">
                <a14:useLocalDpi xmlns:a14="http://schemas.microsoft.com/office/drawing/2010/main" val="0"/>
              </a:ext>
            </a:extLst>
          </a:blip>
          <a:srcRect r="6661" b="16435"/>
          <a:stretch/>
        </p:blipFill>
        <p:spPr>
          <a:xfrm>
            <a:off x="325756" y="3996511"/>
            <a:ext cx="6246494" cy="2762164"/>
          </a:xfrm>
          <a:prstGeom prst="rect">
            <a:avLst/>
          </a:prstGeom>
        </p:spPr>
      </p:pic>
      <mc:AlternateContent xmlns:mc="http://schemas.openxmlformats.org/markup-compatibility/2006" xmlns:p14="http://schemas.microsoft.com/office/powerpoint/2010/main">
        <mc:Choice Requires="p14">
          <p:contentPart p14:bwMode="auto" r:id="rId5">
            <p14:nvContentPartPr>
              <p14:cNvPr id="12" name="Ink 11"/>
              <p14:cNvContentPartPr/>
              <p14:nvPr/>
            </p14:nvContentPartPr>
            <p14:xfrm>
              <a:off x="1422360" y="5575320"/>
              <a:ext cx="3912120" cy="1086120"/>
            </p14:xfrm>
          </p:contentPart>
        </mc:Choice>
        <mc:Fallback xmlns="">
          <p:pic>
            <p:nvPicPr>
              <p:cNvPr id="12" name="Ink 11"/>
              <p:cNvPicPr/>
              <p:nvPr/>
            </p:nvPicPr>
            <p:blipFill>
              <a:blip r:embed="rId6"/>
              <a:stretch>
                <a:fillRect/>
              </a:stretch>
            </p:blipFill>
            <p:spPr>
              <a:xfrm>
                <a:off x="1413000" y="5565960"/>
                <a:ext cx="3930840" cy="1104840"/>
              </a:xfrm>
              <a:prstGeom prst="rect">
                <a:avLst/>
              </a:prstGeom>
            </p:spPr>
          </p:pic>
        </mc:Fallback>
      </mc:AlternateContent>
      <p:cxnSp>
        <p:nvCxnSpPr>
          <p:cNvPr id="14" name="Straight Arrow Connector 13"/>
          <p:cNvCxnSpPr/>
          <p:nvPr/>
        </p:nvCxnSpPr>
        <p:spPr>
          <a:xfrm flipH="1" flipV="1">
            <a:off x="4305300" y="2657475"/>
            <a:ext cx="2692718" cy="7905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H="1">
            <a:off x="3162300" y="5886450"/>
            <a:ext cx="6153150" cy="32394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745986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SUM WITH OR criteria</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8125" y="2180113"/>
            <a:ext cx="6537960" cy="3423385"/>
          </a:xfrm>
        </p:spPr>
      </p:pic>
      <p:sp>
        <p:nvSpPr>
          <p:cNvPr id="5" name="TextBox 4"/>
          <p:cNvSpPr txBox="1"/>
          <p:nvPr/>
        </p:nvSpPr>
        <p:spPr>
          <a:xfrm>
            <a:off x="6921818" y="3528833"/>
            <a:ext cx="5095877" cy="2585323"/>
          </a:xfrm>
          <a:prstGeom prst="rect">
            <a:avLst/>
          </a:prstGeom>
          <a:blipFill dpi="0" rotWithShape="1">
            <a:blip r:embed="rId3">
              <a:alphaModFix amt="75000"/>
            </a:blip>
            <a:srcRect/>
            <a:tile tx="0" ty="0" sx="100000" sy="100000" flip="none" algn="tl"/>
          </a:blipFill>
          <a:ln w="28575">
            <a:solidFill>
              <a:schemeClr val="accent1"/>
            </a:solidFill>
          </a:ln>
        </p:spPr>
        <p:txBody>
          <a:bodyPr wrap="square" rtlCol="0">
            <a:spAutoFit/>
          </a:bodyPr>
          <a:lstStyle/>
          <a:p>
            <a:pPr fontAlgn="base"/>
            <a:r>
              <a:rPr lang="en-US" b="1" dirty="0" smtClean="0">
                <a:solidFill>
                  <a:schemeClr val="bg1"/>
                </a:solidFill>
              </a:rPr>
              <a:t>The </a:t>
            </a:r>
            <a:r>
              <a:rPr lang="en-US" b="1" dirty="0">
                <a:solidFill>
                  <a:schemeClr val="bg1"/>
                </a:solidFill>
              </a:rPr>
              <a:t>range (array constant) created by the IF function is stored in Excel's memory, not in a range. The array constant looks as follows:</a:t>
            </a:r>
          </a:p>
          <a:p>
            <a:pPr fontAlgn="base"/>
            <a:r>
              <a:rPr lang="en-US" b="1" dirty="0">
                <a:solidFill>
                  <a:schemeClr val="bg1"/>
                </a:solidFill>
              </a:rPr>
              <a:t>{1;0;1;0;1;0;1;0}</a:t>
            </a:r>
          </a:p>
          <a:p>
            <a:pPr fontAlgn="base"/>
            <a:r>
              <a:rPr lang="en-US" b="1" dirty="0">
                <a:solidFill>
                  <a:schemeClr val="bg1"/>
                </a:solidFill>
              </a:rPr>
              <a:t>multiplied by </a:t>
            </a:r>
            <a:r>
              <a:rPr lang="en-US" b="1" dirty="0" smtClean="0">
                <a:solidFill>
                  <a:schemeClr val="bg1"/>
                </a:solidFill>
              </a:rPr>
              <a:t>D1:D7 </a:t>
            </a:r>
            <a:r>
              <a:rPr lang="en-US" b="1" dirty="0">
                <a:solidFill>
                  <a:schemeClr val="bg1"/>
                </a:solidFill>
              </a:rPr>
              <a:t>this yields:</a:t>
            </a:r>
          </a:p>
          <a:p>
            <a:pPr fontAlgn="base"/>
            <a:r>
              <a:rPr lang="en-US" b="1" dirty="0" smtClean="0">
                <a:solidFill>
                  <a:schemeClr val="bg1"/>
                </a:solidFill>
              </a:rPr>
              <a:t>{0;0;2;2;0;1;0;0</a:t>
            </a:r>
            <a:r>
              <a:rPr lang="en-US" b="1" dirty="0">
                <a:solidFill>
                  <a:schemeClr val="bg1"/>
                </a:solidFill>
              </a:rPr>
              <a:t>}</a:t>
            </a:r>
          </a:p>
          <a:p>
            <a:pPr fontAlgn="base"/>
            <a:r>
              <a:rPr lang="en-US" b="1" dirty="0">
                <a:solidFill>
                  <a:schemeClr val="bg1"/>
                </a:solidFill>
              </a:rPr>
              <a:t>This latter array constant is used as an argument for the SUM function, giving a result of 5</a:t>
            </a:r>
            <a:r>
              <a:rPr lang="en-US" b="1" dirty="0" smtClean="0">
                <a:solidFill>
                  <a:schemeClr val="bg1"/>
                </a:solidFill>
              </a:rPr>
              <a:t>.</a:t>
            </a:r>
            <a:endParaRPr lang="en-US" b="1" dirty="0">
              <a:solidFill>
                <a:schemeClr val="bg1"/>
              </a:solidFill>
            </a:endParaRPr>
          </a:p>
        </p:txBody>
      </p:sp>
      <p:sp>
        <p:nvSpPr>
          <p:cNvPr id="7" name="TextBox 6"/>
          <p:cNvSpPr txBox="1"/>
          <p:nvPr/>
        </p:nvSpPr>
        <p:spPr>
          <a:xfrm>
            <a:off x="6921818" y="2456899"/>
            <a:ext cx="5095877" cy="923330"/>
          </a:xfrm>
          <a:prstGeom prst="rect">
            <a:avLst/>
          </a:prstGeom>
          <a:blipFill dpi="0" rotWithShape="1">
            <a:blip r:embed="rId3">
              <a:alphaModFix amt="75000"/>
            </a:blip>
            <a:srcRect/>
            <a:tile tx="0" ty="0" sx="100000" sy="100000" flip="none" algn="tl"/>
          </a:blipFill>
          <a:ln w="28575">
            <a:solidFill>
              <a:schemeClr val="accent1"/>
            </a:solidFill>
          </a:ln>
        </p:spPr>
        <p:txBody>
          <a:bodyPr wrap="square" rtlCol="0">
            <a:spAutoFit/>
          </a:bodyPr>
          <a:lstStyle/>
          <a:p>
            <a:pPr fontAlgn="base"/>
            <a:r>
              <a:rPr lang="en-US" b="1" dirty="0" smtClean="0">
                <a:solidFill>
                  <a:schemeClr val="bg1"/>
                </a:solidFill>
              </a:rPr>
              <a:t>Use SUM function with If function where two conditions are </a:t>
            </a:r>
            <a:r>
              <a:rPr lang="en-US" b="1" dirty="0" err="1" smtClean="0">
                <a:solidFill>
                  <a:schemeClr val="bg1"/>
                </a:solidFill>
              </a:rPr>
              <a:t>Ored</a:t>
            </a:r>
            <a:r>
              <a:rPr lang="en-US" b="1" dirty="0" smtClean="0">
                <a:solidFill>
                  <a:schemeClr val="bg1"/>
                </a:solidFill>
              </a:rPr>
              <a:t>. If either is True, value will be 1 otherwise 0.</a:t>
            </a:r>
            <a:endParaRPr lang="en-US" b="1" dirty="0">
              <a:solidFill>
                <a:schemeClr val="bg1"/>
              </a:solidFill>
            </a:endParaRPr>
          </a:p>
        </p:txBody>
      </p:sp>
    </p:spTree>
    <p:extLst>
      <p:ext uri="{BB962C8B-B14F-4D97-AF65-F5344CB8AC3E}">
        <p14:creationId xmlns:p14="http://schemas.microsoft.com/office/powerpoint/2010/main" val="343484475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SUM every nth row</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0025" y="3045271"/>
            <a:ext cx="6250305" cy="3226783"/>
          </a:xfrm>
        </p:spPr>
      </p:pic>
      <p:sp>
        <p:nvSpPr>
          <p:cNvPr id="6" name="TextBox 5"/>
          <p:cNvSpPr txBox="1"/>
          <p:nvPr/>
        </p:nvSpPr>
        <p:spPr>
          <a:xfrm>
            <a:off x="200025" y="1900621"/>
            <a:ext cx="5095877" cy="646331"/>
          </a:xfrm>
          <a:prstGeom prst="rect">
            <a:avLst/>
          </a:prstGeom>
          <a:blipFill dpi="0" rotWithShape="1">
            <a:blip r:embed="rId3">
              <a:alphaModFix amt="75000"/>
            </a:blip>
            <a:srcRect/>
            <a:tile tx="0" ty="0" sx="100000" sy="100000" flip="none" algn="tl"/>
          </a:blipFill>
          <a:ln w="28575">
            <a:solidFill>
              <a:schemeClr val="accent1"/>
            </a:solidFill>
          </a:ln>
        </p:spPr>
        <p:txBody>
          <a:bodyPr wrap="square" rtlCol="0">
            <a:spAutoFit/>
          </a:bodyPr>
          <a:lstStyle/>
          <a:p>
            <a:pPr fontAlgn="base"/>
            <a:r>
              <a:rPr lang="en-US" b="1" dirty="0">
                <a:solidFill>
                  <a:schemeClr val="bg1"/>
                </a:solidFill>
              </a:rPr>
              <a:t>The ROW function returns the row number of a cell</a:t>
            </a:r>
            <a:r>
              <a:rPr lang="en-US" b="1" dirty="0" smtClean="0">
                <a:solidFill>
                  <a:schemeClr val="bg1"/>
                </a:solidFill>
              </a:rPr>
              <a:t>.</a:t>
            </a:r>
            <a:endParaRPr lang="en-US" b="1" dirty="0">
              <a:solidFill>
                <a:schemeClr val="bg1"/>
              </a:solidFill>
            </a:endParaRPr>
          </a:p>
        </p:txBody>
      </p:sp>
      <p:sp>
        <p:nvSpPr>
          <p:cNvPr id="8" name="TextBox 7"/>
          <p:cNvSpPr txBox="1"/>
          <p:nvPr/>
        </p:nvSpPr>
        <p:spPr>
          <a:xfrm>
            <a:off x="5610225" y="1715956"/>
            <a:ext cx="5712145" cy="2031325"/>
          </a:xfrm>
          <a:prstGeom prst="rect">
            <a:avLst/>
          </a:prstGeom>
          <a:blipFill dpi="0" rotWithShape="1">
            <a:blip r:embed="rId3">
              <a:alphaModFix amt="75000"/>
            </a:blip>
            <a:srcRect/>
            <a:tile tx="0" ty="0" sx="100000" sy="100000" flip="none" algn="tl"/>
          </a:blipFill>
          <a:ln w="28575">
            <a:solidFill>
              <a:schemeClr val="accent1"/>
            </a:solidFill>
          </a:ln>
        </p:spPr>
        <p:txBody>
          <a:bodyPr wrap="square" rtlCol="0">
            <a:spAutoFit/>
          </a:bodyPr>
          <a:lstStyle/>
          <a:p>
            <a:pPr fontAlgn="base"/>
            <a:r>
              <a:rPr lang="en-US" b="1" dirty="0">
                <a:solidFill>
                  <a:schemeClr val="bg1"/>
                </a:solidFill>
              </a:rPr>
              <a:t>The MOD function gives the remainder of a division. For example, for the first row, MOD(1,3) equals 1. 1 is divided by 3 (0 times) to give a remainder of 1. For the third row, MOD(3,3) equals 0. 3 is divided by 3 (exactly 1 time) to give a remainder of 0. As a result, the formula returns 0 for every 3th row</a:t>
            </a:r>
            <a:r>
              <a:rPr lang="en-US" b="1" dirty="0" smtClean="0">
                <a:solidFill>
                  <a:schemeClr val="bg1"/>
                </a:solidFill>
              </a:rPr>
              <a:t>. Change the formula as shown.</a:t>
            </a:r>
          </a:p>
        </p:txBody>
      </p:sp>
      <p:sp>
        <p:nvSpPr>
          <p:cNvPr id="9" name="TextBox 8"/>
          <p:cNvSpPr txBox="1"/>
          <p:nvPr/>
        </p:nvSpPr>
        <p:spPr>
          <a:xfrm>
            <a:off x="6096000" y="3908051"/>
            <a:ext cx="5095877" cy="2862322"/>
          </a:xfrm>
          <a:prstGeom prst="rect">
            <a:avLst/>
          </a:prstGeom>
          <a:blipFill dpi="0" rotWithShape="1">
            <a:blip r:embed="rId3">
              <a:alphaModFix amt="75000"/>
            </a:blip>
            <a:srcRect/>
            <a:tile tx="0" ty="0" sx="100000" sy="100000" flip="none" algn="tl"/>
          </a:blipFill>
          <a:ln w="28575">
            <a:solidFill>
              <a:schemeClr val="accent1"/>
            </a:solidFill>
          </a:ln>
        </p:spPr>
        <p:txBody>
          <a:bodyPr wrap="square" rtlCol="0">
            <a:spAutoFit/>
          </a:bodyPr>
          <a:lstStyle/>
          <a:p>
            <a:pPr fontAlgn="base"/>
            <a:r>
              <a:rPr lang="en-US" b="1" dirty="0">
                <a:solidFill>
                  <a:schemeClr val="bg1"/>
                </a:solidFill>
              </a:rPr>
              <a:t>To get the sum of the product of these two ranges (FALSE=0, TRUE=1), use the SUM function and finish by pressing CTRL + SHIFT + ENTER</a:t>
            </a:r>
            <a:r>
              <a:rPr lang="en-US" b="1" dirty="0" smtClean="0">
                <a:solidFill>
                  <a:schemeClr val="bg1"/>
                </a:solidFill>
              </a:rPr>
              <a:t>. </a:t>
            </a:r>
            <a:r>
              <a:rPr lang="en-US" b="1" dirty="0">
                <a:solidFill>
                  <a:schemeClr val="bg1"/>
                </a:solidFill>
              </a:rPr>
              <a:t> The product of these two ranges (array constant) is stored in Excel's memory, not in a range. The array constant looks as follows.</a:t>
            </a:r>
          </a:p>
          <a:p>
            <a:pPr fontAlgn="base"/>
            <a:r>
              <a:rPr lang="en-US" b="1" dirty="0">
                <a:solidFill>
                  <a:schemeClr val="bg1"/>
                </a:solidFill>
              </a:rPr>
              <a:t>{0;0;5;0;0;66;0;0;21}</a:t>
            </a:r>
          </a:p>
          <a:p>
            <a:pPr fontAlgn="base"/>
            <a:r>
              <a:rPr lang="en-US" b="1" dirty="0">
                <a:solidFill>
                  <a:schemeClr val="bg1"/>
                </a:solidFill>
              </a:rPr>
              <a:t>This array constant is used as an argument for the SUM function, giving a result of 92.</a:t>
            </a:r>
          </a:p>
          <a:p>
            <a:pPr fontAlgn="base"/>
            <a:endParaRPr lang="en-US" b="1" dirty="0">
              <a:solidFill>
                <a:schemeClr val="bg1"/>
              </a:solidFill>
            </a:endParaRPr>
          </a:p>
        </p:txBody>
      </p:sp>
      <p:cxnSp>
        <p:nvCxnSpPr>
          <p:cNvPr id="11" name="Straight Arrow Connector 10"/>
          <p:cNvCxnSpPr/>
          <p:nvPr/>
        </p:nvCxnSpPr>
        <p:spPr>
          <a:xfrm>
            <a:off x="3162300" y="2390775"/>
            <a:ext cx="1285875" cy="809625"/>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H="1" flipV="1">
            <a:off x="5295902" y="3438526"/>
            <a:ext cx="314323" cy="308755"/>
          </a:xfrm>
          <a:prstGeom prst="straightConnector1">
            <a:avLst/>
          </a:prstGeom>
          <a:ln w="1905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H="1" flipV="1">
            <a:off x="1323975" y="5857875"/>
            <a:ext cx="4772025" cy="414179"/>
          </a:xfrm>
          <a:prstGeom prst="straightConnector1">
            <a:avLst/>
          </a:prstGeom>
          <a:ln w="19050">
            <a:tailEnd type="triangle"/>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1221989603"/>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docProps/app.xml><?xml version="1.0" encoding="utf-8"?>
<Properties xmlns="http://schemas.openxmlformats.org/officeDocument/2006/extended-properties" xmlns:vt="http://schemas.openxmlformats.org/officeDocument/2006/docPropsVTypes">
  <Template>TM03457464[[fn=Dividend]]</Template>
  <TotalTime>215</TotalTime>
  <Words>758</Words>
  <Application>Microsoft Office PowerPoint</Application>
  <PresentationFormat>Widescreen</PresentationFormat>
  <Paragraphs>50</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Gill Sans MT</vt:lpstr>
      <vt:lpstr>Wingdings 2</vt:lpstr>
      <vt:lpstr>Dividend</vt:lpstr>
      <vt:lpstr>ARRAY FORMULAS</vt:lpstr>
      <vt:lpstr>Array formulas</vt:lpstr>
      <vt:lpstr>Without array formula</vt:lpstr>
      <vt:lpstr>WITH ARRAY FORMULAS</vt:lpstr>
      <vt:lpstr>TWO Column LOOKUP</vt:lpstr>
      <vt:lpstr>MOST FREQUENTLY OCCURING WORD</vt:lpstr>
      <vt:lpstr>SUM WITH OR CRITERIA</vt:lpstr>
      <vt:lpstr>SUM WITH OR criteria</vt:lpstr>
      <vt:lpstr>SUM every nth row</vt:lpstr>
      <vt:lpstr>SUM LARGEST NUMBERS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ARRAY FORMULAS</dc:title>
  <dc:creator>Sandeep Kaur</dc:creator>
  <cp:lastModifiedBy>Sandeep Kaur</cp:lastModifiedBy>
  <cp:revision>16</cp:revision>
  <dcterms:created xsi:type="dcterms:W3CDTF">2018-08-30T15:08:50Z</dcterms:created>
  <dcterms:modified xsi:type="dcterms:W3CDTF">2019-07-30T14:48:36Z</dcterms:modified>
</cp:coreProperties>
</file>