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1" r:id="rId4"/>
    <p:sldId id="262" r:id="rId5"/>
    <p:sldId id="258" r:id="rId6"/>
    <p:sldId id="259" r:id="rId7"/>
    <p:sldId id="260" r:id="rId8"/>
    <p:sldId id="263"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36E141-1CD2-499F-86D9-D92D7C5A6BA6}"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216737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36E141-1CD2-499F-86D9-D92D7C5A6BA6}"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5550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36E141-1CD2-499F-86D9-D92D7C5A6BA6}"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F51AA2-2ACE-4D38-B2B0-1C39573AFAA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41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236E141-1CD2-499F-86D9-D92D7C5A6BA6}"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3147710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236E141-1CD2-499F-86D9-D92D7C5A6BA6}"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F51AA2-2ACE-4D38-B2B0-1C39573AFAA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3445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236E141-1CD2-499F-86D9-D92D7C5A6BA6}"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285907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36E141-1CD2-499F-86D9-D92D7C5A6BA6}"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55178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36E141-1CD2-499F-86D9-D92D7C5A6BA6}"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107991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36E141-1CD2-499F-86D9-D92D7C5A6BA6}"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284066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36E141-1CD2-499F-86D9-D92D7C5A6BA6}"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367128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36E141-1CD2-499F-86D9-D92D7C5A6BA6}"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384993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36E141-1CD2-499F-86D9-D92D7C5A6BA6}" type="datetimeFigureOut">
              <a:rPr lang="en-IN" smtClean="0"/>
              <a:t>30-08-2018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38547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36E141-1CD2-499F-86D9-D92D7C5A6BA6}" type="datetimeFigureOut">
              <a:rPr lang="en-IN" smtClean="0"/>
              <a:t>30-08-2018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249640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6E141-1CD2-499F-86D9-D92D7C5A6BA6}" type="datetimeFigureOut">
              <a:rPr lang="en-IN" smtClean="0"/>
              <a:t>30-08-2018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21941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36E141-1CD2-499F-86D9-D92D7C5A6BA6}"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55243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36E141-1CD2-499F-86D9-D92D7C5A6BA6}"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F51AA2-2ACE-4D38-B2B0-1C39573AFAA2}" type="slidenum">
              <a:rPr lang="en-IN" smtClean="0"/>
              <a:t>‹#›</a:t>
            </a:fld>
            <a:endParaRPr lang="en-IN"/>
          </a:p>
        </p:txBody>
      </p:sp>
    </p:spTree>
    <p:extLst>
      <p:ext uri="{BB962C8B-B14F-4D97-AF65-F5344CB8AC3E}">
        <p14:creationId xmlns:p14="http://schemas.microsoft.com/office/powerpoint/2010/main" val="53661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36E141-1CD2-499F-86D9-D92D7C5A6BA6}" type="datetimeFigureOut">
              <a:rPr lang="en-IN" smtClean="0"/>
              <a:t>30-08-2018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F51AA2-2ACE-4D38-B2B0-1C39573AFAA2}" type="slidenum">
              <a:rPr lang="en-IN" smtClean="0"/>
              <a:t>‹#›</a:t>
            </a:fld>
            <a:endParaRPr lang="en-IN"/>
          </a:p>
        </p:txBody>
      </p:sp>
    </p:spTree>
    <p:extLst>
      <p:ext uri="{BB962C8B-B14F-4D97-AF65-F5344CB8AC3E}">
        <p14:creationId xmlns:p14="http://schemas.microsoft.com/office/powerpoint/2010/main" val="341792814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1"/>
                </a:solidFill>
              </a:rPr>
              <a:t>Functions in Excel</a:t>
            </a:r>
            <a:endParaRPr lang="en-IN" dirty="0">
              <a:solidFill>
                <a:schemeClr val="accent1"/>
              </a:solidFill>
            </a:endParaRPr>
          </a:p>
        </p:txBody>
      </p:sp>
      <p:sp>
        <p:nvSpPr>
          <p:cNvPr id="3" name="Subtitle 2"/>
          <p:cNvSpPr>
            <a:spLocks noGrp="1"/>
          </p:cNvSpPr>
          <p:nvPr>
            <p:ph type="subTitle" idx="1"/>
          </p:nvPr>
        </p:nvSpPr>
        <p:spPr/>
        <p:txBody>
          <a:bodyPr/>
          <a:lstStyle/>
          <a:p>
            <a:r>
              <a:rPr lang="en-IN" dirty="0" smtClean="0">
                <a:solidFill>
                  <a:schemeClr val="accent4"/>
                </a:solidFill>
              </a:rPr>
              <a:t>Mathematical &amp; Statistical, Financial, Logical, Information &amp; Volatile</a:t>
            </a:r>
            <a:endParaRPr lang="en-IN" dirty="0">
              <a:solidFill>
                <a:schemeClr val="accent4"/>
              </a:solidFill>
            </a:endParaRPr>
          </a:p>
        </p:txBody>
      </p:sp>
    </p:spTree>
    <p:extLst>
      <p:ext uri="{BB962C8B-B14F-4D97-AF65-F5344CB8AC3E}">
        <p14:creationId xmlns:p14="http://schemas.microsoft.com/office/powerpoint/2010/main" val="27406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Logical Functions</a:t>
            </a:r>
            <a:endParaRPr lang="en-IN" dirty="0">
              <a:solidFill>
                <a:schemeClr val="accent1"/>
              </a:solidFill>
            </a:endParaRPr>
          </a:p>
        </p:txBody>
      </p:sp>
      <p:sp>
        <p:nvSpPr>
          <p:cNvPr id="3" name="Content Placeholder 2"/>
          <p:cNvSpPr>
            <a:spLocks noGrp="1"/>
          </p:cNvSpPr>
          <p:nvPr>
            <p:ph idx="1"/>
          </p:nvPr>
        </p:nvSpPr>
        <p:spPr>
          <a:xfrm>
            <a:off x="2589212" y="1647825"/>
            <a:ext cx="8915400" cy="4876799"/>
          </a:xfrm>
        </p:spPr>
        <p:txBody>
          <a:bodyPr>
            <a:normAutofit/>
          </a:bodyPr>
          <a:lstStyle/>
          <a:p>
            <a:pPr>
              <a:lnSpc>
                <a:spcPct val="90000"/>
              </a:lnSpc>
            </a:pPr>
            <a:r>
              <a:rPr lang="en-US" altLang="en-US" sz="2000" dirty="0"/>
              <a:t>A function that determines whether a condition is true or false is called a logical function. </a:t>
            </a:r>
          </a:p>
          <a:p>
            <a:pPr>
              <a:lnSpc>
                <a:spcPct val="90000"/>
              </a:lnSpc>
            </a:pPr>
            <a:r>
              <a:rPr lang="en-US" altLang="en-US" sz="2000" dirty="0"/>
              <a:t>Excel supports several logical functions such as </a:t>
            </a:r>
            <a:r>
              <a:rPr lang="en-US" altLang="en-US" sz="2000" dirty="0">
                <a:solidFill>
                  <a:srgbClr val="00B0F0"/>
                </a:solidFill>
              </a:rPr>
              <a:t>AND, FALSE, IF, NOT, OR and TRUE. </a:t>
            </a:r>
          </a:p>
          <a:p>
            <a:pPr>
              <a:lnSpc>
                <a:spcPct val="90000"/>
              </a:lnSpc>
            </a:pPr>
            <a:r>
              <a:rPr lang="en-US" altLang="en-US" sz="2000" dirty="0"/>
              <a:t>A very common function is the </a:t>
            </a:r>
            <a:r>
              <a:rPr lang="en-US" altLang="en-US" sz="2000" dirty="0">
                <a:solidFill>
                  <a:srgbClr val="00B0F0"/>
                </a:solidFill>
              </a:rPr>
              <a:t>IF</a:t>
            </a:r>
            <a:r>
              <a:rPr lang="en-US" altLang="en-US" sz="2000" dirty="0"/>
              <a:t> function, which uses a logical test to determine whether an expression is true or false, and then returns one value if true or another value if false. </a:t>
            </a:r>
          </a:p>
          <a:p>
            <a:pPr>
              <a:lnSpc>
                <a:spcPct val="90000"/>
              </a:lnSpc>
            </a:pPr>
            <a:r>
              <a:rPr lang="en-US" altLang="en-US" sz="2000" dirty="0"/>
              <a:t>The logical test is constructed using a comparison operator that compares two expressions to determine if they are equal, not equal, if one is greater than the other, and so forth. </a:t>
            </a:r>
          </a:p>
          <a:p>
            <a:pPr lvl="1">
              <a:lnSpc>
                <a:spcPct val="90000"/>
              </a:lnSpc>
            </a:pPr>
            <a:r>
              <a:rPr lang="en-US" altLang="en-US" sz="1800" dirty="0"/>
              <a:t>The comparison operators are =, &gt;, &gt;=, &lt;, &lt;=, and &lt;&gt; </a:t>
            </a:r>
          </a:p>
          <a:p>
            <a:pPr>
              <a:lnSpc>
                <a:spcPct val="90000"/>
              </a:lnSpc>
            </a:pPr>
            <a:r>
              <a:rPr lang="en-US" altLang="en-US" sz="2000" dirty="0"/>
              <a:t>You can also make comparisons with text strings. You must enclose text strings within quotation marks. </a:t>
            </a:r>
          </a:p>
          <a:p>
            <a:endParaRPr lang="en-IN" dirty="0"/>
          </a:p>
        </p:txBody>
      </p:sp>
    </p:spTree>
    <p:extLst>
      <p:ext uri="{BB962C8B-B14F-4D97-AF65-F5344CB8AC3E}">
        <p14:creationId xmlns:p14="http://schemas.microsoft.com/office/powerpoint/2010/main" val="102480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If &amp; AND</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456" y="3390900"/>
            <a:ext cx="5259312" cy="2799171"/>
          </a:xfrm>
          <a:ln w="28575">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495" y="3390900"/>
            <a:ext cx="5353297" cy="2799171"/>
          </a:xfrm>
          <a:prstGeom prst="rect">
            <a:avLst/>
          </a:prstGeom>
          <a:ln w="28575">
            <a:solidFill>
              <a:schemeClr val="accent1"/>
            </a:solidFill>
          </a:ln>
        </p:spPr>
      </p:pic>
      <p:sp>
        <p:nvSpPr>
          <p:cNvPr id="6" name="TextBox 5"/>
          <p:cNvSpPr txBox="1"/>
          <p:nvPr/>
        </p:nvSpPr>
        <p:spPr>
          <a:xfrm>
            <a:off x="1076325" y="2257425"/>
            <a:ext cx="4714875" cy="923330"/>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a:t>The IF function checks whether a condition is met, and returns one value if true and another value if false.</a:t>
            </a:r>
            <a:endParaRPr lang="en-IN" dirty="0"/>
          </a:p>
        </p:txBody>
      </p:sp>
      <p:sp>
        <p:nvSpPr>
          <p:cNvPr id="7" name="TextBox 6"/>
          <p:cNvSpPr txBox="1"/>
          <p:nvPr/>
        </p:nvSpPr>
        <p:spPr>
          <a:xfrm>
            <a:off x="6734175" y="2133600"/>
            <a:ext cx="4791075" cy="923330"/>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a:t>The AND Function returns TRUE if all conditions are true and returns FALSE if any of the conditions are false.</a:t>
            </a:r>
            <a:endParaRPr lang="en-IN" dirty="0"/>
          </a:p>
        </p:txBody>
      </p:sp>
    </p:spTree>
    <p:extLst>
      <p:ext uri="{BB962C8B-B14F-4D97-AF65-F5344CB8AC3E}">
        <p14:creationId xmlns:p14="http://schemas.microsoft.com/office/powerpoint/2010/main" val="267161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Or &amp; Not</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4397" y="3259454"/>
            <a:ext cx="5473101" cy="2588895"/>
          </a:xfrm>
          <a:ln w="28575">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85" y="3259454"/>
            <a:ext cx="5207624" cy="2703194"/>
          </a:xfrm>
          <a:prstGeom prst="rect">
            <a:avLst/>
          </a:prstGeom>
          <a:ln w="28575">
            <a:solidFill>
              <a:schemeClr val="accent1"/>
            </a:solidFill>
          </a:ln>
        </p:spPr>
      </p:pic>
      <p:sp>
        <p:nvSpPr>
          <p:cNvPr id="6" name="TextBox 5"/>
          <p:cNvSpPr txBox="1"/>
          <p:nvPr/>
        </p:nvSpPr>
        <p:spPr>
          <a:xfrm>
            <a:off x="857250" y="2171700"/>
            <a:ext cx="4695825" cy="923330"/>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dirty="0"/>
              <a:t>The OR function returns TRUE if any of the conditions are TRUE and returns FALSE if all conditions are false.</a:t>
            </a:r>
            <a:endParaRPr lang="en-IN" dirty="0"/>
          </a:p>
        </p:txBody>
      </p:sp>
      <p:sp>
        <p:nvSpPr>
          <p:cNvPr id="7" name="TextBox 6"/>
          <p:cNvSpPr txBox="1"/>
          <p:nvPr/>
        </p:nvSpPr>
        <p:spPr>
          <a:xfrm>
            <a:off x="6553200" y="2381250"/>
            <a:ext cx="4657725" cy="646331"/>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a:t>The NOT function changes TRUE to FALSE, and FALSE to TRUE.</a:t>
            </a:r>
            <a:endParaRPr lang="en-IN" dirty="0"/>
          </a:p>
        </p:txBody>
      </p:sp>
    </p:spTree>
    <p:extLst>
      <p:ext uri="{BB962C8B-B14F-4D97-AF65-F5344CB8AC3E}">
        <p14:creationId xmlns:p14="http://schemas.microsoft.com/office/powerpoint/2010/main" val="275595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Information Functions</a:t>
            </a:r>
            <a:endParaRPr lang="en-IN" dirty="0">
              <a:solidFill>
                <a:schemeClr val="accent1"/>
              </a:solidFill>
            </a:endParaRPr>
          </a:p>
        </p:txBody>
      </p:sp>
      <p:sp>
        <p:nvSpPr>
          <p:cNvPr id="3" name="Content Placeholder 2"/>
          <p:cNvSpPr>
            <a:spLocks noGrp="1"/>
          </p:cNvSpPr>
          <p:nvPr>
            <p:ph idx="1"/>
          </p:nvPr>
        </p:nvSpPr>
        <p:spPr>
          <a:xfrm>
            <a:off x="1695450" y="1990725"/>
            <a:ext cx="9809162" cy="3910971"/>
          </a:xfrm>
        </p:spPr>
        <p:txBody>
          <a:bodyPr/>
          <a:lstStyle/>
          <a:p>
            <a:r>
              <a:rPr lang="en-IN" dirty="0" smtClean="0">
                <a:solidFill>
                  <a:srgbClr val="00B0F0"/>
                </a:solidFill>
              </a:rPr>
              <a:t>CELL function: </a:t>
            </a:r>
            <a:r>
              <a:rPr lang="en-US" dirty="0">
                <a:solidFill>
                  <a:schemeClr val="tx1"/>
                </a:solidFill>
              </a:rPr>
              <a:t>Returns information about the formatting, location, or contents of a </a:t>
            </a:r>
            <a:r>
              <a:rPr lang="en-US" dirty="0" smtClean="0">
                <a:solidFill>
                  <a:schemeClr val="tx1"/>
                </a:solidFill>
              </a:rPr>
              <a:t>cell</a:t>
            </a:r>
          </a:p>
          <a:p>
            <a:r>
              <a:rPr lang="en-IN" dirty="0" smtClean="0">
                <a:solidFill>
                  <a:srgbClr val="00B0F0"/>
                </a:solidFill>
              </a:rPr>
              <a:t>ISBLANK: </a:t>
            </a:r>
            <a:r>
              <a:rPr lang="en-IN" dirty="0" smtClean="0">
                <a:solidFill>
                  <a:schemeClr val="tx1"/>
                </a:solidFill>
              </a:rPr>
              <a:t>Return TRUE if value is BLANK.</a:t>
            </a:r>
            <a:endParaRPr lang="en-IN" dirty="0" smtClean="0">
              <a:solidFill>
                <a:srgbClr val="00B0F0"/>
              </a:solidFill>
            </a:endParaRPr>
          </a:p>
          <a:p>
            <a:r>
              <a:rPr lang="en-IN" dirty="0" smtClean="0">
                <a:solidFill>
                  <a:srgbClr val="00B0F0"/>
                </a:solidFill>
              </a:rPr>
              <a:t>ISTEXT: </a:t>
            </a:r>
            <a:r>
              <a:rPr lang="en-IN" dirty="0" smtClean="0">
                <a:solidFill>
                  <a:schemeClr val="tx1"/>
                </a:solidFill>
              </a:rPr>
              <a:t>Returns TRUE if value is text</a:t>
            </a:r>
            <a:endParaRPr lang="en-IN" dirty="0" smtClean="0">
              <a:solidFill>
                <a:srgbClr val="00B0F0"/>
              </a:solidFill>
            </a:endParaRPr>
          </a:p>
          <a:p>
            <a:r>
              <a:rPr lang="en-IN" dirty="0" smtClean="0">
                <a:solidFill>
                  <a:srgbClr val="00B0F0"/>
                </a:solidFill>
              </a:rPr>
              <a:t>ISEVEN: </a:t>
            </a:r>
            <a:r>
              <a:rPr lang="en-IN" dirty="0" smtClean="0">
                <a:solidFill>
                  <a:schemeClr val="tx1"/>
                </a:solidFill>
              </a:rPr>
              <a:t>Returns TRUE if value is EVEN</a:t>
            </a:r>
            <a:endParaRPr lang="en-IN" dirty="0" smtClean="0">
              <a:solidFill>
                <a:srgbClr val="00B0F0"/>
              </a:solidFill>
            </a:endParaRPr>
          </a:p>
          <a:p>
            <a:r>
              <a:rPr lang="en-IN" dirty="0" smtClean="0">
                <a:solidFill>
                  <a:srgbClr val="00B0F0"/>
                </a:solidFill>
              </a:rPr>
              <a:t>ISFORMULA: </a:t>
            </a:r>
            <a:r>
              <a:rPr lang="en-IN" dirty="0" smtClean="0">
                <a:solidFill>
                  <a:schemeClr val="tx1"/>
                </a:solidFill>
              </a:rPr>
              <a:t>Return TRUE if formula </a:t>
            </a:r>
          </a:p>
          <a:p>
            <a:r>
              <a:rPr lang="en-IN" dirty="0" smtClean="0">
                <a:solidFill>
                  <a:srgbClr val="00B0F0"/>
                </a:solidFill>
              </a:rPr>
              <a:t>ISNUMBER: </a:t>
            </a:r>
            <a:r>
              <a:rPr lang="en-IN" dirty="0" smtClean="0">
                <a:solidFill>
                  <a:schemeClr val="tx1"/>
                </a:solidFill>
              </a:rPr>
              <a:t>Return TRUE if value is NUMBER</a:t>
            </a:r>
            <a:endParaRPr lang="en-IN" dirty="0" smtClean="0">
              <a:solidFill>
                <a:srgbClr val="00B0F0"/>
              </a:solidFill>
            </a:endParaRPr>
          </a:p>
          <a:p>
            <a:r>
              <a:rPr lang="en-IN" dirty="0" smtClean="0">
                <a:solidFill>
                  <a:srgbClr val="00B0F0"/>
                </a:solidFill>
              </a:rPr>
              <a:t>ISODD: </a:t>
            </a:r>
            <a:r>
              <a:rPr lang="en-IN" dirty="0" smtClean="0">
                <a:solidFill>
                  <a:schemeClr val="tx1"/>
                </a:solidFill>
              </a:rPr>
              <a:t>RETURN TRUE if value is Odd</a:t>
            </a:r>
            <a:endParaRPr lang="en-IN" dirty="0" smtClean="0">
              <a:solidFill>
                <a:srgbClr val="00B0F0"/>
              </a:solidFill>
            </a:endParaRPr>
          </a:p>
          <a:p>
            <a:r>
              <a:rPr lang="en-IN" dirty="0" smtClean="0">
                <a:solidFill>
                  <a:srgbClr val="00B0F0"/>
                </a:solidFill>
              </a:rPr>
              <a:t>SHEET: </a:t>
            </a:r>
            <a:r>
              <a:rPr lang="en-IN" dirty="0" smtClean="0">
                <a:solidFill>
                  <a:schemeClr val="tx1"/>
                </a:solidFill>
              </a:rPr>
              <a:t>Return sheet number</a:t>
            </a:r>
            <a:endParaRPr lang="en-IN" dirty="0">
              <a:solidFill>
                <a:srgbClr val="00B0F0"/>
              </a:solidFill>
            </a:endParaRPr>
          </a:p>
        </p:txBody>
      </p:sp>
      <p:pic>
        <p:nvPicPr>
          <p:cNvPr id="1025" name="Picture 1" descr="Excel 2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81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xcel 2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81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xcel 2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8150"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61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Volatile Functions</a:t>
            </a:r>
            <a:endParaRPr lang="en-IN" dirty="0">
              <a:solidFill>
                <a:schemeClr val="accent1"/>
              </a:solidFill>
            </a:endParaRPr>
          </a:p>
        </p:txBody>
      </p:sp>
      <p:sp>
        <p:nvSpPr>
          <p:cNvPr id="3" name="Content Placeholder 2"/>
          <p:cNvSpPr>
            <a:spLocks noGrp="1"/>
          </p:cNvSpPr>
          <p:nvPr>
            <p:ph idx="1"/>
          </p:nvPr>
        </p:nvSpPr>
        <p:spPr>
          <a:xfrm>
            <a:off x="1767840" y="1436914"/>
            <a:ext cx="9736772" cy="4474308"/>
          </a:xfrm>
        </p:spPr>
        <p:txBody>
          <a:bodyPr>
            <a:normAutofit fontScale="92500" lnSpcReduction="20000"/>
          </a:bodyPr>
          <a:lstStyle/>
          <a:p>
            <a:r>
              <a:rPr lang="en-US" dirty="0"/>
              <a:t>A Volatile Function is one that causes recalculation of the formula in the cell where it resides </a:t>
            </a:r>
            <a:r>
              <a:rPr lang="en-US" dirty="0">
                <a:solidFill>
                  <a:srgbClr val="00B0F0"/>
                </a:solidFill>
              </a:rPr>
              <a:t>every time Excel recalculates. </a:t>
            </a:r>
            <a:br>
              <a:rPr lang="en-US" dirty="0">
                <a:solidFill>
                  <a:srgbClr val="00B0F0"/>
                </a:solidFill>
              </a:rPr>
            </a:br>
            <a:r>
              <a:rPr lang="en-US" dirty="0"/>
              <a:t>This occurs regardless of whether the precedent data and formulas on which the formula depends have changed, or whether the formula also contains non-volatile functions</a:t>
            </a:r>
            <a:r>
              <a:rPr lang="en-US" dirty="0" smtClean="0"/>
              <a:t>.</a:t>
            </a:r>
          </a:p>
          <a:p>
            <a:r>
              <a:rPr lang="en-US" dirty="0"/>
              <a:t>Some of Excel’s functions are obviously volatile: </a:t>
            </a:r>
            <a:r>
              <a:rPr lang="en-US" dirty="0">
                <a:solidFill>
                  <a:srgbClr val="00B0F0"/>
                </a:solidFill>
              </a:rPr>
              <a:t>RAND(), NOW(), TODAY</a:t>
            </a:r>
            <a:r>
              <a:rPr lang="en-US" dirty="0" smtClean="0">
                <a:solidFill>
                  <a:srgbClr val="00B0F0"/>
                </a:solidFill>
              </a:rPr>
              <a:t>(), RANDBETWEEN(), CELL()</a:t>
            </a:r>
          </a:p>
          <a:p>
            <a:r>
              <a:rPr lang="en-US" dirty="0">
                <a:solidFill>
                  <a:srgbClr val="00B0F0"/>
                </a:solidFill>
              </a:rPr>
              <a:t>Dependents of Volatile functions.</a:t>
            </a:r>
          </a:p>
          <a:p>
            <a:r>
              <a:rPr lang="en-US" dirty="0">
                <a:solidFill>
                  <a:srgbClr val="00B0F0"/>
                </a:solidFill>
              </a:rPr>
              <a:t>Direct dependents</a:t>
            </a:r>
            <a:r>
              <a:rPr lang="en-US" dirty="0"/>
              <a:t> of volatile functions are always recalculated:</a:t>
            </a:r>
            <a:br>
              <a:rPr lang="en-US" dirty="0"/>
            </a:br>
            <a:r>
              <a:rPr lang="en-US" dirty="0"/>
              <a:t>If A1 contains =</a:t>
            </a:r>
            <a:r>
              <a:rPr lang="en-US" dirty="0">
                <a:solidFill>
                  <a:srgbClr val="00B0F0"/>
                </a:solidFill>
              </a:rPr>
              <a:t>NOW()</a:t>
            </a:r>
            <a:r>
              <a:rPr lang="en-US" dirty="0"/>
              <a:t> and A2 contains =A1 and A3 contains =A2 then both A2 and A3 will be recalculated at each recalculation.</a:t>
            </a:r>
          </a:p>
          <a:p>
            <a:r>
              <a:rPr lang="en-US" dirty="0">
                <a:solidFill>
                  <a:srgbClr val="00B0F0"/>
                </a:solidFill>
              </a:rPr>
              <a:t>Indirect dependents</a:t>
            </a:r>
            <a:r>
              <a:rPr lang="en-US" dirty="0"/>
              <a:t> of volatile functions are </a:t>
            </a:r>
            <a:r>
              <a:rPr lang="en-US" dirty="0">
                <a:solidFill>
                  <a:srgbClr val="00B0F0"/>
                </a:solidFill>
              </a:rPr>
              <a:t>not </a:t>
            </a:r>
            <a:r>
              <a:rPr lang="en-US" dirty="0"/>
              <a:t>always recalculated:</a:t>
            </a:r>
            <a:br>
              <a:rPr lang="en-US" dirty="0"/>
            </a:br>
            <a:r>
              <a:rPr lang="en-US" dirty="0"/>
              <a:t>If A1 contains =NOW(), and A2:A5 contain the numbers 2 to 5 then</a:t>
            </a:r>
          </a:p>
          <a:p>
            <a:r>
              <a:rPr lang="en-US" dirty="0"/>
              <a:t>=</a:t>
            </a:r>
            <a:r>
              <a:rPr lang="en-US" dirty="0">
                <a:solidFill>
                  <a:srgbClr val="00B0F0"/>
                </a:solidFill>
              </a:rPr>
              <a:t>INDEX(A1:A5,1,1) </a:t>
            </a:r>
            <a:r>
              <a:rPr lang="en-US" dirty="0"/>
              <a:t>is directly dependent on volatile cell A1 and will always be recalculated.</a:t>
            </a:r>
          </a:p>
          <a:p>
            <a:r>
              <a:rPr lang="en-US" dirty="0"/>
              <a:t>=</a:t>
            </a:r>
            <a:r>
              <a:rPr lang="en-US" dirty="0">
                <a:solidFill>
                  <a:srgbClr val="00B0F0"/>
                </a:solidFill>
              </a:rPr>
              <a:t>INDEX(A1:A5,3,1)</a:t>
            </a:r>
            <a:r>
              <a:rPr lang="en-US" dirty="0"/>
              <a:t> is only indirectly dependent on volatile cell A1 and will NOT always be recalculated, but it will be recalculated once if for example cell A5 is changed even though the answer will not change.</a:t>
            </a:r>
          </a:p>
          <a:p>
            <a:endParaRPr lang="en-US" dirty="0" smtClean="0">
              <a:solidFill>
                <a:srgbClr val="00B0F0"/>
              </a:solidFill>
            </a:endParaRPr>
          </a:p>
          <a:p>
            <a:endParaRPr lang="en-US" dirty="0" smtClean="0">
              <a:solidFill>
                <a:srgbClr val="00B0F0"/>
              </a:solidFill>
            </a:endParaRPr>
          </a:p>
          <a:p>
            <a:endParaRPr lang="en-IN" dirty="0">
              <a:solidFill>
                <a:srgbClr val="00B0F0"/>
              </a:solidFill>
            </a:endParaRPr>
          </a:p>
        </p:txBody>
      </p:sp>
    </p:spTree>
    <p:extLst>
      <p:ext uri="{BB962C8B-B14F-4D97-AF65-F5344CB8AC3E}">
        <p14:creationId xmlns:p14="http://schemas.microsoft.com/office/powerpoint/2010/main" val="359416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Mathematical &amp; Statistical Functions</a:t>
            </a:r>
            <a:endParaRPr lang="en-IN" dirty="0">
              <a:solidFill>
                <a:schemeClr val="accent1"/>
              </a:solidFill>
            </a:endParaRPr>
          </a:p>
        </p:txBody>
      </p:sp>
      <p:sp>
        <p:nvSpPr>
          <p:cNvPr id="3" name="Content Placeholder 2"/>
          <p:cNvSpPr>
            <a:spLocks noGrp="1"/>
          </p:cNvSpPr>
          <p:nvPr>
            <p:ph idx="1"/>
          </p:nvPr>
        </p:nvSpPr>
        <p:spPr>
          <a:xfrm>
            <a:off x="2589212" y="1680755"/>
            <a:ext cx="8915400" cy="4650376"/>
          </a:xfrm>
        </p:spPr>
        <p:txBody>
          <a:bodyPr>
            <a:normAutofit/>
          </a:bodyPr>
          <a:lstStyle/>
          <a:p>
            <a:pPr>
              <a:lnSpc>
                <a:spcPct val="80000"/>
              </a:lnSpc>
            </a:pPr>
            <a:r>
              <a:rPr lang="en-US" altLang="en-US" sz="2000" dirty="0"/>
              <a:t>The </a:t>
            </a:r>
            <a:r>
              <a:rPr lang="en-US" altLang="en-US" sz="2000" dirty="0">
                <a:solidFill>
                  <a:srgbClr val="00B0F0"/>
                </a:solidFill>
              </a:rPr>
              <a:t>SUM</a:t>
            </a:r>
            <a:r>
              <a:rPr lang="en-US" altLang="en-US" sz="2000" dirty="0"/>
              <a:t> function is a very commonly used math function in Excel. </a:t>
            </a:r>
          </a:p>
          <a:p>
            <a:pPr>
              <a:lnSpc>
                <a:spcPct val="80000"/>
              </a:lnSpc>
            </a:pPr>
            <a:r>
              <a:rPr lang="en-US" altLang="en-US" sz="2000" dirty="0"/>
              <a:t>A basic formula example to add up a small number of cells is =A1+A2+A3+A4, but that method would be cumbersome if there were 100 cells to add up. </a:t>
            </a:r>
          </a:p>
          <a:p>
            <a:pPr>
              <a:lnSpc>
                <a:spcPct val="80000"/>
              </a:lnSpc>
            </a:pPr>
            <a:r>
              <a:rPr lang="en-US" altLang="en-US" sz="2000" dirty="0"/>
              <a:t>Use Excel's SUM function to total the values in a range of cells like this: </a:t>
            </a:r>
            <a:r>
              <a:rPr lang="en-US" altLang="en-US" sz="2000" dirty="0">
                <a:solidFill>
                  <a:srgbClr val="00B0F0"/>
                </a:solidFill>
              </a:rPr>
              <a:t>SUM(A1:A100).</a:t>
            </a:r>
          </a:p>
          <a:p>
            <a:pPr>
              <a:lnSpc>
                <a:spcPct val="80000"/>
              </a:lnSpc>
            </a:pPr>
            <a:r>
              <a:rPr lang="en-US" altLang="en-US" sz="2000" dirty="0"/>
              <a:t>You can also use functions within functions. Consider the expression =</a:t>
            </a:r>
            <a:r>
              <a:rPr lang="en-US" altLang="en-US" sz="2000" dirty="0">
                <a:solidFill>
                  <a:srgbClr val="00B0F0"/>
                </a:solidFill>
              </a:rPr>
              <a:t>ROUND(AVERAGE(A1:A100),1).</a:t>
            </a:r>
          </a:p>
          <a:p>
            <a:pPr lvl="1">
              <a:lnSpc>
                <a:spcPct val="80000"/>
              </a:lnSpc>
            </a:pPr>
            <a:r>
              <a:rPr lang="en-US" altLang="en-US" sz="2000" dirty="0"/>
              <a:t>This expression would first compute the average of all the values from cell A1 through A100 and then round that result to 1 digit to the right of the decimal point</a:t>
            </a:r>
          </a:p>
          <a:p>
            <a:endParaRPr lang="en-IN" sz="2000" dirty="0"/>
          </a:p>
        </p:txBody>
      </p:sp>
    </p:spTree>
    <p:extLst>
      <p:ext uri="{BB962C8B-B14F-4D97-AF65-F5344CB8AC3E}">
        <p14:creationId xmlns:p14="http://schemas.microsoft.com/office/powerpoint/2010/main" val="239713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Some Statistical Functions</a:t>
            </a:r>
            <a:endParaRPr lang="en-IN" dirty="0">
              <a:solidFill>
                <a:schemeClr val="accent1"/>
              </a:solidFill>
            </a:endParaRPr>
          </a:p>
        </p:txBody>
      </p:sp>
      <p:sp>
        <p:nvSpPr>
          <p:cNvPr id="3" name="Content Placeholder 2"/>
          <p:cNvSpPr>
            <a:spLocks noGrp="1"/>
          </p:cNvSpPr>
          <p:nvPr>
            <p:ph idx="1"/>
          </p:nvPr>
        </p:nvSpPr>
        <p:spPr>
          <a:xfrm>
            <a:off x="2589212" y="1628503"/>
            <a:ext cx="8915400" cy="4659086"/>
          </a:xfrm>
        </p:spPr>
        <p:txBody>
          <a:bodyPr>
            <a:normAutofit/>
          </a:bodyPr>
          <a:lstStyle/>
          <a:p>
            <a:pPr fontAlgn="base"/>
            <a:r>
              <a:rPr lang="en-US" dirty="0" smtClean="0">
                <a:solidFill>
                  <a:srgbClr val="00B0F0"/>
                </a:solidFill>
              </a:rPr>
              <a:t>Average:</a:t>
            </a:r>
            <a:r>
              <a:rPr lang="en-US" dirty="0" smtClean="0"/>
              <a:t> To </a:t>
            </a:r>
            <a:r>
              <a:rPr lang="en-US" dirty="0"/>
              <a:t>calculate the average of a range of cells, use the AVERAGE function</a:t>
            </a:r>
            <a:r>
              <a:rPr lang="en-US" dirty="0" smtClean="0"/>
              <a:t>.</a:t>
            </a:r>
          </a:p>
          <a:p>
            <a:pPr fontAlgn="base"/>
            <a:r>
              <a:rPr lang="en-US" dirty="0" err="1" smtClean="0">
                <a:solidFill>
                  <a:srgbClr val="00B0F0"/>
                </a:solidFill>
              </a:rPr>
              <a:t>Averageif</a:t>
            </a:r>
            <a:r>
              <a:rPr lang="en-US" dirty="0" smtClean="0">
                <a:solidFill>
                  <a:srgbClr val="00B0F0"/>
                </a:solidFill>
              </a:rPr>
              <a:t>:</a:t>
            </a:r>
            <a:r>
              <a:rPr lang="en-US" dirty="0" smtClean="0"/>
              <a:t> To </a:t>
            </a:r>
            <a:r>
              <a:rPr lang="en-US" dirty="0"/>
              <a:t>average cells based on one criteria, use the AVERAGEIF function. For example, to calculate the average excluding zeros</a:t>
            </a:r>
            <a:r>
              <a:rPr lang="en-US" dirty="0" smtClean="0"/>
              <a:t>.</a:t>
            </a:r>
          </a:p>
          <a:p>
            <a:pPr fontAlgn="base"/>
            <a:r>
              <a:rPr lang="en-US" dirty="0" smtClean="0">
                <a:solidFill>
                  <a:srgbClr val="00B0F0"/>
                </a:solidFill>
              </a:rPr>
              <a:t>Median:</a:t>
            </a:r>
            <a:r>
              <a:rPr lang="en-US" dirty="0" smtClean="0"/>
              <a:t> To </a:t>
            </a:r>
            <a:r>
              <a:rPr lang="en-US" dirty="0"/>
              <a:t>find the median (or middle number), use the MEDIAN function</a:t>
            </a:r>
            <a:r>
              <a:rPr lang="en-US" dirty="0" smtClean="0"/>
              <a:t>.</a:t>
            </a:r>
          </a:p>
          <a:p>
            <a:pPr fontAlgn="base"/>
            <a:r>
              <a:rPr lang="en-US" dirty="0" smtClean="0">
                <a:solidFill>
                  <a:srgbClr val="00B0F0"/>
                </a:solidFill>
              </a:rPr>
              <a:t>Mode:</a:t>
            </a:r>
            <a:r>
              <a:rPr lang="en-US" dirty="0" smtClean="0"/>
              <a:t> To </a:t>
            </a:r>
            <a:r>
              <a:rPr lang="en-US" dirty="0"/>
              <a:t>find the most frequently occurring number, use the MODE function</a:t>
            </a:r>
            <a:r>
              <a:rPr lang="en-US" dirty="0" smtClean="0"/>
              <a:t>.</a:t>
            </a:r>
          </a:p>
          <a:p>
            <a:pPr fontAlgn="base"/>
            <a:r>
              <a:rPr lang="en-US" dirty="0">
                <a:solidFill>
                  <a:srgbClr val="00B0F0"/>
                </a:solidFill>
              </a:rPr>
              <a:t>Standard </a:t>
            </a:r>
            <a:r>
              <a:rPr lang="en-US" dirty="0" smtClean="0">
                <a:solidFill>
                  <a:srgbClr val="00B0F0"/>
                </a:solidFill>
              </a:rPr>
              <a:t>Deviation: </a:t>
            </a:r>
            <a:r>
              <a:rPr lang="en-US" dirty="0" smtClean="0"/>
              <a:t>To </a:t>
            </a:r>
            <a:r>
              <a:rPr lang="en-US" dirty="0"/>
              <a:t>calculate the standard deviation, use the STEDV function</a:t>
            </a:r>
            <a:r>
              <a:rPr lang="en-US" dirty="0" smtClean="0"/>
              <a:t>.</a:t>
            </a:r>
          </a:p>
          <a:p>
            <a:pPr fontAlgn="base"/>
            <a:r>
              <a:rPr lang="en-US" dirty="0" smtClean="0">
                <a:solidFill>
                  <a:srgbClr val="00B0F0"/>
                </a:solidFill>
              </a:rPr>
              <a:t>Min: </a:t>
            </a:r>
            <a:r>
              <a:rPr lang="en-US" dirty="0" smtClean="0"/>
              <a:t>To </a:t>
            </a:r>
            <a:r>
              <a:rPr lang="en-US" dirty="0"/>
              <a:t>find the minimum value, use the MIN function.</a:t>
            </a:r>
          </a:p>
          <a:p>
            <a:pPr fontAlgn="base"/>
            <a:r>
              <a:rPr lang="en-US" dirty="0" smtClean="0">
                <a:solidFill>
                  <a:srgbClr val="00B0F0"/>
                </a:solidFill>
              </a:rPr>
              <a:t>Max:</a:t>
            </a:r>
            <a:r>
              <a:rPr lang="en-US" dirty="0" smtClean="0"/>
              <a:t> To </a:t>
            </a:r>
            <a:r>
              <a:rPr lang="en-US" dirty="0"/>
              <a:t>find the maximum value, use the MAX function.</a:t>
            </a:r>
          </a:p>
          <a:p>
            <a:pPr fontAlgn="base"/>
            <a:r>
              <a:rPr lang="en-US" dirty="0" smtClean="0">
                <a:solidFill>
                  <a:srgbClr val="00B0F0"/>
                </a:solidFill>
              </a:rPr>
              <a:t>Large:</a:t>
            </a:r>
            <a:r>
              <a:rPr lang="en-US" dirty="0" smtClean="0"/>
              <a:t> To </a:t>
            </a:r>
            <a:r>
              <a:rPr lang="en-US" dirty="0"/>
              <a:t>find the third largest number, use the following LARGE function.</a:t>
            </a:r>
          </a:p>
          <a:p>
            <a:pPr fontAlgn="base"/>
            <a:r>
              <a:rPr lang="en-US" dirty="0" smtClean="0">
                <a:solidFill>
                  <a:srgbClr val="00B0F0"/>
                </a:solidFill>
              </a:rPr>
              <a:t>Small:</a:t>
            </a:r>
            <a:r>
              <a:rPr lang="en-US" dirty="0" smtClean="0"/>
              <a:t> To </a:t>
            </a:r>
            <a:r>
              <a:rPr lang="en-US" dirty="0"/>
              <a:t>find the second smallest number, use the following SMALL function</a:t>
            </a:r>
            <a:r>
              <a:rPr lang="en-US" dirty="0" smtClean="0"/>
              <a:t>.</a:t>
            </a:r>
            <a:r>
              <a:rPr lang="en-US" dirty="0"/>
              <a:t/>
            </a:r>
            <a:br>
              <a:rPr lang="en-US" dirty="0"/>
            </a:br>
            <a:endParaRPr lang="en-US" dirty="0"/>
          </a:p>
          <a:p>
            <a:pPr fontAlgn="base"/>
            <a:endParaRPr lang="en-US" dirty="0"/>
          </a:p>
          <a:p>
            <a:pPr fontAlgn="base"/>
            <a:endParaRPr lang="en-US" dirty="0" smtClean="0"/>
          </a:p>
          <a:p>
            <a:pPr fontAlgn="base"/>
            <a:endParaRPr lang="en-US" dirty="0"/>
          </a:p>
          <a:p>
            <a:pPr fontAlgn="base"/>
            <a:endParaRPr lang="en-US" dirty="0"/>
          </a:p>
          <a:p>
            <a:pPr fontAlgn="base"/>
            <a:endParaRPr lang="en-US" dirty="0"/>
          </a:p>
          <a:p>
            <a:endParaRPr lang="en-IN" dirty="0"/>
          </a:p>
        </p:txBody>
      </p:sp>
    </p:spTree>
    <p:extLst>
      <p:ext uri="{BB962C8B-B14F-4D97-AF65-F5344CB8AC3E}">
        <p14:creationId xmlns:p14="http://schemas.microsoft.com/office/powerpoint/2010/main" val="78966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7639"/>
          </a:xfrm>
        </p:spPr>
        <p:txBody>
          <a:bodyPr/>
          <a:lstStyle/>
          <a:p>
            <a:r>
              <a:rPr lang="en-IN" dirty="0" smtClean="0">
                <a:solidFill>
                  <a:schemeClr val="accent1"/>
                </a:solidFill>
              </a:rPr>
              <a:t>Statistical Functions(cont..)</a:t>
            </a:r>
            <a:endParaRPr lang="en-IN" dirty="0">
              <a:solidFill>
                <a:schemeClr val="accent1"/>
              </a:solidFill>
            </a:endParaRPr>
          </a:p>
        </p:txBody>
      </p:sp>
      <p:sp>
        <p:nvSpPr>
          <p:cNvPr id="3" name="Content Placeholder 2"/>
          <p:cNvSpPr>
            <a:spLocks noGrp="1"/>
          </p:cNvSpPr>
          <p:nvPr>
            <p:ph idx="1"/>
          </p:nvPr>
        </p:nvSpPr>
        <p:spPr>
          <a:xfrm>
            <a:off x="2589212" y="1471749"/>
            <a:ext cx="8915400" cy="4439473"/>
          </a:xfrm>
        </p:spPr>
        <p:txBody>
          <a:bodyPr/>
          <a:lstStyle/>
          <a:p>
            <a:r>
              <a:rPr lang="en-US" dirty="0" smtClean="0"/>
              <a:t>Weighted Average: </a:t>
            </a:r>
            <a:r>
              <a:rPr lang="en-US" dirty="0"/>
              <a:t>To calculate a weighted average in Excel, simply use the </a:t>
            </a:r>
            <a:r>
              <a:rPr lang="en-US" dirty="0">
                <a:solidFill>
                  <a:srgbClr val="00B0F0"/>
                </a:solidFill>
              </a:rPr>
              <a:t>SUMPRODUCT</a:t>
            </a:r>
            <a:r>
              <a:rPr lang="en-US" dirty="0"/>
              <a:t> and the </a:t>
            </a:r>
            <a:r>
              <a:rPr lang="en-US" dirty="0">
                <a:solidFill>
                  <a:srgbClr val="00B0F0"/>
                </a:solidFill>
              </a:rPr>
              <a:t>SUM</a:t>
            </a:r>
            <a:r>
              <a:rPr lang="en-US" dirty="0"/>
              <a:t> function</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567" y="3056709"/>
            <a:ext cx="5912019" cy="2695303"/>
          </a:xfrm>
          <a:prstGeom prst="rect">
            <a:avLst/>
          </a:prstGeom>
          <a:ln w="28575">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6" y="3105834"/>
            <a:ext cx="5536563" cy="2756263"/>
          </a:xfrm>
          <a:prstGeom prst="rect">
            <a:avLst/>
          </a:prstGeom>
          <a:ln w="28575">
            <a:solidFill>
              <a:schemeClr val="accent1"/>
            </a:solidFill>
          </a:ln>
        </p:spPr>
      </p:pic>
      <p:sp>
        <p:nvSpPr>
          <p:cNvPr id="6" name="Down Arrow 5"/>
          <p:cNvSpPr/>
          <p:nvPr/>
        </p:nvSpPr>
        <p:spPr>
          <a:xfrm>
            <a:off x="3291840" y="2751909"/>
            <a:ext cx="36576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9466217" y="2751909"/>
            <a:ext cx="339634"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878682" y="2105578"/>
            <a:ext cx="4826315" cy="646331"/>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IN" dirty="0" smtClean="0"/>
              <a:t>Average function simply calculates the average of I dimensional array</a:t>
            </a:r>
            <a:endParaRPr lang="en-IN" dirty="0"/>
          </a:p>
        </p:txBody>
      </p:sp>
      <p:sp>
        <p:nvSpPr>
          <p:cNvPr id="9" name="TextBox 8"/>
          <p:cNvSpPr txBox="1"/>
          <p:nvPr/>
        </p:nvSpPr>
        <p:spPr>
          <a:xfrm>
            <a:off x="6181725" y="2105578"/>
            <a:ext cx="5648325" cy="646331"/>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IN" dirty="0" smtClean="0"/>
              <a:t>Sum Product calculates weighted average of two dimensional data divided by sum. </a:t>
            </a:r>
            <a:endParaRPr lang="en-IN" dirty="0"/>
          </a:p>
        </p:txBody>
      </p:sp>
    </p:spTree>
    <p:extLst>
      <p:ext uri="{BB962C8B-B14F-4D97-AF65-F5344CB8AC3E}">
        <p14:creationId xmlns:p14="http://schemas.microsoft.com/office/powerpoint/2010/main" val="245180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Percentiles &amp; Quartiles</a:t>
            </a:r>
            <a:endParaRPr lang="en-IN" dirty="0">
              <a:solidFill>
                <a:schemeClr val="accent1"/>
              </a:solidFill>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37164"/>
          <a:stretch/>
        </p:blipFill>
        <p:spPr>
          <a:xfrm>
            <a:off x="7772400" y="2820288"/>
            <a:ext cx="3962401" cy="3790952"/>
          </a:xfrm>
          <a:ln w="28575">
            <a:solidFill>
              <a:schemeClr val="accent1"/>
            </a:solidFill>
          </a:ln>
        </p:spPr>
      </p:pic>
      <p:sp>
        <p:nvSpPr>
          <p:cNvPr id="4" name="TextBox 3"/>
          <p:cNvSpPr txBox="1"/>
          <p:nvPr/>
        </p:nvSpPr>
        <p:spPr>
          <a:xfrm>
            <a:off x="752474" y="1394936"/>
            <a:ext cx="5295147" cy="1200329"/>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dirty="0"/>
              <a:t> Use the PERCENTILE function shown below to calculate the 30th percentile. Excel returns the value </a:t>
            </a:r>
            <a:r>
              <a:rPr lang="en-US" dirty="0" smtClean="0"/>
              <a:t>36.5. </a:t>
            </a:r>
            <a:r>
              <a:rPr lang="en-US" dirty="0"/>
              <a:t>This means that </a:t>
            </a:r>
            <a:r>
              <a:rPr lang="en-US" dirty="0" smtClean="0"/>
              <a:t>50% (8 </a:t>
            </a:r>
            <a:r>
              <a:rPr lang="en-US" dirty="0"/>
              <a:t>out of </a:t>
            </a:r>
            <a:r>
              <a:rPr lang="en-US" dirty="0" smtClean="0"/>
              <a:t>16) </a:t>
            </a:r>
            <a:r>
              <a:rPr lang="en-US" dirty="0"/>
              <a:t>of the scores are lower or equal to </a:t>
            </a:r>
            <a:r>
              <a:rPr lang="en-US" dirty="0" smtClean="0"/>
              <a:t>36.5</a:t>
            </a:r>
            <a:endParaRPr lang="en-IN" dirty="0"/>
          </a:p>
        </p:txBody>
      </p:sp>
      <p:sp>
        <p:nvSpPr>
          <p:cNvPr id="5" name="TextBox 4"/>
          <p:cNvSpPr txBox="1"/>
          <p:nvPr/>
        </p:nvSpPr>
        <p:spPr>
          <a:xfrm>
            <a:off x="6153149" y="1371600"/>
            <a:ext cx="5953125" cy="1200329"/>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dirty="0"/>
              <a:t>Use the QUARTILE function shown below to calculate the </a:t>
            </a:r>
            <a:r>
              <a:rPr lang="en-US" dirty="0" smtClean="0"/>
              <a:t>3rd </a:t>
            </a:r>
            <a:r>
              <a:rPr lang="en-US" dirty="0"/>
              <a:t>quartile. Excel returns the value </a:t>
            </a:r>
            <a:r>
              <a:rPr lang="en-US" dirty="0" smtClean="0"/>
              <a:t>47.75. </a:t>
            </a:r>
            <a:r>
              <a:rPr lang="en-US" dirty="0"/>
              <a:t>This means that </a:t>
            </a:r>
            <a:r>
              <a:rPr lang="en-US" dirty="0" smtClean="0"/>
              <a:t>75</a:t>
            </a:r>
            <a:r>
              <a:rPr lang="en-US" dirty="0"/>
              <a:t>% </a:t>
            </a:r>
            <a:r>
              <a:rPr lang="en-US" dirty="0" smtClean="0"/>
              <a:t>(12 </a:t>
            </a:r>
            <a:r>
              <a:rPr lang="en-US" dirty="0"/>
              <a:t>out of </a:t>
            </a:r>
            <a:r>
              <a:rPr lang="en-US" dirty="0" smtClean="0"/>
              <a:t>16) </a:t>
            </a:r>
            <a:r>
              <a:rPr lang="en-US" dirty="0"/>
              <a:t>of the scores are lower or equal to </a:t>
            </a:r>
            <a:r>
              <a:rPr lang="en-US" dirty="0" smtClean="0"/>
              <a:t>47.75</a:t>
            </a:r>
            <a:endParaRPr lang="en-IN"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7603"/>
          <a:stretch/>
        </p:blipFill>
        <p:spPr>
          <a:xfrm>
            <a:off x="1415098" y="2771963"/>
            <a:ext cx="4338002" cy="3997308"/>
          </a:xfrm>
          <a:prstGeom prst="rect">
            <a:avLst/>
          </a:prstGeom>
          <a:ln w="28575">
            <a:solidFill>
              <a:schemeClr val="accent1"/>
            </a:solidFill>
          </a:ln>
        </p:spPr>
      </p:pic>
    </p:spTree>
    <p:extLst>
      <p:ext uri="{BB962C8B-B14F-4D97-AF65-F5344CB8AC3E}">
        <p14:creationId xmlns:p14="http://schemas.microsoft.com/office/powerpoint/2010/main" val="200274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Change Negative Numbers to zeros</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837" y="2108199"/>
            <a:ext cx="4154487" cy="3863673"/>
          </a:xfrm>
        </p:spPr>
      </p:pic>
      <p:sp>
        <p:nvSpPr>
          <p:cNvPr id="5" name="TextBox 4"/>
          <p:cNvSpPr txBox="1"/>
          <p:nvPr/>
        </p:nvSpPr>
        <p:spPr>
          <a:xfrm>
            <a:off x="5972175" y="1762125"/>
            <a:ext cx="4619625" cy="1200329"/>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dirty="0"/>
              <a:t>To change the negative numbers to zero but leave the positive numbers unchanged, instead of =A1-B1, use =MAX(0,A1-B1) </a:t>
            </a:r>
            <a:r>
              <a:rPr lang="en-US" dirty="0" smtClean="0"/>
              <a:t>or =MAX(0, C1) and </a:t>
            </a:r>
            <a:r>
              <a:rPr lang="en-US" dirty="0"/>
              <a:t>drag the function down.</a:t>
            </a:r>
            <a:endParaRPr lang="en-IN" dirty="0"/>
          </a:p>
        </p:txBody>
      </p:sp>
      <p:sp>
        <p:nvSpPr>
          <p:cNvPr id="6" name="TextBox 5"/>
          <p:cNvSpPr txBox="1"/>
          <p:nvPr/>
        </p:nvSpPr>
        <p:spPr>
          <a:xfrm>
            <a:off x="6134100" y="3543300"/>
            <a:ext cx="4457700" cy="923330"/>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olidFill>
          </a:ln>
        </p:spPr>
        <p:txBody>
          <a:bodyPr wrap="square" rtlCol="0">
            <a:spAutoFit/>
          </a:bodyPr>
          <a:lstStyle/>
          <a:p>
            <a:r>
              <a:rPr lang="en-US" dirty="0"/>
              <a:t>the MAX function returns the maximum of two values. If the result of the formula is negative, the function returns 0.</a:t>
            </a:r>
            <a:endParaRPr lang="en-IN" dirty="0"/>
          </a:p>
        </p:txBody>
      </p:sp>
      <p:cxnSp>
        <p:nvCxnSpPr>
          <p:cNvPr id="8" name="Straight Arrow Connector 7"/>
          <p:cNvCxnSpPr/>
          <p:nvPr/>
        </p:nvCxnSpPr>
        <p:spPr>
          <a:xfrm flipH="1" flipV="1">
            <a:off x="4676775" y="2352675"/>
            <a:ext cx="1219200" cy="44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124325" y="4466630"/>
            <a:ext cx="5114925" cy="5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11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Financial Functions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400" dirty="0"/>
              <a:t>Financial functions are very useful to calculate information about loans.</a:t>
            </a:r>
          </a:p>
          <a:p>
            <a:r>
              <a:rPr lang="en-US" altLang="en-US" sz="2400" dirty="0"/>
              <a:t>Common functions are </a:t>
            </a:r>
            <a:r>
              <a:rPr lang="en-US" altLang="en-US" sz="2400" dirty="0">
                <a:solidFill>
                  <a:srgbClr val="00B0F0"/>
                </a:solidFill>
              </a:rPr>
              <a:t>FV, IPMT, PMT, PPMT and PV.</a:t>
            </a:r>
            <a:r>
              <a:rPr lang="en-US" altLang="en-US" sz="2400" dirty="0"/>
              <a:t> </a:t>
            </a:r>
          </a:p>
          <a:p>
            <a:r>
              <a:rPr lang="en-US" altLang="en-US" sz="2400" dirty="0"/>
              <a:t>All these financial functions will use similar arguments that differ based upon which function you are using.</a:t>
            </a:r>
          </a:p>
          <a:p>
            <a:pPr lvl="1"/>
            <a:r>
              <a:rPr lang="en-US" altLang="en-US" sz="2000" dirty="0"/>
              <a:t>Think of the arguments as members of an equation </a:t>
            </a:r>
          </a:p>
          <a:p>
            <a:pPr lvl="1"/>
            <a:r>
              <a:rPr lang="en-US" altLang="en-US" sz="2000" dirty="0"/>
              <a:t>The arguments represent the values of the equation that are known and the function provides the solution for a single variable, or unknown, value </a:t>
            </a:r>
          </a:p>
          <a:p>
            <a:endParaRPr lang="en-IN" dirty="0"/>
          </a:p>
        </p:txBody>
      </p:sp>
    </p:spTree>
    <p:extLst>
      <p:ext uri="{BB962C8B-B14F-4D97-AF65-F5344CB8AC3E}">
        <p14:creationId xmlns:p14="http://schemas.microsoft.com/office/powerpoint/2010/main" val="94357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Use of Financial functions</a:t>
            </a:r>
            <a:endParaRPr lang="en-IN" dirty="0">
              <a:solidFill>
                <a:schemeClr val="accent1"/>
              </a:solidFill>
            </a:endParaRPr>
          </a:p>
        </p:txBody>
      </p:sp>
      <p:sp>
        <p:nvSpPr>
          <p:cNvPr id="3" name="Content Placeholder 2"/>
          <p:cNvSpPr>
            <a:spLocks noGrp="1"/>
          </p:cNvSpPr>
          <p:nvPr>
            <p:ph idx="1"/>
          </p:nvPr>
        </p:nvSpPr>
        <p:spPr/>
        <p:txBody>
          <a:bodyPr>
            <a:normAutofit/>
          </a:bodyPr>
          <a:lstStyle/>
          <a:p>
            <a:r>
              <a:rPr lang="en-US" sz="2000" dirty="0"/>
              <a:t>The </a:t>
            </a:r>
            <a:r>
              <a:rPr lang="en-US" sz="2000" dirty="0">
                <a:solidFill>
                  <a:srgbClr val="00B0F0"/>
                </a:solidFill>
              </a:rPr>
              <a:t>FV</a:t>
            </a:r>
            <a:r>
              <a:rPr lang="en-US" sz="2000" dirty="0"/>
              <a:t> function calculates the future value of an investment based on periodic, constant payments and a constant interest rate per period. </a:t>
            </a:r>
          </a:p>
          <a:p>
            <a:r>
              <a:rPr lang="en-US" sz="2000" dirty="0"/>
              <a:t>The </a:t>
            </a:r>
            <a:r>
              <a:rPr lang="en-US" sz="2000" dirty="0">
                <a:solidFill>
                  <a:srgbClr val="00B0F0"/>
                </a:solidFill>
              </a:rPr>
              <a:t>IPMT</a:t>
            </a:r>
            <a:r>
              <a:rPr lang="en-US" sz="2000" dirty="0"/>
              <a:t> function provides the interest payment portion of the overall periodic loan payment. </a:t>
            </a:r>
          </a:p>
          <a:p>
            <a:r>
              <a:rPr lang="en-US" sz="2000" dirty="0"/>
              <a:t>The </a:t>
            </a:r>
            <a:r>
              <a:rPr lang="en-US" sz="2000" dirty="0">
                <a:solidFill>
                  <a:srgbClr val="00B0F0"/>
                </a:solidFill>
              </a:rPr>
              <a:t>PMT</a:t>
            </a:r>
            <a:r>
              <a:rPr lang="en-US" sz="2000" dirty="0"/>
              <a:t> function calculates the entire periodic payment of the loan.</a:t>
            </a:r>
          </a:p>
          <a:p>
            <a:r>
              <a:rPr lang="en-US" sz="2000" dirty="0"/>
              <a:t>The </a:t>
            </a:r>
            <a:r>
              <a:rPr lang="en-US" sz="2000" dirty="0">
                <a:solidFill>
                  <a:srgbClr val="00B0F0"/>
                </a:solidFill>
              </a:rPr>
              <a:t>PPMT</a:t>
            </a:r>
            <a:r>
              <a:rPr lang="en-US" sz="2000" dirty="0"/>
              <a:t> function calculates just the principal payment portion of the overall periodic payment. </a:t>
            </a:r>
          </a:p>
          <a:p>
            <a:r>
              <a:rPr lang="en-US" sz="2000" dirty="0"/>
              <a:t>The </a:t>
            </a:r>
            <a:r>
              <a:rPr lang="en-US" sz="2000" dirty="0">
                <a:solidFill>
                  <a:srgbClr val="00B0F0"/>
                </a:solidFill>
              </a:rPr>
              <a:t>PV</a:t>
            </a:r>
            <a:r>
              <a:rPr lang="en-US" sz="2000" dirty="0"/>
              <a:t> function calculates the present value of an investment.</a:t>
            </a:r>
          </a:p>
          <a:p>
            <a:endParaRPr lang="en-IN" sz="2000" dirty="0"/>
          </a:p>
        </p:txBody>
      </p:sp>
    </p:spTree>
    <p:extLst>
      <p:ext uri="{BB962C8B-B14F-4D97-AF65-F5344CB8AC3E}">
        <p14:creationId xmlns:p14="http://schemas.microsoft.com/office/powerpoint/2010/main" val="369487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Example</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250" y="2932434"/>
            <a:ext cx="7239318" cy="3752584"/>
          </a:xfrm>
          <a:ln w="28575">
            <a:solidFill>
              <a:schemeClr val="accent1">
                <a:shade val="90000"/>
              </a:schemeClr>
            </a:solidFill>
          </a:ln>
        </p:spPr>
      </p:pic>
      <p:sp>
        <p:nvSpPr>
          <p:cNvPr id="5" name="TextBox 4"/>
          <p:cNvSpPr txBox="1"/>
          <p:nvPr/>
        </p:nvSpPr>
        <p:spPr>
          <a:xfrm>
            <a:off x="1685925" y="228600"/>
            <a:ext cx="8780462" cy="2308324"/>
          </a:xfrm>
          <a:prstGeom prst="rect">
            <a:avLst/>
          </a:prstGeom>
          <a:blipFill>
            <a:blip r:embed="rId3"/>
            <a:tile tx="0" ty="0" sx="100000" sy="100000" flip="none" algn="tl"/>
          </a:blipFill>
          <a:ln w="28575">
            <a:solidFill>
              <a:schemeClr val="accent1">
                <a:shade val="90000"/>
              </a:schemeClr>
            </a:solidFill>
          </a:ln>
        </p:spPr>
        <p:txBody>
          <a:bodyPr wrap="square" rtlCol="0">
            <a:spAutoFit/>
          </a:bodyPr>
          <a:lstStyle/>
          <a:p>
            <a:pPr fontAlgn="base"/>
            <a:r>
              <a:rPr lang="en-US" dirty="0"/>
              <a:t>To illustrate Excel's most popular financial functions, we consider a loan with monthly payments, an annual interest rate of 6%, a 20-year duration, a present value of $150,000 (amount borrowed) and a future value of 0 (that's what you hope to achieve when you pay off a loan).</a:t>
            </a:r>
          </a:p>
          <a:p>
            <a:pPr fontAlgn="base"/>
            <a:r>
              <a:rPr lang="en-US" dirty="0"/>
              <a:t>We make monthly payments, so we use 6%/12 = 0.5% for Rate and 20*12 = 240 for </a:t>
            </a:r>
            <a:r>
              <a:rPr lang="en-US" dirty="0" err="1"/>
              <a:t>Nper</a:t>
            </a:r>
            <a:r>
              <a:rPr lang="en-US" dirty="0"/>
              <a:t> (total number of periods). If we make annual payments on the same loan, we use 6% for Rate and 20 for </a:t>
            </a:r>
            <a:r>
              <a:rPr lang="en-US" dirty="0" err="1"/>
              <a:t>Nper</a:t>
            </a:r>
            <a:r>
              <a:rPr lang="en-US" dirty="0"/>
              <a:t>.</a:t>
            </a:r>
          </a:p>
          <a:p>
            <a:endParaRPr lang="en-IN" dirty="0"/>
          </a:p>
        </p:txBody>
      </p:sp>
      <p:sp>
        <p:nvSpPr>
          <p:cNvPr id="6" name="TextBox 5"/>
          <p:cNvSpPr txBox="1"/>
          <p:nvPr/>
        </p:nvSpPr>
        <p:spPr>
          <a:xfrm>
            <a:off x="8753475" y="2932434"/>
            <a:ext cx="3019425" cy="3416320"/>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w="28575">
            <a:solidFill>
              <a:schemeClr val="accent1">
                <a:shade val="90000"/>
              </a:schemeClr>
            </a:solidFill>
          </a:ln>
        </p:spPr>
        <p:txBody>
          <a:bodyPr wrap="square" rtlCol="0">
            <a:spAutoFit/>
          </a:bodyPr>
          <a:lstStyle/>
          <a:p>
            <a:r>
              <a:rPr lang="en-US" dirty="0"/>
              <a:t>when working with financial functions in Excel, always ask yourself the question, am I making a payment (negative) or am I receiving money (positive)? We pay off a loan of $150,000 (positive, we received that amount) and we make monthly payments of </a:t>
            </a:r>
            <a:r>
              <a:rPr lang="en-US" dirty="0" smtClean="0"/>
              <a:t>1,074.65 </a:t>
            </a:r>
            <a:r>
              <a:rPr lang="en-US" dirty="0"/>
              <a:t>(</a:t>
            </a:r>
            <a:r>
              <a:rPr lang="en-US" dirty="0">
                <a:solidFill>
                  <a:srgbClr val="00B0F0"/>
                </a:solidFill>
              </a:rPr>
              <a:t>negative,</a:t>
            </a:r>
            <a:r>
              <a:rPr lang="en-US" dirty="0"/>
              <a:t> we pay).</a:t>
            </a:r>
            <a:endParaRPr lang="en-IN" dirty="0"/>
          </a:p>
        </p:txBody>
      </p:sp>
      <p:cxnSp>
        <p:nvCxnSpPr>
          <p:cNvPr id="8" name="Straight Arrow Connector 7"/>
          <p:cNvCxnSpPr/>
          <p:nvPr/>
        </p:nvCxnSpPr>
        <p:spPr>
          <a:xfrm flipH="1" flipV="1">
            <a:off x="7048768" y="4640594"/>
            <a:ext cx="2705100" cy="1306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941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346</TotalTime>
  <Words>942</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Functions in Excel</vt:lpstr>
      <vt:lpstr>Mathematical &amp; Statistical Functions</vt:lpstr>
      <vt:lpstr>Some Statistical Functions</vt:lpstr>
      <vt:lpstr>Statistical Functions(cont..)</vt:lpstr>
      <vt:lpstr>Percentiles &amp; Quartiles</vt:lpstr>
      <vt:lpstr>Change Negative Numbers to zeros</vt:lpstr>
      <vt:lpstr>Financial Functions</vt:lpstr>
      <vt:lpstr>Use of Financial functions</vt:lpstr>
      <vt:lpstr>Example</vt:lpstr>
      <vt:lpstr>Logical Functions</vt:lpstr>
      <vt:lpstr>If &amp; AND</vt:lpstr>
      <vt:lpstr>Or &amp; Not</vt:lpstr>
      <vt:lpstr>Information Functions</vt:lpstr>
      <vt:lpstr>Volatile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Excel</dc:title>
  <dc:creator>Sandeep Kaur</dc:creator>
  <cp:lastModifiedBy>Sandeep Kaur</cp:lastModifiedBy>
  <cp:revision>21</cp:revision>
  <dcterms:created xsi:type="dcterms:W3CDTF">2018-08-23T17:35:52Z</dcterms:created>
  <dcterms:modified xsi:type="dcterms:W3CDTF">2018-08-29T19:16:30Z</dcterms:modified>
</cp:coreProperties>
</file>