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C1EC-07FE-45FA-91A4-C78BE9A3B54F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6BB0F73-7470-4D64-889A-E25DCD1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1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C1EC-07FE-45FA-91A4-C78BE9A3B54F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0F73-7470-4D64-889A-E25DCD1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42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C1EC-07FE-45FA-91A4-C78BE9A3B54F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0F73-7470-4D64-889A-E25DCD1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39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C1EC-07FE-45FA-91A4-C78BE9A3B54F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0F73-7470-4D64-889A-E25DCD1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3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61C1EC-07FE-45FA-91A4-C78BE9A3B54F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6BB0F73-7470-4D64-889A-E25DCD1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C1EC-07FE-45FA-91A4-C78BE9A3B54F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0F73-7470-4D64-889A-E25DCD1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16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C1EC-07FE-45FA-91A4-C78BE9A3B54F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0F73-7470-4D64-889A-E25DCD1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84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C1EC-07FE-45FA-91A4-C78BE9A3B54F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0F73-7470-4D64-889A-E25DCD1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3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C1EC-07FE-45FA-91A4-C78BE9A3B54F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0F73-7470-4D64-889A-E25DCD1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35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C1EC-07FE-45FA-91A4-C78BE9A3B54F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0F73-7470-4D64-889A-E25DCD1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74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C1EC-07FE-45FA-91A4-C78BE9A3B54F}" type="datetimeFigureOut">
              <a:rPr lang="en-IN" smtClean="0"/>
              <a:t>29-08-2018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0F73-7470-4D64-889A-E25DCD1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26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61C1EC-07FE-45FA-91A4-C78BE9A3B54F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6BB0F73-7470-4D64-889A-E25DCD1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5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Functions in EXCEL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TEXT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36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REMOVE EXTRA SPACES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477" y="2587557"/>
            <a:ext cx="5270251" cy="3447483"/>
          </a:xfrm>
          <a:blipFill>
            <a:blip r:embed="rId2">
              <a:alphaModFix amt="45000"/>
            </a:blip>
            <a:tile tx="0" ty="0" sx="100000" sy="100000" flip="none" algn="tl"/>
          </a:blipFill>
          <a:ln w="3492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The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TRIM </a:t>
            </a:r>
            <a:r>
              <a:rPr lang="en-US" dirty="0"/>
              <a:t>function in Excel removes leading spaces, extra spaces and trailing spaces.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SUBSTITUTE</a:t>
            </a:r>
            <a:r>
              <a:rPr lang="en-US" dirty="0"/>
              <a:t> function to remove all spaces or non-breaking spaces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 </a:t>
            </a:r>
            <a:r>
              <a:rPr lang="en-US" dirty="0"/>
              <a:t>function below removes a non-printable character, CHAR(7</a:t>
            </a:r>
            <a:r>
              <a:rPr lang="en-US" dirty="0" smtClean="0"/>
              <a:t>).</a:t>
            </a:r>
          </a:p>
          <a:p>
            <a:r>
              <a:rPr lang="en-US" dirty="0"/>
              <a:t>Simply combine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 </a:t>
            </a:r>
            <a:r>
              <a:rPr lang="en-US" dirty="0"/>
              <a:t>and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TRIM</a:t>
            </a:r>
            <a:r>
              <a:rPr lang="en-US" dirty="0"/>
              <a:t> function to remove non-printable characters and spaces.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05" y="75017"/>
            <a:ext cx="4023749" cy="201895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94" y="1914403"/>
            <a:ext cx="4411980" cy="2377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57" y="4142768"/>
            <a:ext cx="4061460" cy="21717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2130357" y="389106"/>
            <a:ext cx="4348264" cy="2198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50596" y="2227634"/>
            <a:ext cx="5729591" cy="1186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334638" y="4367719"/>
            <a:ext cx="5943600" cy="9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2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924" y="-236045"/>
            <a:ext cx="10058400" cy="1609344"/>
          </a:xfrm>
        </p:spPr>
        <p:txBody>
          <a:bodyPr/>
          <a:lstStyle/>
          <a:p>
            <a:r>
              <a:rPr lang="en-IN" dirty="0" smtClean="0"/>
              <a:t>Separate Strings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930" y="1190565"/>
            <a:ext cx="4754880" cy="64008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You have a list of Full Names separated with commas and you want to find first and last name. 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59" y="1698573"/>
            <a:ext cx="5435622" cy="2521214"/>
          </a:xfrm>
          <a:blipFill>
            <a:blip r:embed="rId2">
              <a:alphaModFix amt="45000"/>
            </a:blip>
            <a:tile tx="0" ty="0" sx="100000" sy="100000" flip="none" algn="tl"/>
          </a:blipFill>
          <a:ln w="28575">
            <a:solidFill>
              <a:schemeClr val="tx2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To Get the FIRST NAME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To </a:t>
            </a:r>
            <a:r>
              <a:rPr lang="en-US" b="1" dirty="0">
                <a:solidFill>
                  <a:schemeClr val="accent1"/>
                </a:solidFill>
              </a:rPr>
              <a:t>find the position of the comma, use the FIND function (position </a:t>
            </a:r>
            <a:r>
              <a:rPr lang="en-US" b="1" dirty="0" smtClean="0">
                <a:solidFill>
                  <a:schemeClr val="accent1"/>
                </a:solidFill>
              </a:rPr>
              <a:t>5). </a:t>
            </a:r>
            <a:r>
              <a:rPr lang="en-US" b="1" dirty="0">
                <a:solidFill>
                  <a:schemeClr val="accent1"/>
                </a:solidFill>
              </a:rPr>
              <a:t>To get the length of a string, use the LEN function (11 characters). =RIGHT(A2,LEN(A2)-FIND(",",A2)-1) reduces to =</a:t>
            </a:r>
            <a:r>
              <a:rPr lang="en-US" b="1" dirty="0" smtClean="0">
                <a:solidFill>
                  <a:schemeClr val="accent1"/>
                </a:solidFill>
              </a:rPr>
              <a:t>RIGHT(A2,11-5-1</a:t>
            </a:r>
            <a:r>
              <a:rPr lang="en-US" b="1" dirty="0">
                <a:solidFill>
                  <a:schemeClr val="accent1"/>
                </a:solidFill>
              </a:rPr>
              <a:t>). =</a:t>
            </a:r>
            <a:r>
              <a:rPr lang="en-US" b="1" dirty="0" smtClean="0">
                <a:solidFill>
                  <a:schemeClr val="accent1"/>
                </a:solidFill>
              </a:rPr>
              <a:t>RIGHT(A2,5) </a:t>
            </a:r>
            <a:r>
              <a:rPr lang="en-US" b="1" dirty="0">
                <a:solidFill>
                  <a:schemeClr val="accent1"/>
                </a:solidFill>
              </a:rPr>
              <a:t>extracts the </a:t>
            </a:r>
            <a:r>
              <a:rPr lang="en-US" b="1" dirty="0" smtClean="0">
                <a:solidFill>
                  <a:schemeClr val="accent1"/>
                </a:solidFill>
              </a:rPr>
              <a:t>5 </a:t>
            </a:r>
            <a:r>
              <a:rPr lang="en-US" b="1" dirty="0">
                <a:solidFill>
                  <a:schemeClr val="accent1"/>
                </a:solidFill>
              </a:rPr>
              <a:t>rightmost characters and gives the desired result </a:t>
            </a:r>
            <a:r>
              <a:rPr lang="en-US" b="1" dirty="0" smtClean="0">
                <a:solidFill>
                  <a:schemeClr val="accent1"/>
                </a:solidFill>
              </a:rPr>
              <a:t>(Jacob).</a:t>
            </a:r>
            <a:endParaRPr lang="en-IN" b="1" dirty="0" smtClean="0">
              <a:solidFill>
                <a:schemeClr val="accent1"/>
              </a:solidFill>
            </a:endParaRP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23" y="3570051"/>
            <a:ext cx="4994824" cy="271530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27" y="1006453"/>
            <a:ext cx="5036820" cy="2430780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476558" y="4309448"/>
            <a:ext cx="5515679" cy="2305361"/>
          </a:xfrm>
          <a:prstGeom prst="rect">
            <a:avLst/>
          </a:prstGeom>
          <a:blipFill>
            <a:blip r:embed="rId2">
              <a:alphaModFix amt="45000"/>
            </a:blip>
            <a:tile tx="0" ty="0" sx="100000" sy="100000" flip="none" algn="tl"/>
          </a:blipFill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1"/>
                </a:solidFill>
              </a:rPr>
              <a:t>To GET the LAST NAME</a:t>
            </a:r>
          </a:p>
          <a:p>
            <a:r>
              <a:rPr lang="en-US" b="1" dirty="0">
                <a:solidFill>
                  <a:schemeClr val="accent1"/>
                </a:solidFill>
              </a:rPr>
              <a:t> to find the position of the comma, use the FIND function (position </a:t>
            </a:r>
            <a:r>
              <a:rPr lang="en-US" b="1" dirty="0" smtClean="0">
                <a:solidFill>
                  <a:schemeClr val="accent1"/>
                </a:solidFill>
              </a:rPr>
              <a:t>5). </a:t>
            </a:r>
            <a:r>
              <a:rPr lang="en-US" b="1" dirty="0">
                <a:solidFill>
                  <a:schemeClr val="accent1"/>
                </a:solidFill>
              </a:rPr>
              <a:t>=LEFT(A2,FIND(",", A2)-1) reduces to =</a:t>
            </a:r>
            <a:r>
              <a:rPr lang="en-US" b="1" dirty="0" smtClean="0">
                <a:solidFill>
                  <a:schemeClr val="accent1"/>
                </a:solidFill>
              </a:rPr>
              <a:t>LEFT(A2,5-1</a:t>
            </a:r>
            <a:r>
              <a:rPr lang="en-US" b="1" dirty="0">
                <a:solidFill>
                  <a:schemeClr val="accent1"/>
                </a:solidFill>
              </a:rPr>
              <a:t>). =</a:t>
            </a:r>
            <a:r>
              <a:rPr lang="en-US" b="1" dirty="0" smtClean="0">
                <a:solidFill>
                  <a:schemeClr val="accent1"/>
                </a:solidFill>
              </a:rPr>
              <a:t>LEFT(A2,4) </a:t>
            </a:r>
            <a:r>
              <a:rPr lang="en-US" b="1" dirty="0">
                <a:solidFill>
                  <a:schemeClr val="accent1"/>
                </a:solidFill>
              </a:rPr>
              <a:t>extracts the 5 leftmost characters and gives the desired result </a:t>
            </a:r>
            <a:r>
              <a:rPr lang="en-US" b="1" dirty="0" smtClean="0">
                <a:solidFill>
                  <a:schemeClr val="accent1"/>
                </a:solidFill>
              </a:rPr>
              <a:t>(John).</a:t>
            </a:r>
            <a:endParaRPr lang="en-IN" b="1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35421" y="1190565"/>
            <a:ext cx="5116749" cy="508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27251" y="3881336"/>
            <a:ext cx="5068111" cy="603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9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 Of Instances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27260" y="2276272"/>
            <a:ext cx="4600988" cy="3895928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44" y="4146803"/>
            <a:ext cx="6380453" cy="22634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5717" y="1920060"/>
            <a:ext cx="3297677" cy="1200329"/>
          </a:xfrm>
          <a:prstGeom prst="rect">
            <a:avLst/>
          </a:prstGeom>
          <a:blipFill>
            <a:blip r:embed="rId3">
              <a:alphaModFix amt="45000"/>
            </a:blip>
            <a:tile tx="0" ty="0" sx="100000" sy="100000" flip="none" algn="tl"/>
          </a:blipFill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Use the LEN </a:t>
            </a:r>
            <a:r>
              <a:rPr lang="en-US" b="1" dirty="0" smtClean="0">
                <a:solidFill>
                  <a:schemeClr val="accent1"/>
                </a:solidFill>
              </a:rPr>
              <a:t>function </a:t>
            </a:r>
            <a:r>
              <a:rPr lang="en-US" b="1" dirty="0">
                <a:solidFill>
                  <a:schemeClr val="accent1"/>
                </a:solidFill>
              </a:rPr>
              <a:t>to get the length of the string (25 characters, including spaces).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6861" y="1748108"/>
            <a:ext cx="4552545" cy="2031325"/>
          </a:xfrm>
          <a:prstGeom prst="rect">
            <a:avLst/>
          </a:prstGeom>
          <a:blipFill>
            <a:blip r:embed="rId3">
              <a:alphaModFix amt="45000"/>
            </a:blip>
            <a:tile tx="0" ty="0" sx="100000" sy="100000" flip="none" algn="tl"/>
          </a:blipFill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 SUBSTITUTE function replaces existing text with new text in a string. LEN(SUBSTITUTE(A1,B1,"")) equals 13 (the length of the string without the words dog). If we subtract this number from 25, we get the length of the dog instances (25-13=12).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04697" y="2163607"/>
            <a:ext cx="3297677" cy="1200329"/>
          </a:xfrm>
          <a:prstGeom prst="rect">
            <a:avLst/>
          </a:prstGeom>
          <a:blipFill>
            <a:blip r:embed="rId3">
              <a:alphaModFix amt="45000"/>
            </a:blip>
            <a:tile tx="0" ty="0" sx="100000" sy="100000" flip="none" algn="tl"/>
          </a:blipFill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Dividing this number by the length of the word dog (3), gives us the dog instances (12/3=4).</a:t>
            </a:r>
            <a:endParaRPr lang="en-IN" b="1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24244" y="2889115"/>
            <a:ext cx="2829858" cy="144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099048" y="3613825"/>
            <a:ext cx="262841" cy="72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441660" y="3120389"/>
            <a:ext cx="2315183" cy="12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4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19" y="291828"/>
            <a:ext cx="10058400" cy="926657"/>
          </a:xfrm>
        </p:spPr>
        <p:txBody>
          <a:bodyPr/>
          <a:lstStyle/>
          <a:p>
            <a:r>
              <a:rPr lang="en-IN" dirty="0" smtClean="0"/>
              <a:t>NUMBER OF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18485"/>
            <a:ext cx="10058400" cy="497317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14" y="4576215"/>
            <a:ext cx="7357245" cy="1795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681" y="1371601"/>
            <a:ext cx="3103123" cy="2031325"/>
          </a:xfrm>
          <a:prstGeom prst="rect">
            <a:avLst/>
          </a:prstGeom>
          <a:blipFill>
            <a:blip r:embed="rId3">
              <a:alphaModFix amt="45000"/>
            </a:blip>
            <a:tile tx="0" ty="0" sx="100000" sy="100000" flip="none" algn="tl"/>
          </a:blip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Task : To calculate number of words.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To </a:t>
            </a:r>
            <a:r>
              <a:rPr lang="en-US" b="1" dirty="0">
                <a:solidFill>
                  <a:schemeClr val="accent1"/>
                </a:solidFill>
              </a:rPr>
              <a:t>get the length of the string with normal spaces, we combine the LEN and TRIM function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LEN(TRIM(A1)= 12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7671" y="1376474"/>
            <a:ext cx="4497454" cy="2585323"/>
          </a:xfrm>
          <a:prstGeom prst="rect">
            <a:avLst/>
          </a:prstGeom>
          <a:blipFill>
            <a:blip r:embed="rId3">
              <a:alphaModFix amt="45000"/>
            </a:blip>
            <a:tile tx="0" ty="0" sx="100000" sy="100000" flip="none" algn="tl"/>
          </a:blip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The SUBSTITUTE function replaces existing text with new text in a text string. We use the SUBSTITUTE function to get the string without spaces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To get the length of the string without spaces, we combine the LEN and SUBSTITUTE function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LEN(SUBSTITUTE(A1,” “,””) =10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66306" y="1381328"/>
            <a:ext cx="3103123" cy="2031325"/>
          </a:xfrm>
          <a:prstGeom prst="rect">
            <a:avLst/>
          </a:prstGeom>
          <a:blipFill>
            <a:blip r:embed="rId3">
              <a:alphaModFix amt="45000"/>
            </a:blip>
            <a:tile tx="0" ty="0" sx="100000" sy="100000" flip="none" algn="tl"/>
          </a:blip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 get the number of words, we subtract the length of the string without spaces (10) from the length of the string with normal spaces (12) and add 1.</a:t>
            </a:r>
            <a:endParaRPr lang="en-IN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70826" y="3135654"/>
            <a:ext cx="2530510" cy="166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45540" y="4688732"/>
            <a:ext cx="1215958" cy="447472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5593404" y="4688732"/>
            <a:ext cx="2042808" cy="55447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68894" y="4066162"/>
            <a:ext cx="38910" cy="62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928043" y="3501957"/>
            <a:ext cx="2081719" cy="142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0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Many functions are used to manipulate text values.</a:t>
            </a:r>
          </a:p>
          <a:p>
            <a:r>
              <a:rPr lang="en-US" altLang="en-US" sz="2400" dirty="0"/>
              <a:t>The following are only some of them</a:t>
            </a:r>
          </a:p>
          <a:p>
            <a:pPr lvl="1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chemeClr val="accent2"/>
                </a:solidFill>
              </a:rPr>
              <a:t>right( )</a:t>
            </a:r>
            <a:br>
              <a:rPr lang="en-US" altLang="en-US" sz="2400" dirty="0">
                <a:solidFill>
                  <a:schemeClr val="accent2"/>
                </a:solidFill>
              </a:rPr>
            </a:br>
            <a:r>
              <a:rPr lang="en-US" altLang="en-US" sz="2400" dirty="0">
                <a:solidFill>
                  <a:schemeClr val="accent2"/>
                </a:solidFill>
              </a:rPr>
              <a:t>left( )</a:t>
            </a:r>
            <a:br>
              <a:rPr lang="en-US" altLang="en-US" sz="2400" dirty="0">
                <a:solidFill>
                  <a:schemeClr val="accent2"/>
                </a:solidFill>
              </a:rPr>
            </a:br>
            <a:r>
              <a:rPr lang="en-US" altLang="en-US" sz="2400" dirty="0">
                <a:solidFill>
                  <a:schemeClr val="accent2"/>
                </a:solidFill>
              </a:rPr>
              <a:t>mid( )</a:t>
            </a:r>
            <a:br>
              <a:rPr lang="en-US" altLang="en-US" sz="2400" dirty="0">
                <a:solidFill>
                  <a:schemeClr val="accent2"/>
                </a:solidFill>
              </a:rPr>
            </a:br>
            <a:r>
              <a:rPr lang="en-US" altLang="en-US" sz="2400" dirty="0">
                <a:solidFill>
                  <a:schemeClr val="accent2"/>
                </a:solidFill>
              </a:rPr>
              <a:t>concatenate( )</a:t>
            </a:r>
            <a:br>
              <a:rPr lang="en-US" altLang="en-US" sz="2400" dirty="0">
                <a:solidFill>
                  <a:schemeClr val="accent2"/>
                </a:solidFill>
              </a:rPr>
            </a:br>
            <a:r>
              <a:rPr lang="en-US" altLang="en-US" sz="2400" dirty="0">
                <a:solidFill>
                  <a:schemeClr val="accent2"/>
                </a:solidFill>
              </a:rPr>
              <a:t>lower( )</a:t>
            </a:r>
            <a:br>
              <a:rPr lang="en-US" altLang="en-US" sz="2400" dirty="0">
                <a:solidFill>
                  <a:schemeClr val="accent2"/>
                </a:solidFill>
              </a:rPr>
            </a:br>
            <a:r>
              <a:rPr lang="en-US" altLang="en-US" sz="2400" dirty="0">
                <a:solidFill>
                  <a:schemeClr val="accent2"/>
                </a:solidFill>
              </a:rPr>
              <a:t>upper( )</a:t>
            </a:r>
            <a:br>
              <a:rPr lang="en-US" altLang="en-US" sz="2400" dirty="0">
                <a:solidFill>
                  <a:schemeClr val="accent2"/>
                </a:solidFill>
              </a:rPr>
            </a:br>
            <a:r>
              <a:rPr lang="en-US" altLang="en-US" sz="2400" dirty="0" err="1">
                <a:solidFill>
                  <a:schemeClr val="accent2"/>
                </a:solidFill>
              </a:rPr>
              <a:t>len</a:t>
            </a:r>
            <a:r>
              <a:rPr lang="en-US" altLang="en-US" sz="2400" dirty="0">
                <a:solidFill>
                  <a:schemeClr val="accent2"/>
                </a:solidFill>
              </a:rPr>
              <a:t>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26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Functions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JOIN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6800" y="2743200"/>
            <a:ext cx="4754880" cy="3291840"/>
          </a:xfrm>
        </p:spPr>
        <p:txBody>
          <a:bodyPr/>
          <a:lstStyle/>
          <a:p>
            <a:pPr fontAlgn="base"/>
            <a:r>
              <a:rPr lang="en-US" dirty="0" smtClean="0"/>
              <a:t>To </a:t>
            </a:r>
            <a:r>
              <a:rPr lang="en-US" dirty="0"/>
              <a:t>join strings, use the &amp; operator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LEFT FUNCTION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 extract the leftmost characters from a string, use the LEFT function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5" y="3258242"/>
            <a:ext cx="5003005" cy="25699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59" y="3417569"/>
            <a:ext cx="4369031" cy="25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FUNCTIONS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RIGHT FUNCTION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extract the rightmost characters from a string, use the RIGHT function.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MID FUNCTION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fontAlgn="base"/>
            <a:r>
              <a:rPr lang="en-US" dirty="0"/>
              <a:t>To extract a substring, starting in the middle of a string, use the MID function.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5" y="3513513"/>
            <a:ext cx="5411585" cy="2521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67" y="3657600"/>
            <a:ext cx="4644728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5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FUNCTIONS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LEN FUNCTION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get the length of a string, use the LEN function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FIND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 find the position of a substring in a string, use the FIND function.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480838"/>
            <a:ext cx="4299527" cy="2688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33" y="3480838"/>
            <a:ext cx="4463357" cy="28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FUNCTIONS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7" y="1728216"/>
            <a:ext cx="4754880" cy="640080"/>
          </a:xfrm>
        </p:spPr>
        <p:txBody>
          <a:bodyPr/>
          <a:lstStyle/>
          <a:p>
            <a:r>
              <a:rPr lang="en-IN" dirty="0" smtClean="0"/>
              <a:t>SUBSTITUTE FUNCTION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368296"/>
            <a:ext cx="4754880" cy="3291840"/>
          </a:xfrm>
        </p:spPr>
        <p:txBody>
          <a:bodyPr/>
          <a:lstStyle/>
          <a:p>
            <a:r>
              <a:rPr lang="en-US" dirty="0"/>
              <a:t>To replace existing text with new text in a string, use the SUBSTITUTE function</a:t>
            </a:r>
            <a:r>
              <a:rPr lang="en-US" dirty="0" smtClean="0"/>
              <a:t>.</a:t>
            </a:r>
          </a:p>
          <a:p>
            <a:r>
              <a:rPr lang="en-US" dirty="0"/>
              <a:t> If you know the text to be replaced, use the SUBSTITUTE function.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1773936"/>
            <a:ext cx="4754880" cy="640080"/>
          </a:xfrm>
        </p:spPr>
        <p:txBody>
          <a:bodyPr/>
          <a:lstStyle/>
          <a:p>
            <a:r>
              <a:rPr lang="en-IN" dirty="0" smtClean="0"/>
              <a:t>REPLACE FUNCTION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414016"/>
            <a:ext cx="4754880" cy="3291840"/>
          </a:xfrm>
        </p:spPr>
        <p:txBody>
          <a:bodyPr/>
          <a:lstStyle/>
          <a:p>
            <a:r>
              <a:rPr lang="en-US" dirty="0"/>
              <a:t>If you know the position of the text to be replaced, use the REPLACE function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97" y="4014216"/>
            <a:ext cx="5688782" cy="2244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94" y="3512588"/>
            <a:ext cx="5074227" cy="24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5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FUNCTIONs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CONCATENATE FUNCTION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To concatenate or join various strings, simply use concatenate function. 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43" y="3519359"/>
            <a:ext cx="5591006" cy="2709751"/>
          </a:xfrm>
        </p:spPr>
      </p:pic>
    </p:spTree>
    <p:extLst>
      <p:ext uri="{BB962C8B-B14F-4D97-AF65-F5344CB8AC3E}">
        <p14:creationId xmlns:p14="http://schemas.microsoft.com/office/powerpoint/2010/main" val="182542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Compare TEXT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EXACT FUNCTION (Case sensitive )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4" y="2798975"/>
            <a:ext cx="4729362" cy="276775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=A=B formula (Case Insensitive)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18" y="2798975"/>
            <a:ext cx="5640892" cy="2748988"/>
          </a:xfrm>
        </p:spPr>
      </p:pic>
    </p:spTree>
    <p:extLst>
      <p:ext uri="{BB962C8B-B14F-4D97-AF65-F5344CB8AC3E}">
        <p14:creationId xmlns:p14="http://schemas.microsoft.com/office/powerpoint/2010/main" val="153225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76475"/>
            <a:ext cx="4754880" cy="640080"/>
          </a:xfrm>
        </p:spPr>
        <p:txBody>
          <a:bodyPr/>
          <a:lstStyle/>
          <a:p>
            <a:r>
              <a:rPr lang="en-IN" dirty="0" smtClean="0"/>
              <a:t>FIND VS. SEARCH FUNCTION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952455"/>
            <a:ext cx="4754880" cy="3291840"/>
          </a:xfrm>
        </p:spPr>
        <p:txBody>
          <a:bodyPr/>
          <a:lstStyle/>
          <a:p>
            <a:r>
              <a:rPr lang="en-US" dirty="0"/>
              <a:t> To find the position of a substring in a string, use the FIND function. FIND is case-sensitive.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206" y="376475"/>
            <a:ext cx="4754880" cy="6400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206" y="1089891"/>
            <a:ext cx="4754880" cy="3291840"/>
          </a:xfrm>
          <a:blipFill dpi="0" rotWithShape="1">
            <a:blip r:embed="rId2">
              <a:alphaModFix amt="41000"/>
            </a:blip>
            <a:srcRect/>
            <a:tile tx="0" ty="0" sx="100000" sy="100000" flip="none" algn="tl"/>
          </a:blipFill>
          <a:ln w="31750"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b="1" dirty="0">
                <a:solidFill>
                  <a:schemeClr val="accent2"/>
                </a:solidFill>
              </a:rPr>
              <a:t>To find the position of a substring in a string, use the SEARCH function. SEARCH is case-insensitive.</a:t>
            </a:r>
          </a:p>
          <a:p>
            <a:r>
              <a:rPr lang="en-US" b="1" dirty="0">
                <a:solidFill>
                  <a:schemeClr val="accent2"/>
                </a:solidFill>
              </a:rPr>
              <a:t>The SEARCH function is more versatile. You can use wildcard characters when you use this function</a:t>
            </a:r>
            <a:r>
              <a:rPr lang="en-US" b="1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2"/>
                </a:solidFill>
              </a:rPr>
              <a:t>One other interesting point to mention about the FIND and the SEARCH function is that they have a 3rd optional argument. You can use this argument to indicate the position, counting from the left, at which you want to start searching.</a:t>
            </a:r>
            <a:r>
              <a:rPr lang="en-US" b="1" dirty="0">
                <a:solidFill>
                  <a:schemeClr val="accent2"/>
                </a:solidFill>
              </a:rPr>
              <a:t/>
            </a:r>
            <a:br>
              <a:rPr lang="en-US" b="1" dirty="0">
                <a:solidFill>
                  <a:schemeClr val="accent2"/>
                </a:solidFill>
              </a:rPr>
            </a:br>
            <a:endParaRPr lang="en-IN" b="1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8" y="4015496"/>
            <a:ext cx="4513876" cy="264672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883285" y="3297677"/>
            <a:ext cx="3570051" cy="865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0060" y="4805464"/>
            <a:ext cx="5330757" cy="1200329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tile tx="0" ty="0" sx="100000" sy="100000" flip="none" algn="tl"/>
          </a:blip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The search will start from 6</a:t>
            </a:r>
            <a:r>
              <a:rPr lang="en-IN" b="1" baseline="30000" dirty="0" smtClean="0">
                <a:solidFill>
                  <a:schemeClr val="accent2"/>
                </a:solidFill>
              </a:rPr>
              <a:t>th</a:t>
            </a:r>
            <a:r>
              <a:rPr lang="en-IN" b="1" dirty="0" smtClean="0">
                <a:solidFill>
                  <a:schemeClr val="accent2"/>
                </a:solidFill>
              </a:rPr>
              <a:t> position that is M and will give result of “o” in Morning. If you don’t specify 6, then you will get 2 that is position of “o” in Good</a:t>
            </a:r>
            <a:endParaRPr lang="en-IN" b="1" dirty="0">
              <a:solidFill>
                <a:schemeClr val="accent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26" y="1919227"/>
            <a:ext cx="5087008" cy="203124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4163438" y="2071991"/>
            <a:ext cx="3589507" cy="87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</TotalTime>
  <Words>630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Wood Type</vt:lpstr>
      <vt:lpstr>Functions in EXCEL</vt:lpstr>
      <vt:lpstr>Text functions</vt:lpstr>
      <vt:lpstr>TEXT Functions</vt:lpstr>
      <vt:lpstr>TEXT FUNCTIONS</vt:lpstr>
      <vt:lpstr>TEXT FUNCTIONS</vt:lpstr>
      <vt:lpstr>TEXT FUNCTIONS</vt:lpstr>
      <vt:lpstr>TEXT FUNCTIONs</vt:lpstr>
      <vt:lpstr>Compare TEXT</vt:lpstr>
      <vt:lpstr>PowerPoint Presentation</vt:lpstr>
      <vt:lpstr>PowerPoint Presentation</vt:lpstr>
      <vt:lpstr>Separate Strings</vt:lpstr>
      <vt:lpstr>number Of Instances</vt:lpstr>
      <vt:lpstr>NUMBER OF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EXCEL</dc:title>
  <dc:creator>Sandeep Kaur</dc:creator>
  <cp:lastModifiedBy>Sandeep Kaur</cp:lastModifiedBy>
  <cp:revision>14</cp:revision>
  <dcterms:created xsi:type="dcterms:W3CDTF">2018-08-29T17:14:14Z</dcterms:created>
  <dcterms:modified xsi:type="dcterms:W3CDTF">2018-08-29T19:15:44Z</dcterms:modified>
</cp:coreProperties>
</file>