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4"/>
  </p:notesMasterIdLst>
  <p:sldIdLst>
    <p:sldId id="256" r:id="rId2"/>
    <p:sldId id="257" r:id="rId3"/>
    <p:sldId id="268" r:id="rId4"/>
    <p:sldId id="287" r:id="rId5"/>
    <p:sldId id="274" r:id="rId6"/>
    <p:sldId id="275" r:id="rId7"/>
    <p:sldId id="276" r:id="rId8"/>
    <p:sldId id="288" r:id="rId9"/>
    <p:sldId id="277" r:id="rId10"/>
    <p:sldId id="259" r:id="rId11"/>
    <p:sldId id="260" r:id="rId12"/>
    <p:sldId id="289" r:id="rId13"/>
    <p:sldId id="290" r:id="rId14"/>
    <p:sldId id="291" r:id="rId15"/>
    <p:sldId id="292" r:id="rId16"/>
    <p:sldId id="293" r:id="rId17"/>
    <p:sldId id="294" r:id="rId18"/>
    <p:sldId id="261" r:id="rId19"/>
    <p:sldId id="262" r:id="rId20"/>
    <p:sldId id="312" r:id="rId21"/>
    <p:sldId id="264" r:id="rId22"/>
    <p:sldId id="313" r:id="rId23"/>
    <p:sldId id="296" r:id="rId24"/>
    <p:sldId id="316" r:id="rId25"/>
    <p:sldId id="297" r:id="rId26"/>
    <p:sldId id="295" r:id="rId27"/>
    <p:sldId id="263" r:id="rId28"/>
    <p:sldId id="298" r:id="rId29"/>
    <p:sldId id="299" r:id="rId30"/>
    <p:sldId id="301" r:id="rId31"/>
    <p:sldId id="303" r:id="rId32"/>
    <p:sldId id="310" r:id="rId33"/>
    <p:sldId id="269" r:id="rId34"/>
    <p:sldId id="300" r:id="rId35"/>
    <p:sldId id="307" r:id="rId36"/>
    <p:sldId id="308" r:id="rId37"/>
    <p:sldId id="309" r:id="rId38"/>
    <p:sldId id="302" r:id="rId39"/>
    <p:sldId id="311" r:id="rId40"/>
    <p:sldId id="304" r:id="rId41"/>
    <p:sldId id="305" r:id="rId42"/>
    <p:sldId id="306" r:id="rId43"/>
    <p:sldId id="317" r:id="rId44"/>
    <p:sldId id="266" r:id="rId45"/>
    <p:sldId id="282" r:id="rId46"/>
    <p:sldId id="283" r:id="rId47"/>
    <p:sldId id="281" r:id="rId48"/>
    <p:sldId id="284" r:id="rId49"/>
    <p:sldId id="285" r:id="rId50"/>
    <p:sldId id="286" r:id="rId51"/>
    <p:sldId id="273" r:id="rId52"/>
    <p:sldId id="272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E4B60-779E-43E0-B794-CFE328B8B834}" type="datetimeFigureOut">
              <a:rPr lang="en-US" smtClean="0"/>
              <a:pPr/>
              <a:t>2/14/2012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8853F-3B41-424A-A36C-98E22BB4C5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8853F-3B41-424A-A36C-98E22BB4C5B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8853F-3B41-424A-A36C-98E22BB4C5B5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8853F-3B41-424A-A36C-98E22BB4C5B5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8853F-3B41-424A-A36C-98E22BB4C5B5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8853F-3B41-424A-A36C-98E22BB4C5B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8853F-3B41-424A-A36C-98E22BB4C5B5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8853F-3B41-424A-A36C-98E22BB4C5B5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8853F-3B41-424A-A36C-98E22BB4C5B5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8853F-3B41-424A-A36C-98E22BB4C5B5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8853F-3B41-424A-A36C-98E22BB4C5B5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8853F-3B41-424A-A36C-98E22BB4C5B5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8853F-3B41-424A-A36C-98E22BB4C5B5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AF4A-272F-41C7-954B-B0F7AF8F8B38}" type="datetime1">
              <a:rPr lang="en-US" smtClean="0"/>
              <a:t>2/14/2012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Galaxy Consulting - www.galaxyconsulting.weebly.com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BDF9-D2FF-43E7-8F89-B64C51953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6EDC-2711-487C-9D89-70E210E77E8D}" type="datetime1">
              <a:rPr lang="en-US" smtClean="0"/>
              <a:t>2/14/2012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Galaxy Consulting - www.galaxyconsulting.weebly.com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BDF9-D2FF-43E7-8F89-B64C51953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22DF-2444-4EEA-9B90-52A54A62C807}" type="datetime1">
              <a:rPr lang="en-US" smtClean="0"/>
              <a:t>2/14/2012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Galaxy Consulting - www.galaxyconsulting.weebly.com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BDF9-D2FF-43E7-8F89-B64C51953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936-23EB-4B83-885C-629C5998285B}" type="datetime1">
              <a:rPr lang="en-US" smtClean="0"/>
              <a:t>2/14/2012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Galaxy Consulting - www.galaxyconsulting.weebly.com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BDF9-D2FF-43E7-8F89-B64C51953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37BD-91D8-41B7-82DF-368645710C0F}" type="datetime1">
              <a:rPr lang="en-US" smtClean="0"/>
              <a:t>2/14/2012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Galaxy Consulting - www.galaxyconsulting.weebly.com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BDF9-D2FF-43E7-8F89-B64C51953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248A-FE6F-4BFB-98FC-A5E070867361}" type="datetime1">
              <a:rPr lang="en-US" smtClean="0"/>
              <a:t>2/14/2012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Galaxy Consulting - www.galaxyconsulting.weebly.com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BDF9-D2FF-43E7-8F89-B64C51953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8F5E-C366-441E-AE4D-657D40726000}" type="datetime1">
              <a:rPr lang="en-US" smtClean="0"/>
              <a:t>2/14/2012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Galaxy Consulting - www.galaxyconsulting.weebly.com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BDF9-D2FF-43E7-8F89-B64C51953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771A-90EF-4FA6-8001-6F9D1D2DA310}" type="datetime1">
              <a:rPr lang="en-US" smtClean="0"/>
              <a:t>2/14/2012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Galaxy Consulting - www.galaxyconsulting.weebly.com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BDF9-D2FF-43E7-8F89-B64C51953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0741-D177-4FDC-8F8A-14E454719586}" type="datetime1">
              <a:rPr lang="en-US" smtClean="0"/>
              <a:t>2/14/2012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Galaxy Consulting - www.galaxyconsulting.weebly.com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BDF9-D2FF-43E7-8F89-B64C51953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4637-7BC1-4F37-B4C9-74A337CC5D10}" type="datetime1">
              <a:rPr lang="en-US" smtClean="0"/>
              <a:t>2/14/2012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Galaxy Consulting - www.galaxyconsulting.weebly.com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CBDF9-D2FF-43E7-8F89-B64C51953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4F2B-C1FE-4DAA-AE65-839497D822EA}" type="datetime1">
              <a:rPr lang="en-US" smtClean="0"/>
              <a:t>2/14/2012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Galaxy Consulting - www.galaxyconsulting.weebly.com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93CBDF9-D2FF-43E7-8F89-B64C519539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973958-18BD-43C6-A63F-3FE83EB51EF1}" type="datetime1">
              <a:rPr lang="en-US" smtClean="0"/>
              <a:t>2/14/2012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Galaxy Consulting - www.galaxyconsulting.weebly.com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93CBDF9-D2FF-43E7-8F89-B64C5195395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85800"/>
            <a:ext cx="8229600" cy="3352800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SharePoint and Other </a:t>
            </a:r>
            <a:br>
              <a:rPr lang="en-US" sz="44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4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Content Management Systems</a:t>
            </a:r>
            <a:r>
              <a:rPr lang="en-US" sz="44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419600"/>
            <a:ext cx="7854696" cy="17526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Eleonora Babayants</a:t>
            </a:r>
          </a:p>
          <a:p>
            <a:pPr algn="ctr"/>
            <a:r>
              <a:rPr lang="en-US" sz="3600" b="1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Galaxy </a:t>
            </a:r>
            <a:r>
              <a:rPr lang="en-US" sz="3600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Consulting</a:t>
            </a:r>
            <a:endParaRPr lang="en-US" sz="3600" b="1" dirty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3886200" cy="990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Workflows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533400"/>
            <a:ext cx="4953000" cy="6096000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Workflow is the automated movement of documents through a sequence of actions or tasks.  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Workflows can streamline the cost and time required to coordinate business processes.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Set up workflows before they can be started – either in a content type or a library level.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Start a workflow at an item level.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Workflow status can be checked by users.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Workflow can be customized by users.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Workflows can be modified when in progress.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Types – approval, collect feedback, collect signatures, three-state.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workflow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371600"/>
            <a:ext cx="3657600" cy="46482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400800"/>
            <a:ext cx="5943600" cy="320675"/>
          </a:xfrm>
        </p:spPr>
        <p:txBody>
          <a:bodyPr/>
          <a:lstStyle/>
          <a:p>
            <a:r>
              <a:rPr lang="en-US" dirty="0" smtClean="0"/>
              <a:t>Galaxy Consulting - www.galaxyconsulting.weebly.com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44196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Workflow Types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685800"/>
            <a:ext cx="4419600" cy="576072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Approval –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routes a document to people for approval.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Example: controlled documents.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Collect Feedback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  –   routes a document to people for feedback.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Collect Signatures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 –  routes a document to people to collect their digital signatures.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Three-State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– manages expiration and management of obsolete documents. This is especially important in the case of controlled documents.</a:t>
            </a:r>
          </a:p>
          <a:p>
            <a:endParaRPr lang="en-US" dirty="0"/>
          </a:p>
        </p:txBody>
      </p:sp>
      <p:pic>
        <p:nvPicPr>
          <p:cNvPr id="4" name="Picture 3" descr="Workflo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295400"/>
            <a:ext cx="3846896" cy="54102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867400" cy="365125"/>
          </a:xfrm>
        </p:spPr>
        <p:txBody>
          <a:bodyPr/>
          <a:lstStyle/>
          <a:p>
            <a:r>
              <a:rPr lang="en-US" dirty="0" smtClean="0"/>
              <a:t>Galaxy Consulting - www.galaxyconsulting.weebly.com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0_Content_Type_Informa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28600"/>
            <a:ext cx="8381999" cy="62484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67000" y="6400800"/>
            <a:ext cx="5638800" cy="320675"/>
          </a:xfrm>
        </p:spPr>
        <p:txBody>
          <a:bodyPr/>
          <a:lstStyle/>
          <a:p>
            <a:r>
              <a:rPr lang="en-US" smtClean="0"/>
              <a:t>Galaxy Consulting - www.galaxyconsulting.weebly.com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orkflow - dem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304800"/>
            <a:ext cx="8382000" cy="61722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943600" cy="365125"/>
          </a:xfrm>
        </p:spPr>
        <p:txBody>
          <a:bodyPr/>
          <a:lstStyle/>
          <a:p>
            <a:r>
              <a:rPr lang="en-US" dirty="0" smtClean="0"/>
              <a:t>Galaxy Consulting - www.galaxyconsulting.weebly.com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orkflow - demo 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228601"/>
            <a:ext cx="8458200" cy="62293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62200" y="6613525"/>
            <a:ext cx="4343400" cy="244475"/>
          </a:xfrm>
        </p:spPr>
        <p:txBody>
          <a:bodyPr/>
          <a:lstStyle/>
          <a:p>
            <a:r>
              <a:rPr lang="en-US" dirty="0" smtClean="0"/>
              <a:t>Galaxy Consulting - www.galaxyconsulting.weebly.com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orkflow setup 20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228600"/>
            <a:ext cx="8534400" cy="63246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6400" y="6553200"/>
            <a:ext cx="4876800" cy="168275"/>
          </a:xfrm>
        </p:spPr>
        <p:txBody>
          <a:bodyPr/>
          <a:lstStyle/>
          <a:p>
            <a:r>
              <a:rPr lang="en-US" dirty="0" smtClean="0"/>
              <a:t>Galaxy Consulting - www.galaxyconsulting.weebly.com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orkflow - demo 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381000"/>
            <a:ext cx="8610600" cy="60198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09800" y="6477000"/>
            <a:ext cx="5638800" cy="244475"/>
          </a:xfrm>
        </p:spPr>
        <p:txBody>
          <a:bodyPr/>
          <a:lstStyle/>
          <a:p>
            <a:r>
              <a:rPr lang="en-US" smtClean="0"/>
              <a:t>Galaxy Consulting - www.galaxyconsulting.weebly.com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orkflow - demo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7696" y="198940"/>
            <a:ext cx="8657704" cy="635426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38400" y="6477000"/>
            <a:ext cx="5486400" cy="244475"/>
          </a:xfrm>
        </p:spPr>
        <p:txBody>
          <a:bodyPr/>
          <a:lstStyle/>
          <a:p>
            <a:r>
              <a:rPr lang="en-US" dirty="0" smtClean="0"/>
              <a:t>Galaxy Consulting - www.galaxyconsulting.weebly.com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3124200" cy="76200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Taxonomy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533400"/>
            <a:ext cx="5638800" cy="60198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Taxonomy is a hierarchical structure for the classification and organization of content.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Taxonomy is very important for SharePoint navigation and browsing.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Taxonomy development requires cooperation of departments.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Successful taxonomy – not too deep and not too wide.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There is no such thing as finished taxonomy.</a:t>
            </a:r>
            <a:endParaRPr lang="en-US" sz="220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Taxonomy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 SharePoint is represented by sites, sub-sites, libraries, lists, and folders.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Create taxonomy before you start creating sites, sub-sites, libraries, lists, folders.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2010 version offers taxonomy management – taxonomy store – managed metadata service.</a:t>
            </a:r>
          </a:p>
        </p:txBody>
      </p:sp>
      <p:pic>
        <p:nvPicPr>
          <p:cNvPr id="4" name="Picture 3" descr="Taxonom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524000"/>
            <a:ext cx="2857500" cy="48006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257800" cy="365125"/>
          </a:xfrm>
        </p:spPr>
        <p:txBody>
          <a:bodyPr/>
          <a:lstStyle/>
          <a:p>
            <a:r>
              <a:rPr lang="en-US" dirty="0" smtClean="0"/>
              <a:t>Galaxy Consulting - www.galaxyconsulting.weebly.com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36576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Taxonomy  Factors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609600"/>
            <a:ext cx="5410200" cy="5715000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 three key factors in taxonomy development: business context, content,  and a user. </a:t>
            </a:r>
          </a:p>
          <a:p>
            <a:pPr algn="just"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Business Context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What is the purpose of the taxonomy?  How is the taxonomy going to be used?</a:t>
            </a:r>
          </a:p>
          <a:p>
            <a:pPr algn="just"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 What is the content scope? Possibilities include companywide, within an organizational unit, etc.</a:t>
            </a:r>
          </a:p>
          <a:p>
            <a:pPr algn="just"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What content sources will the taxonomy be built upon? </a:t>
            </a:r>
          </a:p>
          <a:p>
            <a:pPr algn="just"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 Who will be using the taxonomy? Possibilities include employees, customers, partners, etc. What are the user profiles?</a:t>
            </a:r>
          </a:p>
          <a:p>
            <a:pPr algn="just"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Construct taxonomy with users feedback.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Taxonomy 3 factors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1905000"/>
            <a:ext cx="3048000" cy="44958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943600" cy="365125"/>
          </a:xfrm>
        </p:spPr>
        <p:txBody>
          <a:bodyPr/>
          <a:lstStyle/>
          <a:p>
            <a:r>
              <a:rPr lang="en-US" dirty="0" smtClean="0"/>
              <a:t>Galaxy Consulting - www.galaxyconsulting.weebly.com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4038600" cy="68580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Content Types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685800"/>
            <a:ext cx="4800600" cy="5867400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 content type is a group of settings that describe the shared behavior  of a specific group of documents. 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Content types make it possible to organize and manage documents in a consistent way across a site.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Categorize your documents: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Document Type = Content Type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For example, SOPs, Work Instructions, White Papers, Articles.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 GMP environment, there are controlled documents. Content types are very useful to manage them.</a:t>
            </a:r>
          </a:p>
          <a:p>
            <a:pPr algn="just">
              <a:buNone/>
            </a:pPr>
            <a:endParaRPr lang="en-US" dirty="0" smtClean="0"/>
          </a:p>
        </p:txBody>
      </p:sp>
      <p:pic>
        <p:nvPicPr>
          <p:cNvPr id="4" name="Picture 3" descr="content types grap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676400"/>
            <a:ext cx="3657601" cy="426719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5791200" cy="365125"/>
          </a:xfrm>
        </p:spPr>
        <p:txBody>
          <a:bodyPr/>
          <a:lstStyle/>
          <a:p>
            <a:r>
              <a:rPr lang="en-US" dirty="0" smtClean="0"/>
              <a:t>Galaxy Consulting - www.galaxyconsulting.weebly.com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xonomy sharepoi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1" y="228600"/>
            <a:ext cx="8686800" cy="64008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334000" cy="365125"/>
          </a:xfrm>
        </p:spPr>
        <p:txBody>
          <a:bodyPr/>
          <a:lstStyle/>
          <a:p>
            <a:r>
              <a:rPr lang="en-US" dirty="0" smtClean="0"/>
              <a:t>Galaxy Consulting - www.galaxyconsulting.weebly.com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0"/>
            <a:ext cx="2895600" cy="8382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Search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533400"/>
            <a:ext cx="5715000" cy="6019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Full text search – quick search.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Full text search – advanced search.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Create a site “advanced search”, edit the web part to update metadata.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The crawler and metadata have to be configured on the server administration level.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Limit search results by site.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Limit search results  - metadata search.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/>
          </a:p>
        </p:txBody>
      </p:sp>
      <p:pic>
        <p:nvPicPr>
          <p:cNvPr id="8" name="Picture 7" descr="search 5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1981200"/>
            <a:ext cx="2438400" cy="2667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486400" cy="365125"/>
          </a:xfrm>
        </p:spPr>
        <p:txBody>
          <a:bodyPr/>
          <a:lstStyle/>
          <a:p>
            <a:r>
              <a:rPr lang="en-US" dirty="0" smtClean="0"/>
              <a:t>Galaxy Consulting - www.galaxyconsulting.weebly.com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350520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Search 2010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609600"/>
            <a:ext cx="5410200" cy="6019800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Search significantly improved in 2010 version.</a:t>
            </a:r>
          </a:p>
          <a:p>
            <a:pPr algn="just">
              <a:buNone/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People and experience search: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dedicated ranking system based on My Site;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phonetic and nickname search – Geoff and Jeff;</a:t>
            </a:r>
          </a:p>
          <a:p>
            <a:pPr lvl="1" algn="just">
              <a:lnSpc>
                <a:spcPct val="160000"/>
              </a:lnSpc>
              <a:buFont typeface="Wingdings" pitchFamily="2" charset="2"/>
              <a:buChar char="v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keyword and colleague mining – extracts information from messages in Outlook.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Content search: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metadata refinement – faceted search;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click through relevancy – based on users clicking for similar queries;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taxonomy tag integration;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advanced content processing – extract and create metadata to improve search results;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contextual search – refinement based on the user profile;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thumbnails and previews.</a:t>
            </a:r>
          </a:p>
          <a:p>
            <a:endParaRPr lang="en-US" dirty="0"/>
          </a:p>
        </p:txBody>
      </p:sp>
      <p:pic>
        <p:nvPicPr>
          <p:cNvPr id="4" name="Picture 3" descr="searc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447800"/>
            <a:ext cx="2390775" cy="22098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638800" cy="365125"/>
          </a:xfrm>
        </p:spPr>
        <p:txBody>
          <a:bodyPr/>
          <a:lstStyle/>
          <a:p>
            <a:r>
              <a:rPr lang="en-US" dirty="0" smtClean="0"/>
              <a:t>Galaxy Consulting - www.galaxyconsulting.weebly.com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arch Demo - to u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304800"/>
            <a:ext cx="8534399" cy="61722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486400" cy="365125"/>
          </a:xfrm>
        </p:spPr>
        <p:txBody>
          <a:bodyPr/>
          <a:lstStyle/>
          <a:p>
            <a:r>
              <a:rPr lang="en-US" dirty="0" smtClean="0"/>
              <a:t>Galaxy Consulting - www.galaxyconsulting.weebly.com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arch dem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304800"/>
            <a:ext cx="8686800" cy="62484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257800" cy="365125"/>
          </a:xfrm>
        </p:spPr>
        <p:txBody>
          <a:bodyPr/>
          <a:lstStyle/>
          <a:p>
            <a:r>
              <a:rPr lang="en-US" dirty="0" smtClean="0"/>
              <a:t>Galaxy Consulting - www.galaxyconsulting.weebly.com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arch page in the navigation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304800"/>
            <a:ext cx="8382000" cy="61722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486400" cy="365125"/>
          </a:xfrm>
        </p:spPr>
        <p:txBody>
          <a:bodyPr/>
          <a:lstStyle/>
          <a:p>
            <a:r>
              <a:rPr lang="en-US" dirty="0" smtClean="0"/>
              <a:t>Galaxy Consulting - www.galaxyconsulting.weebly.com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arch demo 2010 - search resul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28600"/>
            <a:ext cx="8382000" cy="620960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876800" cy="365125"/>
          </a:xfrm>
        </p:spPr>
        <p:txBody>
          <a:bodyPr/>
          <a:lstStyle/>
          <a:p>
            <a:r>
              <a:rPr lang="en-US" dirty="0" smtClean="0"/>
              <a:t>Galaxy Consulting - www.galaxyconsulting.weebly.com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3886200" cy="780288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Collaboration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62000"/>
            <a:ext cx="4876800" cy="57150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Wiki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quickly capture and share ideas by creating simple pages with links that anybody can edit. Great tool for brainstorming!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Blog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web site that enables to share the information. Contains dated posts in chronological order and comments.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Discussion Boards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– to share information and discuss topics with other people.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My Site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– is a personal site that gives you a central location to manage and store your documents, content, links, and contacts.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4" name="Picture 3" descr="sharepoint_solutions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1524000"/>
            <a:ext cx="3333750" cy="4953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715000" cy="365125"/>
          </a:xfrm>
        </p:spPr>
        <p:txBody>
          <a:bodyPr/>
          <a:lstStyle/>
          <a:p>
            <a:r>
              <a:rPr lang="en-US" dirty="0" smtClean="0"/>
              <a:t>Galaxy Consulting - www.galaxyconsulting.weebly.com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ki 2010 cre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8534400" cy="628850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876800" cy="365125"/>
          </a:xfrm>
        </p:spPr>
        <p:txBody>
          <a:bodyPr/>
          <a:lstStyle/>
          <a:p>
            <a:r>
              <a:rPr lang="en-US" dirty="0" smtClean="0"/>
              <a:t>Galaxy Consulting - www.galaxyconsulting.weebly.com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iki 20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304800"/>
            <a:ext cx="8610600" cy="61722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419600" cy="365125"/>
          </a:xfrm>
        </p:spPr>
        <p:txBody>
          <a:bodyPr/>
          <a:lstStyle/>
          <a:p>
            <a:r>
              <a:rPr lang="en-US" dirty="0" smtClean="0"/>
              <a:t>Galaxy Consulting - www.galaxyconsulting.weebly.com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90600"/>
            <a:ext cx="4191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Content Types  Hierarchy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685800"/>
            <a:ext cx="4876800" cy="5943600"/>
          </a:xfrm>
        </p:spPr>
        <p:txBody>
          <a:bodyPr>
            <a:normAutofit fontScale="32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5500" dirty="0" smtClean="0">
                <a:latin typeface="Times New Roman" pitchFamily="18" charset="0"/>
                <a:cs typeface="Times New Roman" pitchFamily="18" charset="0"/>
              </a:rPr>
              <a:t>Content types  are organized into a hierarchy: parent and child content types.</a:t>
            </a:r>
          </a:p>
          <a:p>
            <a:pPr algn="just">
              <a:buNone/>
            </a:pPr>
            <a:endParaRPr lang="en-US" sz="55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5500" dirty="0" smtClean="0">
                <a:latin typeface="Times New Roman" pitchFamily="18" charset="0"/>
                <a:cs typeface="Times New Roman" pitchFamily="18" charset="0"/>
              </a:rPr>
              <a:t>Site content types </a:t>
            </a:r>
            <a:r>
              <a:rPr lang="en-US" sz="5500" b="1" dirty="0" smtClean="0">
                <a:latin typeface="Times New Roman" pitchFamily="18" charset="0"/>
                <a:cs typeface="Times New Roman" pitchFamily="18" charset="0"/>
              </a:rPr>
              <a:t>---&gt;</a:t>
            </a:r>
            <a:r>
              <a:rPr lang="en-US" sz="5500" dirty="0" smtClean="0">
                <a:latin typeface="Times New Roman" pitchFamily="18" charset="0"/>
                <a:cs typeface="Times New Roman" pitchFamily="18" charset="0"/>
              </a:rPr>
              <a:t> parent content types.</a:t>
            </a:r>
          </a:p>
          <a:p>
            <a:pPr algn="just">
              <a:buNone/>
            </a:pPr>
            <a:endParaRPr lang="en-US" sz="55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5500" dirty="0" smtClean="0">
                <a:latin typeface="Times New Roman" pitchFamily="18" charset="0"/>
                <a:cs typeface="Times New Roman" pitchFamily="18" charset="0"/>
              </a:rPr>
              <a:t>Library or list content types -</a:t>
            </a:r>
            <a:r>
              <a:rPr lang="en-US" sz="55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--&gt; child content types.</a:t>
            </a:r>
          </a:p>
          <a:p>
            <a:pPr algn="just">
              <a:buNone/>
            </a:pPr>
            <a:endParaRPr lang="en-US" sz="55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55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Site content type ---&gt; metadata, workflows, policies.</a:t>
            </a:r>
          </a:p>
          <a:p>
            <a:pPr algn="just">
              <a:buNone/>
            </a:pPr>
            <a:endParaRPr lang="en-US" sz="55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55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Library content type ---&gt; will inherit them.</a:t>
            </a:r>
          </a:p>
          <a:p>
            <a:pPr algn="just">
              <a:buNone/>
            </a:pPr>
            <a:endParaRPr lang="en-US" sz="55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55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Create libraries ---&gt; select a site content type ---&gt; all metadata, workflows, policies will be applied.</a:t>
            </a:r>
          </a:p>
          <a:p>
            <a:pPr algn="just">
              <a:buNone/>
            </a:pPr>
            <a:endParaRPr lang="en-US" sz="55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55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Change settings for many libraries ---&gt; change the site content type.</a:t>
            </a:r>
          </a:p>
          <a:p>
            <a:pPr algn="just">
              <a:buNone/>
            </a:pPr>
            <a:endParaRPr lang="en-US" sz="55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55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Change settings for  one library only ---&gt; change that library settings only; it will not override the parent type.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ontent Typ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905000"/>
            <a:ext cx="3886200" cy="46482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689725"/>
            <a:ext cx="5105400" cy="168275"/>
          </a:xfrm>
        </p:spPr>
        <p:txBody>
          <a:bodyPr/>
          <a:lstStyle/>
          <a:p>
            <a:r>
              <a:rPr lang="en-US" dirty="0" smtClean="0"/>
              <a:t>Galaxy Consulting - www.galaxyconsulting.weebly.com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reate blog or other s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276225"/>
            <a:ext cx="8534399" cy="63055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419600" cy="365125"/>
          </a:xfrm>
        </p:spPr>
        <p:txBody>
          <a:bodyPr/>
          <a:lstStyle/>
          <a:p>
            <a:r>
              <a:rPr lang="en-US" dirty="0" smtClean="0"/>
              <a:t>Galaxy Consulting - www.galaxyconsulting.weebly.com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y s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207126"/>
            <a:ext cx="8686800" cy="623891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67000" y="6400800"/>
            <a:ext cx="3962400" cy="304800"/>
          </a:xfrm>
        </p:spPr>
        <p:txBody>
          <a:bodyPr/>
          <a:lstStyle/>
          <a:p>
            <a:r>
              <a:rPr lang="en-US" dirty="0" smtClean="0"/>
              <a:t>Galaxy Consulting - www.galaxyconsulting.weebly.com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repoint my si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381000"/>
            <a:ext cx="8686800" cy="62484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67000" y="6400800"/>
            <a:ext cx="5029200" cy="320675"/>
          </a:xfrm>
        </p:spPr>
        <p:txBody>
          <a:bodyPr/>
          <a:lstStyle/>
          <a:p>
            <a:r>
              <a:rPr lang="en-US" dirty="0" smtClean="0"/>
              <a:t>Galaxy Consulting - www.galaxyconsulting.weebly.com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31242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Business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685800"/>
            <a:ext cx="5486400" cy="5638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Electronic Forms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– can create forms using InfoPath.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Project Management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– the site that allows to track project tasks.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Issues Tracking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– list to track issues.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Surveys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can create and send surveys.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Dashboards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to display business data and reports.</a:t>
            </a:r>
          </a:p>
          <a:p>
            <a:pPr>
              <a:lnSpc>
                <a:spcPct val="150000"/>
              </a:lnSpc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harepoint busines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2362200"/>
            <a:ext cx="2628900" cy="27432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410200" cy="365125"/>
          </a:xfrm>
        </p:spPr>
        <p:txBody>
          <a:bodyPr/>
          <a:lstStyle/>
          <a:p>
            <a:r>
              <a:rPr lang="en-US" dirty="0" smtClean="0"/>
              <a:t>Galaxy Consulting - www.galaxyconsulting.weebly.com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usiness solutio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8610600" cy="62484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800600" cy="365125"/>
          </a:xfrm>
        </p:spPr>
        <p:txBody>
          <a:bodyPr/>
          <a:lstStyle/>
          <a:p>
            <a:r>
              <a:rPr lang="en-US" dirty="0" smtClean="0"/>
              <a:t>Galaxy Consulting - www.galaxyconsulting.weebly.com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lectronic forms set u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228600"/>
            <a:ext cx="8458200" cy="626813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876800" cy="365125"/>
          </a:xfrm>
        </p:spPr>
        <p:txBody>
          <a:bodyPr/>
          <a:lstStyle/>
          <a:p>
            <a:r>
              <a:rPr lang="en-US" dirty="0" smtClean="0"/>
              <a:t>Galaxy Consulting - www.galaxyconsulting.weebly.com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lectronic for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381000"/>
            <a:ext cx="8077200" cy="571499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029200" cy="365125"/>
          </a:xfrm>
        </p:spPr>
        <p:txBody>
          <a:bodyPr/>
          <a:lstStyle/>
          <a:p>
            <a:r>
              <a:rPr lang="en-US" dirty="0" smtClean="0"/>
              <a:t>Galaxy Consulting - www.galaxyconsulting.weebly.com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lectronic form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8305800" cy="62484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648200" cy="365125"/>
          </a:xfrm>
        </p:spPr>
        <p:txBody>
          <a:bodyPr/>
          <a:lstStyle/>
          <a:p>
            <a:r>
              <a:rPr lang="en-US" dirty="0" smtClean="0"/>
              <a:t>Galaxy Consulting - www.galaxyconsulting.weebly.com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ject tasks 20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5015" y="228600"/>
            <a:ext cx="8394185" cy="617219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800600" cy="365125"/>
          </a:xfrm>
        </p:spPr>
        <p:txBody>
          <a:bodyPr/>
          <a:lstStyle/>
          <a:p>
            <a:r>
              <a:rPr lang="en-US" dirty="0" smtClean="0"/>
              <a:t>Galaxy Consulting - www.galaxyconsulting.weebly.com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urve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28600"/>
            <a:ext cx="8229600" cy="62484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800600" cy="365125"/>
          </a:xfrm>
        </p:spPr>
        <p:txBody>
          <a:bodyPr/>
          <a:lstStyle/>
          <a:p>
            <a:r>
              <a:rPr lang="en-US" dirty="0" smtClean="0"/>
              <a:t>Galaxy Consulting - www.galaxyconsulting.weebly.com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ntent Types 2010 -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304800"/>
            <a:ext cx="8610600" cy="624720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24000" y="6553200"/>
            <a:ext cx="4495800" cy="168275"/>
          </a:xfrm>
        </p:spPr>
        <p:txBody>
          <a:bodyPr/>
          <a:lstStyle/>
          <a:p>
            <a:r>
              <a:rPr lang="en-US" dirty="0" smtClean="0"/>
              <a:t>Galaxy Consulting - www.galaxyconsulting.weebly.com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shboar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52401"/>
            <a:ext cx="8763000" cy="6477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029200" cy="365125"/>
          </a:xfrm>
        </p:spPr>
        <p:txBody>
          <a:bodyPr/>
          <a:lstStyle/>
          <a:p>
            <a:r>
              <a:rPr lang="en-US" dirty="0" smtClean="0"/>
              <a:t>Galaxy Consulting - www.galaxyconsulting.weebly.com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shboard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835" y="228600"/>
            <a:ext cx="8888329" cy="63246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267200" cy="365125"/>
          </a:xfrm>
        </p:spPr>
        <p:txBody>
          <a:bodyPr/>
          <a:lstStyle/>
          <a:p>
            <a:r>
              <a:rPr lang="en-US" dirty="0" smtClean="0"/>
              <a:t>Galaxy Consulting - www.galaxyconsulting.weebly.com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hboard 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8534400" cy="626762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181600" cy="365125"/>
          </a:xfrm>
        </p:spPr>
        <p:txBody>
          <a:bodyPr/>
          <a:lstStyle/>
          <a:p>
            <a:r>
              <a:rPr lang="en-US" dirty="0" smtClean="0"/>
              <a:t>Galaxy Consulting - www.galaxyconsulting.weebly.com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81000"/>
            <a:ext cx="8801100" cy="609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029200" cy="365125"/>
          </a:xfrm>
        </p:spPr>
        <p:txBody>
          <a:bodyPr/>
          <a:lstStyle/>
          <a:p>
            <a:r>
              <a:rPr lang="en-US" dirty="0" smtClean="0"/>
              <a:t>Galaxy Consulting - www.galaxyconsulting.weebly.com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3733800" cy="10668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Other CMS - Documentum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609600"/>
            <a:ext cx="5181600" cy="60960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7600" dirty="0" smtClean="0">
                <a:latin typeface="Times New Roman" pitchFamily="18" charset="0"/>
                <a:cs typeface="Times New Roman" pitchFamily="18" charset="0"/>
              </a:rPr>
              <a:t>Produced by EMC and includes: </a:t>
            </a:r>
          </a:p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en-US" sz="7600" b="1" dirty="0" smtClean="0">
                <a:latin typeface="Times New Roman" pitchFamily="18" charset="0"/>
                <a:cs typeface="Times New Roman" pitchFamily="18" charset="0"/>
              </a:rPr>
              <a:t>Content Security </a:t>
            </a:r>
            <a:r>
              <a:rPr lang="en-US" sz="7600" dirty="0" smtClean="0">
                <a:latin typeface="Times New Roman" pitchFamily="18" charset="0"/>
                <a:cs typeface="Times New Roman" pitchFamily="18" charset="0"/>
              </a:rPr>
              <a:t>- secure access to sensitive information:</a:t>
            </a:r>
          </a:p>
          <a:p>
            <a:pPr lvl="1">
              <a:lnSpc>
                <a:spcPct val="120000"/>
              </a:lnSpc>
            </a:pPr>
            <a:r>
              <a:rPr lang="en-US" sz="7600" dirty="0" smtClean="0">
                <a:latin typeface="Times New Roman" pitchFamily="18" charset="0"/>
                <a:cs typeface="Times New Roman" pitchFamily="18" charset="0"/>
              </a:rPr>
              <a:t>Documentum Information Rights Management</a:t>
            </a:r>
          </a:p>
          <a:p>
            <a:pPr lvl="1">
              <a:lnSpc>
                <a:spcPct val="120000"/>
              </a:lnSpc>
            </a:pPr>
            <a:r>
              <a:rPr lang="en-US" sz="7600" dirty="0" smtClean="0">
                <a:latin typeface="Times New Roman" pitchFamily="18" charset="0"/>
                <a:cs typeface="Times New Roman" pitchFamily="18" charset="0"/>
              </a:rPr>
              <a:t>Documentum IRM Client for E-Mail</a:t>
            </a:r>
          </a:p>
          <a:p>
            <a:pPr lvl="1">
              <a:lnSpc>
                <a:spcPct val="120000"/>
              </a:lnSpc>
            </a:pPr>
            <a:r>
              <a:rPr lang="en-US" sz="7600" dirty="0" smtClean="0">
                <a:latin typeface="Times New Roman" pitchFamily="18" charset="0"/>
                <a:cs typeface="Times New Roman" pitchFamily="18" charset="0"/>
              </a:rPr>
              <a:t>Documentum IRM Client for Microsoft Office</a:t>
            </a:r>
          </a:p>
          <a:p>
            <a:pPr lvl="1">
              <a:lnSpc>
                <a:spcPct val="120000"/>
              </a:lnSpc>
            </a:pPr>
            <a:r>
              <a:rPr lang="en-US" sz="7600" dirty="0" smtClean="0">
                <a:latin typeface="Times New Roman" pitchFamily="18" charset="0"/>
                <a:cs typeface="Times New Roman" pitchFamily="18" charset="0"/>
              </a:rPr>
              <a:t>Documentum IRM Client for PDF</a:t>
            </a:r>
          </a:p>
          <a:p>
            <a:pPr lvl="1">
              <a:lnSpc>
                <a:spcPct val="120000"/>
              </a:lnSpc>
            </a:pPr>
            <a:r>
              <a:rPr lang="en-US" sz="7600" dirty="0" smtClean="0">
                <a:latin typeface="Times New Roman" pitchFamily="18" charset="0"/>
                <a:cs typeface="Times New Roman" pitchFamily="18" charset="0"/>
              </a:rPr>
              <a:t>Documentum Trusted Content Services</a:t>
            </a:r>
          </a:p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en-US" sz="7600" b="1" dirty="0" smtClean="0">
                <a:latin typeface="Times New Roman" pitchFamily="18" charset="0"/>
                <a:cs typeface="Times New Roman" pitchFamily="18" charset="0"/>
              </a:rPr>
              <a:t>Digital Asset Management </a:t>
            </a:r>
            <a:r>
              <a:rPr lang="en-US" sz="7600" dirty="0" smtClean="0">
                <a:latin typeface="Times New Roman" pitchFamily="18" charset="0"/>
                <a:cs typeface="Times New Roman" pitchFamily="18" charset="0"/>
              </a:rPr>
              <a:t>- for managing digital assets;</a:t>
            </a:r>
          </a:p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en-US" sz="7600" b="1" dirty="0" smtClean="0">
                <a:latin typeface="Times New Roman" pitchFamily="18" charset="0"/>
                <a:cs typeface="Times New Roman" pitchFamily="18" charset="0"/>
              </a:rPr>
              <a:t>Records Management </a:t>
            </a:r>
            <a:r>
              <a:rPr lang="en-US" sz="7600" dirty="0" smtClean="0">
                <a:latin typeface="Times New Roman" pitchFamily="18" charset="0"/>
                <a:cs typeface="Times New Roman" pitchFamily="18" charset="0"/>
              </a:rPr>
              <a:t>- to control records lifecycle:</a:t>
            </a:r>
          </a:p>
          <a:p>
            <a:pPr lvl="1">
              <a:lnSpc>
                <a:spcPct val="120000"/>
              </a:lnSpc>
            </a:pPr>
            <a:r>
              <a:rPr lang="en-US" sz="7600" dirty="0" smtClean="0">
                <a:latin typeface="Times New Roman" pitchFamily="18" charset="0"/>
                <a:cs typeface="Times New Roman" pitchFamily="18" charset="0"/>
              </a:rPr>
              <a:t>Documentum Federated Records Services</a:t>
            </a:r>
          </a:p>
          <a:p>
            <a:pPr lvl="1">
              <a:lnSpc>
                <a:spcPct val="120000"/>
              </a:lnSpc>
            </a:pPr>
            <a:r>
              <a:rPr lang="en-US" sz="7600" dirty="0" smtClean="0">
                <a:latin typeface="Times New Roman" pitchFamily="18" charset="0"/>
                <a:cs typeface="Times New Roman" pitchFamily="18" charset="0"/>
              </a:rPr>
              <a:t>Documentum Physical Records Services</a:t>
            </a:r>
          </a:p>
          <a:p>
            <a:pPr lvl="1">
              <a:lnSpc>
                <a:spcPct val="120000"/>
              </a:lnSpc>
            </a:pPr>
            <a:r>
              <a:rPr lang="en-US" sz="7600" dirty="0" smtClean="0">
                <a:latin typeface="Times New Roman" pitchFamily="18" charset="0"/>
                <a:cs typeface="Times New Roman" pitchFamily="18" charset="0"/>
              </a:rPr>
              <a:t>Documentum Records Manager</a:t>
            </a:r>
          </a:p>
          <a:p>
            <a:pPr lvl="1">
              <a:lnSpc>
                <a:spcPct val="120000"/>
              </a:lnSpc>
            </a:pPr>
            <a:r>
              <a:rPr lang="en-US" sz="7600" dirty="0" smtClean="0">
                <a:latin typeface="Times New Roman" pitchFamily="18" charset="0"/>
                <a:cs typeface="Times New Roman" pitchFamily="18" charset="0"/>
              </a:rPr>
              <a:t>Documentum Retention Policy Services</a:t>
            </a:r>
          </a:p>
          <a:p>
            <a:pPr lvl="0">
              <a:lnSpc>
                <a:spcPct val="120000"/>
              </a:lnSpc>
              <a:buNone/>
            </a:pPr>
            <a:endParaRPr lang="en-US" sz="6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Documentu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1981200"/>
            <a:ext cx="3352800" cy="44196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267200" cy="365125"/>
          </a:xfrm>
        </p:spPr>
        <p:txBody>
          <a:bodyPr/>
          <a:lstStyle/>
          <a:p>
            <a:r>
              <a:rPr lang="en-US" dirty="0" smtClean="0"/>
              <a:t>Galaxy Consulting - www.galaxyconsulting.weebly.com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3505200" cy="1237488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Other CMS - Documentum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609600"/>
            <a:ext cx="5181600" cy="6019800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buFont typeface="Wingdings" pitchFamily="2" charset="2"/>
              <a:buChar char="v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Documentum Standard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to organize and control enterprise content; 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Documentum CenterStage 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Documentum eRoom - online team collaboration 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Documentum Platform – includes XML component management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Documentum Platform Extensions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Documentum Repository Services for SharePoint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you can redirect content normally destined for SharePoint’s and send it to a Documentum repository.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Documentum Webtop 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Documentum xDB </a:t>
            </a:r>
          </a:p>
        </p:txBody>
      </p:sp>
      <p:pic>
        <p:nvPicPr>
          <p:cNvPr id="5" name="Picture 4" descr="Documentum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2133600"/>
            <a:ext cx="2362200" cy="35052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105400" cy="365125"/>
          </a:xfrm>
        </p:spPr>
        <p:txBody>
          <a:bodyPr/>
          <a:lstStyle/>
          <a:p>
            <a:r>
              <a:rPr lang="en-US" dirty="0" smtClean="0"/>
              <a:t>Galaxy Consulting - www.galaxyconsulting.weebly.com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3352800" cy="12954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Other CMS - Documentum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609600"/>
            <a:ext cx="4419600" cy="58674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Documemtum xCP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 high performance platform to organize and control enterprise content: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Documentum Platform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Documentum Platform Extensions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Documentum xCP Designer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Documentum xCP for Business Process Management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Documentum xCP Process Analyzer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Documentum xCP xCelerators</a:t>
            </a:r>
          </a:p>
          <a:p>
            <a:endParaRPr lang="en-US" dirty="0"/>
          </a:p>
        </p:txBody>
      </p:sp>
      <p:pic>
        <p:nvPicPr>
          <p:cNvPr id="6" name="Picture 5" descr="documentum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828800"/>
            <a:ext cx="4267200" cy="48006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029200" cy="365125"/>
          </a:xfrm>
        </p:spPr>
        <p:txBody>
          <a:bodyPr/>
          <a:lstStyle/>
          <a:p>
            <a:r>
              <a:rPr lang="en-US" dirty="0" smtClean="0"/>
              <a:t>Galaxy Consulting - www.galaxyconsulting.weebly.com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35814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Other CMS - TeamSite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381000"/>
            <a:ext cx="4495800" cy="6324600"/>
          </a:xfrm>
        </p:spPr>
        <p:txBody>
          <a:bodyPr>
            <a:normAutofit fontScale="400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4300" dirty="0" smtClean="0">
                <a:latin typeface="Times New Roman" pitchFamily="18" charset="0"/>
                <a:cs typeface="Times New Roman" pitchFamily="18" charset="0"/>
              </a:rPr>
              <a:t>Produced by Interwoven, acquired by Autonomy, then by HP.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4300" dirty="0" smtClean="0">
                <a:latin typeface="Times New Roman" pitchFamily="18" charset="0"/>
                <a:cs typeface="Times New Roman" pitchFamily="18" charset="0"/>
              </a:rPr>
              <a:t>It is a component CMS - manages content at a component level rather than at the document level.</a:t>
            </a:r>
            <a:r>
              <a:rPr lang="en-US" sz="43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dirty="0" smtClean="0">
                <a:latin typeface="Times New Roman" pitchFamily="18" charset="0"/>
                <a:cs typeface="Times New Roman" pitchFamily="18" charset="0"/>
              </a:rPr>
              <a:t>It includes: </a:t>
            </a:r>
          </a:p>
          <a:p>
            <a:pPr algn="just">
              <a:buNone/>
            </a:pPr>
            <a:endParaRPr lang="en-US" sz="43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4300" b="1" dirty="0" smtClean="0">
                <a:latin typeface="Times New Roman" pitchFamily="18" charset="0"/>
                <a:cs typeface="Times New Roman" pitchFamily="18" charset="0"/>
              </a:rPr>
              <a:t>ContentCenter Standard</a:t>
            </a:r>
            <a:r>
              <a:rPr lang="en-US" sz="4300" dirty="0" smtClean="0">
                <a:latin typeface="Times New Roman" pitchFamily="18" charset="0"/>
                <a:cs typeface="Times New Roman" pitchFamily="18" charset="0"/>
              </a:rPr>
              <a:t> - portal with easy interface;</a:t>
            </a:r>
          </a:p>
          <a:p>
            <a:pPr algn="just">
              <a:buNone/>
            </a:pPr>
            <a:endParaRPr lang="en-US" sz="43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4300" b="1" dirty="0" smtClean="0">
                <a:latin typeface="Times New Roman" pitchFamily="18" charset="0"/>
                <a:cs typeface="Times New Roman" pitchFamily="18" charset="0"/>
              </a:rPr>
              <a:t>ContentCenter Professional</a:t>
            </a:r>
            <a:r>
              <a:rPr lang="en-US" sz="4300" dirty="0" smtClean="0">
                <a:latin typeface="Times New Roman" pitchFamily="18" charset="0"/>
                <a:cs typeface="Times New Roman" pitchFamily="18" charset="0"/>
              </a:rPr>
              <a:t> - portal with advanced interface for content contribution and management;</a:t>
            </a:r>
          </a:p>
          <a:p>
            <a:pPr algn="just">
              <a:buFont typeface="Wingdings" pitchFamily="2" charset="2"/>
              <a:buChar char="v"/>
            </a:pPr>
            <a:endParaRPr lang="en-US" sz="43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4300" b="1" dirty="0" smtClean="0">
                <a:latin typeface="Times New Roman" pitchFamily="18" charset="0"/>
                <a:cs typeface="Times New Roman" pitchFamily="18" charset="0"/>
              </a:rPr>
              <a:t>FormsPublisher - </a:t>
            </a:r>
            <a:r>
              <a:rPr lang="en-US" sz="4300" dirty="0" smtClean="0">
                <a:latin typeface="Times New Roman" pitchFamily="18" charset="0"/>
                <a:cs typeface="Times New Roman" pitchFamily="18" charset="0"/>
              </a:rPr>
              <a:t>for structured, form-based content authoring;</a:t>
            </a:r>
          </a:p>
          <a:p>
            <a:pPr algn="just">
              <a:buNone/>
            </a:pPr>
            <a:endParaRPr lang="en-US" sz="43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4300" b="1" dirty="0" smtClean="0">
                <a:latin typeface="Times New Roman" pitchFamily="18" charset="0"/>
                <a:cs typeface="Times New Roman" pitchFamily="18" charset="0"/>
              </a:rPr>
              <a:t>SitePublisher</a:t>
            </a:r>
            <a:r>
              <a:rPr lang="en-US" sz="4300" dirty="0" smtClean="0">
                <a:latin typeface="Times New Roman" pitchFamily="18" charset="0"/>
                <a:cs typeface="Times New Roman" pitchFamily="18" charset="0"/>
              </a:rPr>
              <a:t> - a WYSIWYG content contribution interface with a reusable component based architecture;</a:t>
            </a:r>
          </a:p>
          <a:p>
            <a:pPr algn="just">
              <a:buNone/>
            </a:pPr>
            <a:endParaRPr lang="en-US" sz="43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4300" b="1" dirty="0" smtClean="0">
                <a:latin typeface="Times New Roman" pitchFamily="18" charset="0"/>
                <a:cs typeface="Times New Roman" pitchFamily="18" charset="0"/>
              </a:rPr>
              <a:t>MediaBin Digital Asset Management Server</a:t>
            </a:r>
            <a:r>
              <a:rPr lang="en-US" sz="4300" dirty="0" smtClean="0">
                <a:latin typeface="Times New Roman" pitchFamily="18" charset="0"/>
                <a:cs typeface="Times New Roman" pitchFamily="18" charset="0"/>
              </a:rPr>
              <a:t> - for rich media asset management;</a:t>
            </a:r>
          </a:p>
          <a:p>
            <a:pPr algn="just">
              <a:buNone/>
            </a:pPr>
            <a:endParaRPr lang="en-US" sz="43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v"/>
            </a:pPr>
            <a:r>
              <a:rPr lang="en-US" sz="4300" b="1" dirty="0" smtClean="0">
                <a:latin typeface="Times New Roman" pitchFamily="18" charset="0"/>
                <a:cs typeface="Times New Roman" pitchFamily="18" charset="0"/>
              </a:rPr>
              <a:t>MetaTagger</a:t>
            </a:r>
            <a:r>
              <a:rPr lang="en-US" sz="4300" dirty="0" smtClean="0">
                <a:latin typeface="Times New Roman" pitchFamily="18" charset="0"/>
                <a:cs typeface="Times New Roman" pitchFamily="18" charset="0"/>
              </a:rPr>
              <a:t> - content intelligence services for automated metadata extraction and recommendation.</a:t>
            </a:r>
          </a:p>
          <a:p>
            <a:pPr>
              <a:buFont typeface="Wingdings" pitchFamily="2" charset="2"/>
              <a:buChar char="v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teamsite 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1447800"/>
            <a:ext cx="4191000" cy="52578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181600" cy="365125"/>
          </a:xfrm>
        </p:spPr>
        <p:txBody>
          <a:bodyPr/>
          <a:lstStyle/>
          <a:p>
            <a:r>
              <a:rPr lang="en-US" dirty="0" smtClean="0"/>
              <a:t>Galaxy Consulting - www.galaxyconsulting.weebly.com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4343400" cy="12771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Other CMS – </a:t>
            </a:r>
            <a:br>
              <a:rPr lang="en-US" sz="4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Open Text ECM Suite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609600"/>
            <a:ext cx="4038600" cy="58674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Open Text ECM suite:</a:t>
            </a:r>
          </a:p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Document management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 formerly Livelink - provides full lifecycle management for  documents;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Digital asset management</a:t>
            </a:r>
          </a:p>
          <a:p>
            <a:pPr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Records management 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managing the retention and disposition of records – complies with FDA regulations;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b="1" dirty="0" smtClean="0"/>
              <a:t>Web content management – </a:t>
            </a:r>
            <a:r>
              <a:rPr lang="en-US" sz="2000" dirty="0" smtClean="0"/>
              <a:t>for web content applications; includes portal;</a:t>
            </a:r>
          </a:p>
          <a:p>
            <a:pPr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b="1" dirty="0" smtClean="0"/>
              <a:t>eDocs</a:t>
            </a:r>
            <a:r>
              <a:rPr lang="en-US" sz="2000" dirty="0" smtClean="0"/>
              <a:t> – formerly Hummingbird</a:t>
            </a:r>
          </a:p>
          <a:p>
            <a:pPr>
              <a:buNone/>
            </a:pPr>
            <a:r>
              <a:rPr lang="en-US" sz="2000" dirty="0" smtClean="0"/>
              <a:t>     - for managing  all forms of content; also includes collaboration, forums, blogs, wikis, instant messaging, and provides business process management tools.</a:t>
            </a:r>
          </a:p>
          <a:p>
            <a:pPr>
              <a:buFont typeface="Wingdings" pitchFamily="2" charset="2"/>
              <a:buChar char="v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open tex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47800"/>
            <a:ext cx="4800600" cy="54102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400800"/>
            <a:ext cx="3657600" cy="288925"/>
          </a:xfrm>
        </p:spPr>
        <p:txBody>
          <a:bodyPr/>
          <a:lstStyle/>
          <a:p>
            <a:r>
              <a:rPr lang="en-US" dirty="0" smtClean="0"/>
              <a:t>Galaxy Consulting - www.galaxyconsulting.weebly.com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3733800" cy="120091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Other CMS – Oracle UCM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533400"/>
            <a:ext cx="4572000" cy="5791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Formerly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Stellent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is a component CMS, supports entire content lifecycle.</a:t>
            </a: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Includes: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web content management; 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document management;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digital asset management;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records and retention management;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personalized content delivery;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categorization;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portal integration; 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SharePoint integration;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document capture and scanning integration;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content conversion and transformation.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oracle uc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1981200"/>
            <a:ext cx="2362200" cy="32004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029200" cy="365125"/>
          </a:xfrm>
        </p:spPr>
        <p:txBody>
          <a:bodyPr/>
          <a:lstStyle/>
          <a:p>
            <a:r>
              <a:rPr lang="en-US" dirty="0" smtClean="0"/>
              <a:t>Galaxy Consulting - www.galaxyconsulting.weebly.com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ntent Types 2010 - 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228600"/>
            <a:ext cx="8534399" cy="62484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57400" y="6477000"/>
            <a:ext cx="5181600" cy="244475"/>
          </a:xfrm>
        </p:spPr>
        <p:txBody>
          <a:bodyPr/>
          <a:lstStyle/>
          <a:p>
            <a:r>
              <a:rPr lang="en-US" dirty="0" smtClean="0"/>
              <a:t>Galaxy Consulting - www.galaxyconsulting.weebly.com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800600" cy="8382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Information Request Management System (IRMS)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609600"/>
            <a:ext cx="3886200" cy="6019800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Medical information software – produced by OBA - for handling medical communications; allows to record requests for information and responses;</a:t>
            </a: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utilizing a shared database (Oracle, SQL, MS Access) to store request data and standard response documents;</a:t>
            </a: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includes FAQ management, contact management,  content management, adverse events, product complaints modules;</a:t>
            </a: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integrates with Siebel for CRM and Documentum for document management;</a:t>
            </a: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FDA and CFR 21 compliant and validated;</a:t>
            </a: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hosting services are available.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IRM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1143000"/>
            <a:ext cx="4572000" cy="54864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400800"/>
            <a:ext cx="4876800" cy="320675"/>
          </a:xfrm>
        </p:spPr>
        <p:txBody>
          <a:bodyPr/>
          <a:lstStyle/>
          <a:p>
            <a:r>
              <a:rPr lang="en-US" dirty="0" smtClean="0"/>
              <a:t>Galaxy Consulting - www.galaxyconsulting.weebly.com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3886200" cy="16002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Other CMS – Open Source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685800"/>
            <a:ext cx="4495800" cy="56388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Open Source free CMS: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Drupal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000" dirty="0" smtClean="0"/>
              <a:t>used for web sites, knowledge management and collaboration.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Joomla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used for publishing content on the web and intranet.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Alfresco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enterprise content management system, includes:  document management, web content management system, records management, content platform, collaboration.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Content-Management-System typ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046111"/>
            <a:ext cx="4343400" cy="4811889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5638800" cy="304799"/>
          </a:xfrm>
        </p:spPr>
        <p:txBody>
          <a:bodyPr/>
          <a:lstStyle/>
          <a:p>
            <a:r>
              <a:rPr lang="en-US" dirty="0" smtClean="0"/>
              <a:t>Galaxy Consulting - www.galaxyconsulting.weebly.com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685800"/>
            <a:ext cx="3886200" cy="609602"/>
          </a:xfrm>
        </p:spPr>
        <p:txBody>
          <a:bodyPr/>
          <a:lstStyle/>
          <a:p>
            <a:r>
              <a:rPr lang="fr-FR" sz="28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Eleonora Babayants, MLS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657600" y="1447800"/>
            <a:ext cx="4953000" cy="4876800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Email</a:t>
            </a:r>
            <a:r>
              <a:rPr lang="fr-FR" sz="24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: eleonora.babayants@gmail.com</a:t>
            </a:r>
            <a:br>
              <a:rPr lang="fr-FR" sz="24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Office</a:t>
            </a:r>
            <a:r>
              <a:rPr lang="fr-FR" sz="24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: 650-474-0955</a:t>
            </a:r>
          </a:p>
          <a:p>
            <a:pPr algn="ctr"/>
            <a:r>
              <a:rPr lang="en-US" sz="24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www.galaxyconsulting.weebly.com</a:t>
            </a:r>
          </a:p>
          <a:p>
            <a:pPr algn="ctr"/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Twitter</a:t>
            </a:r>
            <a:r>
              <a:rPr lang="en-US" sz="24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GalaxyConsult</a:t>
            </a:r>
            <a:endParaRPr lang="en-US" sz="24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Blog</a:t>
            </a:r>
            <a:r>
              <a:rPr lang="en-US" sz="24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: galaxyconsulting.blogspot.com</a:t>
            </a:r>
            <a:endParaRPr lang="en-US" sz="2400" dirty="0"/>
          </a:p>
        </p:txBody>
      </p:sp>
      <p:pic>
        <p:nvPicPr>
          <p:cNvPr id="6" name="Picture 5" descr="new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914400"/>
            <a:ext cx="2743200" cy="55626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324600"/>
            <a:ext cx="5029200" cy="396875"/>
          </a:xfrm>
        </p:spPr>
        <p:txBody>
          <a:bodyPr/>
          <a:lstStyle/>
          <a:p>
            <a:r>
              <a:rPr lang="en-US" dirty="0" smtClean="0"/>
              <a:t>Galaxy Consulting - www.galaxyconsulting.weebly.com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ntent types 2010 - adding new typ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228600"/>
            <a:ext cx="8458200" cy="628751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629400"/>
            <a:ext cx="3657600" cy="92075"/>
          </a:xfrm>
        </p:spPr>
        <p:txBody>
          <a:bodyPr/>
          <a:lstStyle/>
          <a:p>
            <a:r>
              <a:rPr lang="en-US" dirty="0" smtClean="0"/>
              <a:t>Galaxy Consulting - www.galaxyconsulting.weebly.com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10_Content_Type_Informa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228600"/>
            <a:ext cx="8458200" cy="61722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67000" y="6477000"/>
            <a:ext cx="5715000" cy="244475"/>
          </a:xfrm>
        </p:spPr>
        <p:txBody>
          <a:bodyPr/>
          <a:lstStyle/>
          <a:p>
            <a:r>
              <a:rPr lang="en-US" dirty="0" smtClean="0"/>
              <a:t>Galaxy Consulting - www.galaxyconsulting.weebly.com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ntent types - library setting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228600"/>
            <a:ext cx="8610600" cy="62484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5791200" cy="365125"/>
          </a:xfrm>
        </p:spPr>
        <p:txBody>
          <a:bodyPr/>
          <a:lstStyle/>
          <a:p>
            <a:r>
              <a:rPr lang="en-US" dirty="0" smtClean="0"/>
              <a:t>Galaxy Consulting - www.galaxyconsulting.weebly.com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ntent Types 2010 - 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304800"/>
            <a:ext cx="8534400" cy="619310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400800"/>
            <a:ext cx="5105400" cy="320675"/>
          </a:xfrm>
        </p:spPr>
        <p:txBody>
          <a:bodyPr/>
          <a:lstStyle/>
          <a:p>
            <a:r>
              <a:rPr lang="en-US" dirty="0" smtClean="0"/>
              <a:t>Galaxy Consulting - www.galaxyconsulting.weebly.com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3264</TotalTime>
  <Words>1321</Words>
  <Application>Microsoft Office PowerPoint</Application>
  <PresentationFormat>On-screen Show (4:3)</PresentationFormat>
  <Paragraphs>252</Paragraphs>
  <Slides>52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Flow</vt:lpstr>
      <vt:lpstr>  SharePoint and Other  Content Management Systems  </vt:lpstr>
      <vt:lpstr>Content Types</vt:lpstr>
      <vt:lpstr>Content Types  Hierarchy</vt:lpstr>
      <vt:lpstr>Slide 4</vt:lpstr>
      <vt:lpstr>Slide 5</vt:lpstr>
      <vt:lpstr>Slide 6</vt:lpstr>
      <vt:lpstr>Slide 7</vt:lpstr>
      <vt:lpstr>Slide 8</vt:lpstr>
      <vt:lpstr>Slide 9</vt:lpstr>
      <vt:lpstr>Workflows</vt:lpstr>
      <vt:lpstr>Workflow Types</vt:lpstr>
      <vt:lpstr>Slide 12</vt:lpstr>
      <vt:lpstr>Slide 13</vt:lpstr>
      <vt:lpstr>Slide 14</vt:lpstr>
      <vt:lpstr>Slide 15</vt:lpstr>
      <vt:lpstr>Slide 16</vt:lpstr>
      <vt:lpstr>Slide 17</vt:lpstr>
      <vt:lpstr>Taxonomy</vt:lpstr>
      <vt:lpstr>Taxonomy  Factors</vt:lpstr>
      <vt:lpstr>Slide 20</vt:lpstr>
      <vt:lpstr>Search</vt:lpstr>
      <vt:lpstr>Search 2010</vt:lpstr>
      <vt:lpstr>Slide 23</vt:lpstr>
      <vt:lpstr>Slide 24</vt:lpstr>
      <vt:lpstr>Slide 25</vt:lpstr>
      <vt:lpstr>Slide 26</vt:lpstr>
      <vt:lpstr>Collaboration</vt:lpstr>
      <vt:lpstr>Slide 28</vt:lpstr>
      <vt:lpstr>Slide 29</vt:lpstr>
      <vt:lpstr>Slide 30</vt:lpstr>
      <vt:lpstr>Slide 31</vt:lpstr>
      <vt:lpstr>Slide 32</vt:lpstr>
      <vt:lpstr>Business Solutions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Other CMS - Documentum</vt:lpstr>
      <vt:lpstr>Other CMS - Documentum</vt:lpstr>
      <vt:lpstr>Other CMS - Documentum</vt:lpstr>
      <vt:lpstr>Other CMS - TeamSite</vt:lpstr>
      <vt:lpstr>Other CMS –  Open Text ECM Suite</vt:lpstr>
      <vt:lpstr>Other CMS – Oracle UCM</vt:lpstr>
      <vt:lpstr>Information Request Management System (IRMS)</vt:lpstr>
      <vt:lpstr>Other CMS – Open Source</vt:lpstr>
      <vt:lpstr>Eleonora Babayants, MLS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Management for Medical Affairs</dc:title>
  <dc:creator>Eleonora</dc:creator>
  <cp:lastModifiedBy>Eleonora</cp:lastModifiedBy>
  <cp:revision>486</cp:revision>
  <dcterms:created xsi:type="dcterms:W3CDTF">2012-01-15T02:19:18Z</dcterms:created>
  <dcterms:modified xsi:type="dcterms:W3CDTF">2012-02-15T01:47:27Z</dcterms:modified>
</cp:coreProperties>
</file>