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BA04E11-8C79-440F-A429-7DA0ED27C352}"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0890D92-F454-445D-9799-5A25F68362F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302B3F8-9CD9-4D8B-B8C3-D5ED97FCA610}"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FE88AE5-1C8A-4EC6-BEA1-BEEE2956E914}"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816F766-0339-46C6-8D10-CC7A64C64764}"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5"/>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0439771-F403-45F1-89D8-CEAB96D1CA2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dt" idx="9"/>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4D66E22-D92F-4273-9397-2262A6BC117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dt" idx="9"/>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dt" idx="9"/>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A0DDFAE-E686-4C0F-BA48-9A524959BD5E}"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D3E9C60-9182-4EFB-850B-BDF65D1C4CA3}"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D35EE09-9C27-4D53-AAD9-A2177064DA0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C546B4A-B6B2-4881-8533-C4B526F0727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2722BA5-FC45-4EC1-84AB-50E8F61EC6FC}"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5320" cy="5665320"/>
          </a:xfrm>
          <a:prstGeom prst="rect">
            <a:avLst/>
          </a:prstGeom>
          <a:solidFill>
            <a:srgbClr val="2c3e50"/>
          </a:solidFill>
          <a:ln w="10800">
            <a:noFill/>
          </a:ln>
        </p:spPr>
        <p:style>
          <a:lnRef idx="0"/>
          <a:fillRef idx="0"/>
          <a:effectRef idx="0"/>
          <a:fontRef idx="minor"/>
        </p:style>
      </p:sp>
      <p:sp>
        <p:nvSpPr>
          <p:cNvPr id="1" name=""/>
          <p:cNvSpPr/>
          <p:nvPr/>
        </p:nvSpPr>
        <p:spPr>
          <a:xfrm>
            <a:off x="0" y="0"/>
            <a:ext cx="10075320" cy="377532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ftr" idx="1"/>
          </p:nvPr>
        </p:nvSpPr>
        <p:spPr>
          <a:xfrm>
            <a:off x="3420000" y="5400000"/>
            <a:ext cx="3235320" cy="26532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3" name="PlaceHolder 2"/>
          <p:cNvSpPr>
            <a:spLocks noGrp="1"/>
          </p:cNvSpPr>
          <p:nvPr>
            <p:ph type="sldNum" idx="2"/>
          </p:nvPr>
        </p:nvSpPr>
        <p:spPr>
          <a:xfrm>
            <a:off x="9180000" y="5130000"/>
            <a:ext cx="715320" cy="53532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413CE3A8-930C-4554-AC56-69AC171E834B}" type="slidenum">
              <a:rPr b="1" lang="en-US" sz="1800" spc="-1" strike="noStrike">
                <a:solidFill>
                  <a:srgbClr val="ffffff"/>
                </a:solidFill>
                <a:latin typeface="Noto Sans"/>
              </a:rPr>
              <a:t>&lt;number&gt;</a:t>
            </a:fld>
            <a:endParaRPr b="0" lang="en-US" sz="1800" spc="-1" strike="noStrike">
              <a:latin typeface="Times New Roman"/>
            </a:endParaRPr>
          </a:p>
        </p:txBody>
      </p:sp>
      <p:sp>
        <p:nvSpPr>
          <p:cNvPr id="4" name="PlaceHolder 3"/>
          <p:cNvSpPr>
            <a:spLocks noGrp="1"/>
          </p:cNvSpPr>
          <p:nvPr>
            <p:ph type="dt" idx="3"/>
          </p:nvPr>
        </p:nvSpPr>
        <p:spPr>
          <a:xfrm>
            <a:off x="360000" y="5400000"/>
            <a:ext cx="2875320" cy="26532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5400000"/>
            <a:ext cx="10075320" cy="265320"/>
          </a:xfrm>
          <a:prstGeom prst="rect">
            <a:avLst/>
          </a:prstGeom>
          <a:solidFill>
            <a:srgbClr val="2c3e50"/>
          </a:solidFill>
          <a:ln w="10800">
            <a:noFill/>
          </a:ln>
        </p:spPr>
        <p:style>
          <a:lnRef idx="0"/>
          <a:fillRef idx="0"/>
          <a:effectRef idx="0"/>
          <a:fontRef idx="minor"/>
        </p:style>
      </p:sp>
      <p:sp>
        <p:nvSpPr>
          <p:cNvPr id="44" name=""/>
          <p:cNvSpPr/>
          <p:nvPr/>
        </p:nvSpPr>
        <p:spPr>
          <a:xfrm>
            <a:off x="0" y="0"/>
            <a:ext cx="10075320" cy="1210320"/>
          </a:xfrm>
          <a:prstGeom prst="rect">
            <a:avLst/>
          </a:prstGeom>
          <a:solidFill>
            <a:srgbClr val="2c3e50"/>
          </a:solidFill>
          <a:ln w="10800">
            <a:noFill/>
          </a:ln>
        </p:spPr>
        <p:style>
          <a:lnRef idx="0"/>
          <a:fillRef idx="0"/>
          <a:effectRef idx="0"/>
          <a:fontRef idx="minor"/>
        </p:style>
      </p:sp>
      <p:sp>
        <p:nvSpPr>
          <p:cNvPr id="45" name=""/>
          <p:cNvSpPr/>
          <p:nvPr/>
        </p:nvSpPr>
        <p:spPr>
          <a:xfrm>
            <a:off x="9315000" y="5175000"/>
            <a:ext cx="445320" cy="445320"/>
          </a:xfrm>
          <a:prstGeom prst="ellipse">
            <a:avLst/>
          </a:prstGeom>
          <a:solidFill>
            <a:srgbClr val="1abc9c"/>
          </a:solidFill>
          <a:ln w="10800">
            <a:solidFill>
              <a:srgbClr val="1abc9c"/>
            </a:solidFill>
            <a:round/>
          </a:ln>
        </p:spPr>
        <p:style>
          <a:lnRef idx="0"/>
          <a:fillRef idx="0"/>
          <a:effectRef idx="0"/>
          <a:fontRef idx="minor"/>
        </p:style>
      </p:sp>
      <p:sp>
        <p:nvSpPr>
          <p:cNvPr id="46" name=""/>
          <p:cNvSpPr/>
          <p:nvPr/>
        </p:nvSpPr>
        <p:spPr>
          <a:xfrm>
            <a:off x="9180000" y="5130000"/>
            <a:ext cx="715320" cy="53532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F27FF1C5-6142-4646-AD04-9A4AF711E007}"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47" name="PlaceHolder 1"/>
          <p:cNvSpPr>
            <a:spLocks noGrp="1"/>
          </p:cNvSpPr>
          <p:nvPr>
            <p:ph type="ftr" idx="4"/>
          </p:nvPr>
        </p:nvSpPr>
        <p:spPr>
          <a:xfrm>
            <a:off x="3420000" y="5400000"/>
            <a:ext cx="3235320" cy="26532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48" name="PlaceHolder 2"/>
          <p:cNvSpPr>
            <a:spLocks noGrp="1"/>
          </p:cNvSpPr>
          <p:nvPr>
            <p:ph type="dt" idx="5"/>
          </p:nvPr>
        </p:nvSpPr>
        <p:spPr>
          <a:xfrm>
            <a:off x="360000" y="5400000"/>
            <a:ext cx="2875320" cy="26532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9"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0"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5400000"/>
            <a:ext cx="10075320" cy="265320"/>
          </a:xfrm>
          <a:prstGeom prst="rect">
            <a:avLst/>
          </a:prstGeom>
          <a:solidFill>
            <a:srgbClr val="2c3e50"/>
          </a:solidFill>
          <a:ln w="10800">
            <a:noFill/>
          </a:ln>
        </p:spPr>
        <p:style>
          <a:lnRef idx="0"/>
          <a:fillRef idx="0"/>
          <a:effectRef idx="0"/>
          <a:fontRef idx="minor"/>
        </p:style>
      </p:sp>
      <p:sp>
        <p:nvSpPr>
          <p:cNvPr id="88" name=""/>
          <p:cNvSpPr/>
          <p:nvPr/>
        </p:nvSpPr>
        <p:spPr>
          <a:xfrm>
            <a:off x="0" y="0"/>
            <a:ext cx="10075320" cy="1210320"/>
          </a:xfrm>
          <a:prstGeom prst="rect">
            <a:avLst/>
          </a:prstGeom>
          <a:solidFill>
            <a:srgbClr val="2c3e50"/>
          </a:solidFill>
          <a:ln w="10800">
            <a:noFill/>
          </a:ln>
        </p:spPr>
        <p:style>
          <a:lnRef idx="0"/>
          <a:fillRef idx="0"/>
          <a:effectRef idx="0"/>
          <a:fontRef idx="minor"/>
        </p:style>
      </p:sp>
      <p:sp>
        <p:nvSpPr>
          <p:cNvPr id="89" name=""/>
          <p:cNvSpPr/>
          <p:nvPr/>
        </p:nvSpPr>
        <p:spPr>
          <a:xfrm>
            <a:off x="9315000" y="5175000"/>
            <a:ext cx="445320" cy="445320"/>
          </a:xfrm>
          <a:prstGeom prst="ellipse">
            <a:avLst/>
          </a:prstGeom>
          <a:solidFill>
            <a:srgbClr val="1abc9c"/>
          </a:solidFill>
          <a:ln w="10800">
            <a:solidFill>
              <a:srgbClr val="1abc9c"/>
            </a:solidFill>
            <a:round/>
          </a:ln>
        </p:spPr>
        <p:style>
          <a:lnRef idx="0"/>
          <a:fillRef idx="0"/>
          <a:effectRef idx="0"/>
          <a:fontRef idx="minor"/>
        </p:style>
      </p:sp>
      <p:sp>
        <p:nvSpPr>
          <p:cNvPr id="90" name=""/>
          <p:cNvSpPr/>
          <p:nvPr/>
        </p:nvSpPr>
        <p:spPr>
          <a:xfrm>
            <a:off x="9180000" y="5130000"/>
            <a:ext cx="715320" cy="53532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B0702461-60EF-46BA-B460-DED72272D0F9}"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91"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2" name="PlaceHolder 2"/>
          <p:cNvSpPr>
            <a:spLocks noGrp="1"/>
          </p:cNvSpPr>
          <p:nvPr>
            <p:ph type="ftr" idx="6"/>
          </p:nvPr>
        </p:nvSpPr>
        <p:spPr>
          <a:xfrm>
            <a:off x="3420000" y="5400000"/>
            <a:ext cx="3235320" cy="26532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93" name="PlaceHolder 3"/>
          <p:cNvSpPr>
            <a:spLocks noGrp="1"/>
          </p:cNvSpPr>
          <p:nvPr>
            <p:ph type="dt" idx="7"/>
          </p:nvPr>
        </p:nvSpPr>
        <p:spPr>
          <a:xfrm>
            <a:off x="360000" y="5400000"/>
            <a:ext cx="2875320" cy="26532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94"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p:nvPr/>
        </p:nvSpPr>
        <p:spPr>
          <a:xfrm>
            <a:off x="0" y="5400000"/>
            <a:ext cx="10075320" cy="265320"/>
          </a:xfrm>
          <a:prstGeom prst="rect">
            <a:avLst/>
          </a:prstGeom>
          <a:solidFill>
            <a:srgbClr val="2c3e50"/>
          </a:solidFill>
          <a:ln w="10800">
            <a:noFill/>
          </a:ln>
        </p:spPr>
        <p:style>
          <a:lnRef idx="0"/>
          <a:fillRef idx="0"/>
          <a:effectRef idx="0"/>
          <a:fontRef idx="minor"/>
        </p:style>
      </p:sp>
      <p:sp>
        <p:nvSpPr>
          <p:cNvPr id="132" name=""/>
          <p:cNvSpPr/>
          <p:nvPr/>
        </p:nvSpPr>
        <p:spPr>
          <a:xfrm>
            <a:off x="0" y="0"/>
            <a:ext cx="10075320" cy="1210320"/>
          </a:xfrm>
          <a:prstGeom prst="rect">
            <a:avLst/>
          </a:prstGeom>
          <a:solidFill>
            <a:srgbClr val="2c3e50"/>
          </a:solidFill>
          <a:ln w="10800">
            <a:noFill/>
          </a:ln>
        </p:spPr>
        <p:style>
          <a:lnRef idx="0"/>
          <a:fillRef idx="0"/>
          <a:effectRef idx="0"/>
          <a:fontRef idx="minor"/>
        </p:style>
      </p:sp>
      <p:sp>
        <p:nvSpPr>
          <p:cNvPr id="133" name=""/>
          <p:cNvSpPr/>
          <p:nvPr/>
        </p:nvSpPr>
        <p:spPr>
          <a:xfrm>
            <a:off x="9315000" y="5175000"/>
            <a:ext cx="445320" cy="445320"/>
          </a:xfrm>
          <a:prstGeom prst="ellipse">
            <a:avLst/>
          </a:prstGeom>
          <a:solidFill>
            <a:srgbClr val="1abc9c"/>
          </a:solidFill>
          <a:ln w="10800">
            <a:solidFill>
              <a:srgbClr val="1abc9c"/>
            </a:solidFill>
            <a:round/>
          </a:ln>
        </p:spPr>
        <p:style>
          <a:lnRef idx="0"/>
          <a:fillRef idx="0"/>
          <a:effectRef idx="0"/>
          <a:fontRef idx="minor"/>
        </p:style>
      </p:sp>
      <p:sp>
        <p:nvSpPr>
          <p:cNvPr id="134" name=""/>
          <p:cNvSpPr/>
          <p:nvPr/>
        </p:nvSpPr>
        <p:spPr>
          <a:xfrm>
            <a:off x="9180000" y="5130000"/>
            <a:ext cx="715320" cy="53532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5E463D46-AD1F-489A-9DEC-5A1DE215CEEB}"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135" name="PlaceHolder 1"/>
          <p:cNvSpPr>
            <a:spLocks noGrp="1"/>
          </p:cNvSpPr>
          <p:nvPr>
            <p:ph type="ftr" idx="8"/>
          </p:nvPr>
        </p:nvSpPr>
        <p:spPr>
          <a:xfrm>
            <a:off x="3420000" y="5400000"/>
            <a:ext cx="3235320" cy="26532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136" name="PlaceHolder 2"/>
          <p:cNvSpPr>
            <a:spLocks noGrp="1"/>
          </p:cNvSpPr>
          <p:nvPr>
            <p:ph type="dt" idx="9"/>
          </p:nvPr>
        </p:nvSpPr>
        <p:spPr>
          <a:xfrm>
            <a:off x="360000" y="5400000"/>
            <a:ext cx="2875320" cy="26532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37"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38"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60000" y="225720"/>
            <a:ext cx="9355320" cy="2741760"/>
          </a:xfrm>
          <a:prstGeom prst="rect">
            <a:avLst/>
          </a:prstGeom>
          <a:noFill/>
          <a:ln w="0">
            <a:noFill/>
          </a:ln>
        </p:spPr>
        <p:txBody>
          <a:bodyPr lIns="0" rIns="0" tIns="0" bIns="0" anchor="ctr" anchorCtr="1">
            <a:noAutofit/>
          </a:bodyPr>
          <a:p>
            <a:pPr algn="ctr">
              <a:lnSpc>
                <a:spcPct val="100000"/>
              </a:lnSpc>
              <a:buNone/>
            </a:pPr>
            <a:r>
              <a:rPr b="0" lang="en-US" sz="4200" spc="-1" strike="noStrike">
                <a:latin typeface="Arial"/>
              </a:rPr>
              <a:t>On Picard Groups and Jacobians of Directed Graphs</a:t>
            </a:r>
            <a:endParaRPr b="0" lang="en-US" sz="4200" spc="-1" strike="noStrike">
              <a:latin typeface="Arial"/>
            </a:endParaRPr>
          </a:p>
        </p:txBody>
      </p:sp>
      <p:sp>
        <p:nvSpPr>
          <p:cNvPr id="176" name="PlaceHolder 2"/>
          <p:cNvSpPr>
            <a:spLocks noGrp="1"/>
          </p:cNvSpPr>
          <p:nvPr>
            <p:ph type="subTitle"/>
          </p:nvPr>
        </p:nvSpPr>
        <p:spPr>
          <a:xfrm>
            <a:off x="504000" y="4071960"/>
            <a:ext cx="9067680" cy="1181880"/>
          </a:xfrm>
          <a:prstGeom prst="rect">
            <a:avLst/>
          </a:prstGeom>
          <a:noFill/>
          <a:ln w="0">
            <a:noFill/>
          </a:ln>
        </p:spPr>
        <p:txBody>
          <a:bodyPr lIns="0" rIns="0" tIns="0" bIns="0" anchor="ctr">
            <a:noAutofit/>
          </a:bodyPr>
          <a:p>
            <a:pPr algn="ctr">
              <a:lnSpc>
                <a:spcPct val="100000"/>
              </a:lnSpc>
              <a:buNone/>
            </a:pPr>
            <a:r>
              <a:rPr b="0" lang="en-US" sz="2000" spc="-1" strike="noStrike">
                <a:solidFill>
                  <a:srgbClr val="ffffff"/>
                </a:solidFill>
                <a:latin typeface="Arial"/>
              </a:rPr>
              <a:t>JAIUNG JUN</a:t>
            </a:r>
            <a:endParaRPr b="0" lang="en-US" sz="2000" spc="-1" strike="noStrike">
              <a:latin typeface="Arial"/>
            </a:endParaRPr>
          </a:p>
          <a:p>
            <a:pPr algn="ctr">
              <a:lnSpc>
                <a:spcPct val="100000"/>
              </a:lnSpc>
              <a:buNone/>
            </a:pPr>
            <a:r>
              <a:rPr b="0" lang="en-US" sz="2000" spc="-1" strike="noStrike">
                <a:solidFill>
                  <a:srgbClr val="ffffff"/>
                </a:solidFill>
                <a:latin typeface="Arial"/>
              </a:rPr>
              <a:t>YOUNGSU KIM</a:t>
            </a:r>
            <a:endParaRPr b="0" lang="en-US" sz="2000" spc="-1" strike="noStrike">
              <a:latin typeface="Arial"/>
            </a:endParaRPr>
          </a:p>
          <a:p>
            <a:pPr algn="ctr">
              <a:lnSpc>
                <a:spcPct val="100000"/>
              </a:lnSpc>
              <a:buNone/>
            </a:pPr>
            <a:r>
              <a:rPr b="0" lang="en-US" sz="2000" spc="-1" strike="noStrike">
                <a:solidFill>
                  <a:srgbClr val="ffffff"/>
                </a:solidFill>
                <a:latin typeface="Arial"/>
              </a:rPr>
              <a:t>MATTHEW PISANO</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60000" y="225720"/>
            <a:ext cx="9355320" cy="714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95" name="PlaceHolder 2"/>
          <p:cNvSpPr>
            <a:spLocks noGrp="1"/>
          </p:cNvSpPr>
          <p:nvPr>
            <p:ph/>
          </p:nvPr>
        </p:nvSpPr>
        <p:spPr>
          <a:xfrm>
            <a:off x="360000" y="1485000"/>
            <a:ext cx="9355320" cy="3775320"/>
          </a:xfrm>
          <a:prstGeom prst="rect">
            <a:avLst/>
          </a:prstGeom>
          <a:noFill/>
          <a:ln w="0">
            <a:noFill/>
          </a:ln>
        </p:spPr>
        <p:txBody>
          <a:bodyPr lIns="0" rIns="0" tIns="0" bIns="0" anchor="t">
            <a:normAutofit fontScale="78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a:t>
            </a:r>
            <a:r>
              <a:rPr b="1" lang="en-US" sz="3200" spc="-1" strike="noStrike">
                <a:latin typeface="Arial"/>
              </a:rPr>
              <a:t>Picard Group</a:t>
            </a:r>
            <a:r>
              <a:rPr b="0" lang="en-US" sz="3200" spc="-1" strike="noStrike">
                <a:latin typeface="Arial"/>
              </a:rPr>
              <a:t> of a graph, </a:t>
            </a:r>
            <a:r>
              <a:rPr b="0" i="1" lang="en-US" sz="3200" spc="-1" strike="noStrike">
                <a:latin typeface="Arial"/>
              </a:rPr>
              <a:t>Pic(G)</a:t>
            </a:r>
            <a:r>
              <a:rPr b="0" lang="en-US" sz="3200" spc="-1" strike="noStrike">
                <a:latin typeface="Arial"/>
              </a:rPr>
              <a:t>, is the set of all equivalence classes that the divisors of that graph </a:t>
            </a:r>
            <a:r>
              <a:rPr b="0" i="1" lang="en-US" sz="3200" spc="-1" strike="noStrike">
                <a:latin typeface="Arial"/>
              </a:rPr>
              <a:t>G </a:t>
            </a:r>
            <a:r>
              <a:rPr b="0" lang="en-US" sz="3200" spc="-1" strike="noStrike">
                <a:latin typeface="Arial"/>
              </a:rPr>
              <a:t>can be a part of.</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degree of a divisor or an equivalency class is the sum of each of the divisor’s elements.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Jacobian</a:t>
            </a:r>
            <a:r>
              <a:rPr b="0" lang="en-US" sz="3200" spc="-1" strike="noStrike">
                <a:latin typeface="Arial"/>
                <a:ea typeface="Noto Sans CJK SC"/>
              </a:rPr>
              <a:t> of a graph, </a:t>
            </a:r>
            <a:r>
              <a:rPr b="0" i="1" lang="en-US" sz="3200" spc="-1" strike="noStrike">
                <a:latin typeface="Arial"/>
                <a:ea typeface="Noto Sans CJK SC"/>
              </a:rPr>
              <a:t>Jac(G)</a:t>
            </a:r>
            <a:r>
              <a:rPr b="0" lang="en-US" sz="3200" spc="-1" strike="noStrike">
                <a:latin typeface="Arial"/>
                <a:ea typeface="Noto Sans CJK SC"/>
              </a:rPr>
              <a:t>, is a special subset of </a:t>
            </a:r>
            <a:r>
              <a:rPr b="0" i="1" lang="en-US" sz="3200" spc="-1" strike="noStrike">
                <a:latin typeface="Arial"/>
                <a:ea typeface="Noto Sans CJK SC"/>
              </a:rPr>
              <a:t>Pic(G)</a:t>
            </a:r>
            <a:r>
              <a:rPr b="0" lang="en-US" sz="3200" spc="-1" strike="noStrike">
                <a:latin typeface="Arial"/>
                <a:ea typeface="Noto Sans CJK SC"/>
              </a:rPr>
              <a:t> such that every divisor in each equivalency class has a degree of </a:t>
            </a:r>
            <a:r>
              <a:rPr b="0" i="1" lang="en-US" sz="3200" spc="-1" strike="noStrike">
                <a:latin typeface="Arial"/>
                <a:ea typeface="Noto Sans CJK SC"/>
              </a:rPr>
              <a:t>0.</a:t>
            </a:r>
            <a:r>
              <a:rPr b="0" lang="en-US" sz="3200" spc="-1" strike="noStrike">
                <a:latin typeface="Arial"/>
                <a:ea typeface="Noto Sans CJK SC"/>
              </a:rPr>
              <a:t>  If a divisor is in one of the Jacobian’s classes, it can be made winning after a finite series of moves.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360000" y="225720"/>
            <a:ext cx="9355320" cy="714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97" name="PlaceHolder 2"/>
          <p:cNvSpPr>
            <a:spLocks noGrp="1"/>
          </p:cNvSpPr>
          <p:nvPr>
            <p:ph/>
          </p:nvPr>
        </p:nvSpPr>
        <p:spPr>
          <a:xfrm>
            <a:off x="360000" y="1485000"/>
            <a:ext cx="9355320" cy="3775320"/>
          </a:xfrm>
          <a:prstGeom prst="rect">
            <a:avLst/>
          </a:prstGeom>
          <a:noFill/>
          <a:ln w="0">
            <a:noFill/>
          </a:ln>
        </p:spPr>
        <p:txBody>
          <a:bodyPr lIns="0" rIns="0" tIns="0" bIns="0" anchor="t">
            <a:normAutofit fontScale="54000"/>
          </a:bodyPr>
          <a:p>
            <a:pPr marL="91440">
              <a:lnSpc>
                <a:spcPct val="100000"/>
              </a:lnSpc>
              <a:buNone/>
            </a:pPr>
            <a:r>
              <a:rPr b="0" lang="en-US" sz="3200" spc="-1" strike="noStrike">
                <a:latin typeface="Arial"/>
              </a:rPr>
              <a:t>The Picard Group is comprised of two parts: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Jacobian</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The Jacobian itself is comprised of one or more invariant factors which are each in the form of </a:t>
            </a:r>
            <a:r>
              <a:rPr b="0" i="1" lang="en-US" sz="3200" spc="-1" strike="noStrike">
                <a:latin typeface="Arial"/>
                <a:ea typeface="Noto Sans CJK SC"/>
              </a:rPr>
              <a:t>ℤ</a:t>
            </a:r>
            <a:r>
              <a:rPr b="0" i="1" lang="en-US" sz="3200" spc="-1" strike="noStrike" baseline="-8000">
                <a:latin typeface="Arial"/>
                <a:ea typeface="Noto Sans CJK SC"/>
              </a:rPr>
              <a:t>x</a:t>
            </a:r>
            <a:r>
              <a:rPr b="0" i="1" lang="en-US" sz="3200" spc="-1" strike="noStrike">
                <a:latin typeface="Arial"/>
                <a:ea typeface="Noto Sans CJK SC"/>
              </a:rPr>
              <a:t>. </a:t>
            </a:r>
            <a:r>
              <a:rPr b="0" lang="en-US" sz="3200" spc="-1" strike="noStrike">
                <a:latin typeface="Arial"/>
                <a:ea typeface="Noto Sans CJK SC"/>
              </a:rPr>
              <a:t> With </a:t>
            </a:r>
            <a:r>
              <a:rPr b="0" i="1" lang="en-US" sz="3200" spc="-1" strike="noStrike">
                <a:latin typeface="Arial"/>
                <a:ea typeface="Noto Sans CJK SC"/>
              </a:rPr>
              <a:t>x</a:t>
            </a:r>
            <a:r>
              <a:rPr b="0" lang="en-US" sz="3200" spc="-1" strike="noStrike">
                <a:latin typeface="Arial"/>
                <a:ea typeface="Noto Sans CJK SC"/>
              </a:rPr>
              <a:t> representing the number of distinct basis equivalency classes.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Two invariant factors multiplied together represent a tuple.  These represent a graph state that is a combination of multiple classes combined together.</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sets of integers represented by its rank</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In the form of </a:t>
            </a:r>
            <a:r>
              <a:rPr b="0" i="1" lang="en-US" sz="3200" spc="-1" strike="noStrike">
                <a:latin typeface="Arial"/>
                <a:ea typeface="Noto Sans CJK SC"/>
              </a:rPr>
              <a:t>ℤ</a:t>
            </a:r>
            <a:r>
              <a:rPr b="0" i="1" lang="en-US" sz="3200" spc="-1" strike="noStrike" baseline="33000">
                <a:latin typeface="Arial"/>
                <a:ea typeface="Noto Sans CJK SC"/>
              </a:rPr>
              <a:t>n </a:t>
            </a:r>
            <a:r>
              <a:rPr b="0" i="1" lang="en-US" sz="3200" spc="-1" strike="noStrike">
                <a:latin typeface="Arial"/>
                <a:ea typeface="Noto Sans CJK SC"/>
              </a:rPr>
              <a:t>(an n-tuple of integers)</a:t>
            </a:r>
            <a:r>
              <a:rPr b="0" lang="en-US" sz="3200" spc="-1" strike="noStrike">
                <a:latin typeface="Arial"/>
                <a:ea typeface="Noto Sans CJK SC"/>
              </a:rPr>
              <a:t>, representing the number of ways any number of chips can be distributed along classes represented by the Jacobian.  This tuple can represent the scaling up or down of the invariant factor(s) that make up the Jacobian</a:t>
            </a:r>
            <a:endParaRPr b="0" lang="en-US" sz="3200" spc="-1" strike="noStrike">
              <a:latin typeface="Arial"/>
            </a:endParaRPr>
          </a:p>
          <a:p>
            <a:pPr>
              <a:lnSpc>
                <a:spcPct val="100000"/>
              </a:lnSpc>
              <a:spcBef>
                <a:spcPts val="1417"/>
              </a:spcBef>
              <a:buNone/>
            </a:pPr>
            <a:r>
              <a:rPr b="0" lang="en-US" sz="3200" spc="-1" strike="noStrike">
                <a:latin typeface="Arial"/>
                <a:ea typeface="Noto Sans CJK SC"/>
              </a:rPr>
              <a:t>Using the Picard Group, we can completely describe any initial or intermediate state of a game, given the graph that it is played 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360000" y="225720"/>
            <a:ext cx="9355320" cy="714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199" name="PlaceHolder 2"/>
          <p:cNvSpPr>
            <a:spLocks noGrp="1"/>
          </p:cNvSpPr>
          <p:nvPr>
            <p:ph/>
          </p:nvPr>
        </p:nvSpPr>
        <p:spPr>
          <a:xfrm>
            <a:off x="360000" y="1485000"/>
            <a:ext cx="9355320" cy="3775320"/>
          </a:xfrm>
          <a:prstGeom prst="rect">
            <a:avLst/>
          </a:prstGeom>
          <a:noFill/>
          <a:ln w="0">
            <a:noFill/>
          </a:ln>
        </p:spPr>
        <p:txBody>
          <a:bodyPr lIns="0" rIns="0" tIns="0" bIns="0" anchor="t">
            <a:normAutofit fontScale="69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Laplacian</a:t>
            </a:r>
            <a:r>
              <a:rPr b="0" lang="en-US" sz="3200" spc="-1" strike="noStrike">
                <a:latin typeface="Arial"/>
                <a:ea typeface="Noto Sans CJK SC"/>
              </a:rPr>
              <a:t> of a graph helps to serve as a bridge between the conceptual game and the mathematics behind those concepts.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a graph of size </a:t>
            </a:r>
            <a:r>
              <a:rPr b="0" i="1" lang="en-US" sz="3200" spc="-1" strike="noStrike">
                <a:latin typeface="Arial"/>
                <a:ea typeface="Noto Sans CJK SC"/>
              </a:rPr>
              <a:t>n</a:t>
            </a:r>
            <a:r>
              <a:rPr b="0" lang="en-US" sz="3200" spc="-1" strike="noStrike">
                <a:latin typeface="Arial"/>
                <a:ea typeface="Noto Sans CJK SC"/>
              </a:rPr>
              <a:t>, it is an </a:t>
            </a:r>
            <a:r>
              <a:rPr b="0" i="1" lang="en-US" sz="3200" spc="-1" strike="noStrike">
                <a:latin typeface="Arial"/>
                <a:ea typeface="Noto Sans CJK SC"/>
              </a:rPr>
              <a:t>n x n</a:t>
            </a:r>
            <a:r>
              <a:rPr b="0" lang="en-US" sz="3200" spc="-1" strike="noStrike">
                <a:latin typeface="Arial"/>
                <a:ea typeface="Noto Sans CJK SC"/>
              </a:rPr>
              <a:t> matrix representing all valid lending or borrowing moves that graph can make.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Smith Normal Form</a:t>
            </a:r>
            <a:r>
              <a:rPr b="0" lang="en-US" sz="3200" spc="-1" strike="noStrike">
                <a:latin typeface="Arial"/>
                <a:ea typeface="Noto Sans CJK SC"/>
              </a:rPr>
              <a:t> (SNF) of a Laplacian is a matrix obtained from the Laplacian. While the Laplacian itself encodes information about lending or borrowing moves, the SNF encodes information about the Picard Group and the Jacobian in its diagonal elements.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Calculating the SNF allows us to know more information on the possible ways a game can be played out.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60000" y="225720"/>
            <a:ext cx="9355320" cy="714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201" name="PlaceHolder 2"/>
          <p:cNvSpPr>
            <a:spLocks noGrp="1"/>
          </p:cNvSpPr>
          <p:nvPr>
            <p:ph/>
          </p:nvPr>
        </p:nvSpPr>
        <p:spPr>
          <a:xfrm>
            <a:off x="457200" y="1744920"/>
            <a:ext cx="1112040" cy="3052080"/>
          </a:xfrm>
          <a:prstGeom prst="rect">
            <a:avLst/>
          </a:prstGeom>
          <a:noFill/>
          <a:ln w="0">
            <a:noFill/>
          </a:ln>
        </p:spPr>
        <p:txBody>
          <a:bodyPr lIns="0" rIns="0" tIns="0" bIns="0" anchor="t">
            <a:normAutofit/>
          </a:bodyPr>
          <a:p>
            <a:pPr>
              <a:lnSpc>
                <a:spcPct val="100000"/>
              </a:lnSpc>
              <a:buNone/>
            </a:pPr>
            <a:endParaRPr b="0" lang="en-US" sz="1650" spc="-1" strike="noStrike">
              <a:latin typeface="Arial"/>
            </a:endParaRPr>
          </a:p>
          <a:p>
            <a:pPr>
              <a:lnSpc>
                <a:spcPct val="100000"/>
              </a:lnSpc>
              <a:buNone/>
            </a:pPr>
            <a:r>
              <a:rPr b="0" lang="en-US" sz="1650" spc="-1" strike="noStrike">
                <a:latin typeface="Arial"/>
              </a:rPr>
              <a:t>Laplacian</a:t>
            </a: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r>
              <a:rPr b="0" lang="en-US" sz="1650" spc="-1" strike="noStrike">
                <a:latin typeface="Arial"/>
              </a:rPr>
              <a:t>Smith Normal Form</a:t>
            </a:r>
            <a:endParaRPr b="0" lang="en-US" sz="1650" spc="-1" strike="noStrike">
              <a:latin typeface="Arial"/>
            </a:endParaRPr>
          </a:p>
        </p:txBody>
      </p:sp>
      <p:pic>
        <p:nvPicPr>
          <p:cNvPr id="202" name="" descr=""/>
          <p:cNvPicPr/>
          <p:nvPr/>
        </p:nvPicPr>
        <p:blipFill>
          <a:blip r:embed="rId1"/>
          <a:stretch/>
        </p:blipFill>
        <p:spPr>
          <a:xfrm>
            <a:off x="1572840" y="1371600"/>
            <a:ext cx="6195960" cy="2014920"/>
          </a:xfrm>
          <a:prstGeom prst="rect">
            <a:avLst/>
          </a:prstGeom>
          <a:ln w="0">
            <a:noFill/>
          </a:ln>
        </p:spPr>
      </p:pic>
      <p:pic>
        <p:nvPicPr>
          <p:cNvPr id="203" name="" descr=""/>
          <p:cNvPicPr/>
          <p:nvPr/>
        </p:nvPicPr>
        <p:blipFill>
          <a:blip r:embed="rId2"/>
          <a:stretch/>
        </p:blipFill>
        <p:spPr>
          <a:xfrm>
            <a:off x="1572840" y="3390120"/>
            <a:ext cx="6195960" cy="2014920"/>
          </a:xfrm>
          <a:prstGeom prst="rect">
            <a:avLst/>
          </a:prstGeom>
          <a:ln w="0">
            <a:noFill/>
          </a:ln>
        </p:spPr>
      </p:pic>
      <p:sp>
        <p:nvSpPr>
          <p:cNvPr id="204" name=""/>
          <p:cNvSpPr/>
          <p:nvPr/>
        </p:nvSpPr>
        <p:spPr>
          <a:xfrm>
            <a:off x="7772400" y="1371600"/>
            <a:ext cx="2282400" cy="3885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The non-zero elements of the diagonal represent the Jacobian of a graph while the diagonal zeros represent the rank of the Picard Group.</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Here,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Pic(G) = ℤ</a:t>
            </a:r>
            <a:r>
              <a:rPr b="0" lang="en-US" sz="1800" spc="-1" strike="noStrike" baseline="-8000">
                <a:solidFill>
                  <a:srgbClr val="000000"/>
                </a:solidFill>
                <a:latin typeface="Arial"/>
                <a:ea typeface="DejaVu Sans"/>
              </a:rPr>
              <a:t>3</a:t>
            </a:r>
            <a:r>
              <a:rPr b="0" lang="en-US" sz="1800" spc="-1" strike="noStrike">
                <a:solidFill>
                  <a:srgbClr val="000000"/>
                </a:solidFill>
                <a:latin typeface="Arial"/>
                <a:ea typeface="DejaVu Sans"/>
              </a:rPr>
              <a:t> x ℤ</a:t>
            </a:r>
            <a:r>
              <a:rPr b="0" lang="en-US" sz="1800" spc="-1" strike="noStrike" baseline="33000">
                <a:solidFill>
                  <a:srgbClr val="000000"/>
                </a:solidFill>
                <a:latin typeface="Arial"/>
                <a:ea typeface="DejaVu Sans"/>
              </a:rPr>
              <a:t>3 </a:t>
            </a:r>
            <a:r>
              <a:rPr b="0" lang="en-US" sz="1800" spc="-1" strike="noStrike">
                <a:solidFill>
                  <a:srgbClr val="000000"/>
                </a:solidFill>
                <a:latin typeface="Arial"/>
                <a:ea typeface="DejaVu Sans"/>
              </a:rPr>
              <a:t>, the Jacobian comes from the 3 at M</a:t>
            </a:r>
            <a:r>
              <a:rPr b="0" lang="en-US" sz="1800" spc="-1" strike="noStrike" baseline="-8000">
                <a:solidFill>
                  <a:srgbClr val="000000"/>
                </a:solidFill>
                <a:latin typeface="Arial"/>
                <a:ea typeface="DejaVu Sans"/>
              </a:rPr>
              <a:t>4,4</a:t>
            </a:r>
            <a:r>
              <a:rPr b="0" lang="en-US" sz="1800" spc="-1" strike="noStrike">
                <a:solidFill>
                  <a:srgbClr val="000000"/>
                </a:solidFill>
                <a:latin typeface="Arial"/>
                <a:ea typeface="DejaVu Sans"/>
              </a:rPr>
              <a:t> and the rank from 3 empty rows.</a:t>
            </a:r>
            <a:endParaRPr b="0" lang="en-US" sz="1800" spc="-1" strike="noStrike">
              <a:latin typeface="Arial"/>
            </a:endParaRPr>
          </a:p>
        </p:txBody>
      </p:sp>
      <p:sp>
        <p:nvSpPr>
          <p:cNvPr id="205" name=""/>
          <p:cNvSpPr/>
          <p:nvPr/>
        </p:nvSpPr>
        <p:spPr>
          <a:xfrm>
            <a:off x="685800" y="2514600"/>
            <a:ext cx="360" cy="1143000"/>
          </a:xfrm>
          <a:prstGeom prst="line">
            <a:avLst/>
          </a:prstGeom>
          <a:ln w="57240">
            <a:solidFill>
              <a:srgbClr val="3465a4"/>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360000" y="225720"/>
            <a:ext cx="9355320" cy="714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Focused Graphs</a:t>
            </a:r>
            <a:endParaRPr b="0" lang="en-US" sz="4400" spc="-1" strike="noStrike">
              <a:latin typeface="Arial"/>
            </a:endParaRPr>
          </a:p>
        </p:txBody>
      </p:sp>
      <p:pic>
        <p:nvPicPr>
          <p:cNvPr id="207" name="" descr=""/>
          <p:cNvPicPr/>
          <p:nvPr/>
        </p:nvPicPr>
        <p:blipFill>
          <a:blip r:embed="rId1"/>
          <a:stretch/>
        </p:blipFill>
        <p:spPr>
          <a:xfrm>
            <a:off x="228600" y="1279440"/>
            <a:ext cx="2742120" cy="2056320"/>
          </a:xfrm>
          <a:prstGeom prst="rect">
            <a:avLst/>
          </a:prstGeom>
          <a:ln w="0">
            <a:noFill/>
          </a:ln>
        </p:spPr>
      </p:pic>
      <p:pic>
        <p:nvPicPr>
          <p:cNvPr id="208" name="" descr=""/>
          <p:cNvPicPr/>
          <p:nvPr/>
        </p:nvPicPr>
        <p:blipFill>
          <a:blip r:embed="rId2"/>
          <a:stretch/>
        </p:blipFill>
        <p:spPr>
          <a:xfrm>
            <a:off x="228600" y="3336840"/>
            <a:ext cx="2742120" cy="2056320"/>
          </a:xfrm>
          <a:prstGeom prst="rect">
            <a:avLst/>
          </a:prstGeom>
          <a:ln w="0">
            <a:noFill/>
          </a:ln>
        </p:spPr>
      </p:pic>
      <p:pic>
        <p:nvPicPr>
          <p:cNvPr id="209" name="" descr=""/>
          <p:cNvPicPr/>
          <p:nvPr/>
        </p:nvPicPr>
        <p:blipFill>
          <a:blip r:embed="rId3"/>
          <a:stretch/>
        </p:blipFill>
        <p:spPr>
          <a:xfrm>
            <a:off x="3657600" y="1279440"/>
            <a:ext cx="2742120" cy="2056320"/>
          </a:xfrm>
          <a:prstGeom prst="rect">
            <a:avLst/>
          </a:prstGeom>
          <a:ln w="0">
            <a:noFill/>
          </a:ln>
        </p:spPr>
      </p:pic>
      <p:pic>
        <p:nvPicPr>
          <p:cNvPr id="210" name="" descr=""/>
          <p:cNvPicPr/>
          <p:nvPr/>
        </p:nvPicPr>
        <p:blipFill>
          <a:blip r:embed="rId4"/>
          <a:stretch/>
        </p:blipFill>
        <p:spPr>
          <a:xfrm>
            <a:off x="3657600" y="3336840"/>
            <a:ext cx="2742120" cy="2056320"/>
          </a:xfrm>
          <a:prstGeom prst="rect">
            <a:avLst/>
          </a:prstGeom>
          <a:ln w="0">
            <a:noFill/>
          </a:ln>
        </p:spPr>
      </p:pic>
      <p:pic>
        <p:nvPicPr>
          <p:cNvPr id="211" name="" descr=""/>
          <p:cNvPicPr/>
          <p:nvPr/>
        </p:nvPicPr>
        <p:blipFill>
          <a:blip r:embed="rId5"/>
          <a:stretch/>
        </p:blipFill>
        <p:spPr>
          <a:xfrm>
            <a:off x="6354000" y="1828800"/>
            <a:ext cx="3474720" cy="2605680"/>
          </a:xfrm>
          <a:prstGeom prst="rect">
            <a:avLst/>
          </a:prstGeom>
          <a:ln w="0">
            <a:noFill/>
          </a:ln>
        </p:spPr>
      </p:pic>
      <p:sp>
        <p:nvSpPr>
          <p:cNvPr id="212" name=""/>
          <p:cNvSpPr/>
          <p:nvPr/>
        </p:nvSpPr>
        <p:spPr>
          <a:xfrm>
            <a:off x="457200" y="1143000"/>
            <a:ext cx="2284920" cy="345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Tree Graph</a:t>
            </a:r>
            <a:endParaRPr b="0" lang="en-US" sz="1800" spc="-1" strike="noStrike">
              <a:latin typeface="Arial"/>
            </a:endParaRPr>
          </a:p>
        </p:txBody>
      </p:sp>
      <p:sp>
        <p:nvSpPr>
          <p:cNvPr id="213" name=""/>
          <p:cNvSpPr/>
          <p:nvPr/>
        </p:nvSpPr>
        <p:spPr>
          <a:xfrm>
            <a:off x="7086600" y="1711080"/>
            <a:ext cx="2284920" cy="345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Multipartite Graph</a:t>
            </a:r>
            <a:endParaRPr b="0" lang="en-US" sz="1800" spc="-1" strike="noStrike">
              <a:latin typeface="Arial"/>
            </a:endParaRPr>
          </a:p>
        </p:txBody>
      </p:sp>
      <p:sp>
        <p:nvSpPr>
          <p:cNvPr id="214" name=""/>
          <p:cNvSpPr/>
          <p:nvPr/>
        </p:nvSpPr>
        <p:spPr>
          <a:xfrm>
            <a:off x="3909240" y="3207600"/>
            <a:ext cx="2284920" cy="345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Wheel Graph</a:t>
            </a:r>
            <a:endParaRPr b="0" lang="en-US" sz="1800" spc="-1" strike="noStrike">
              <a:latin typeface="Arial"/>
            </a:endParaRPr>
          </a:p>
        </p:txBody>
      </p:sp>
      <p:sp>
        <p:nvSpPr>
          <p:cNvPr id="215" name=""/>
          <p:cNvSpPr/>
          <p:nvPr/>
        </p:nvSpPr>
        <p:spPr>
          <a:xfrm>
            <a:off x="3886200" y="1143000"/>
            <a:ext cx="2284920" cy="345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Pseudo-Tree Graph</a:t>
            </a:r>
            <a:endParaRPr b="0" lang="en-US" sz="1800" spc="-1" strike="noStrike">
              <a:latin typeface="Arial"/>
            </a:endParaRPr>
          </a:p>
        </p:txBody>
      </p:sp>
      <p:sp>
        <p:nvSpPr>
          <p:cNvPr id="216" name=""/>
          <p:cNvSpPr/>
          <p:nvPr/>
        </p:nvSpPr>
        <p:spPr>
          <a:xfrm>
            <a:off x="457200" y="3200400"/>
            <a:ext cx="2284920" cy="345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Cycle Graph</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360000" y="225720"/>
            <a:ext cx="9355320" cy="714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Focused Graphs</a:t>
            </a:r>
            <a:endParaRPr b="0" lang="en-US" sz="4400" spc="-1" strike="noStrike">
              <a:latin typeface="Arial"/>
            </a:endParaRPr>
          </a:p>
        </p:txBody>
      </p:sp>
      <p:sp>
        <p:nvSpPr>
          <p:cNvPr id="218" name="PlaceHolder 2"/>
          <p:cNvSpPr>
            <a:spLocks noGrp="1"/>
          </p:cNvSpPr>
          <p:nvPr>
            <p:ph/>
          </p:nvPr>
        </p:nvSpPr>
        <p:spPr>
          <a:xfrm>
            <a:off x="360000" y="1485000"/>
            <a:ext cx="9355320" cy="3775320"/>
          </a:xfrm>
          <a:prstGeom prst="rect">
            <a:avLst/>
          </a:prstGeom>
          <a:noFill/>
          <a:ln w="0">
            <a:noFill/>
          </a:ln>
        </p:spPr>
        <p:txBody>
          <a:bodyPr lIns="0" rIns="0" tIns="0" bIns="0" anchor="t">
            <a:normAutofit fontScale="79000"/>
          </a:bodyPr>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Tree Graph</a:t>
            </a:r>
            <a:r>
              <a:rPr b="0" lang="en-US" sz="2400" spc="-1" strike="noStrike">
                <a:latin typeface="Arial"/>
              </a:rPr>
              <a:t> is a graph where there is only one path between vertices and contains no cycles.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Cycle Graph</a:t>
            </a:r>
            <a:r>
              <a:rPr b="0" lang="en-US" sz="2400" spc="-1" strike="noStrike">
                <a:latin typeface="Arial"/>
              </a:rPr>
              <a:t> is a graph that only has one cycle, or a line graph with another connection between the first and last vertices.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Pseudo-Tree Graph</a:t>
            </a:r>
            <a:r>
              <a:rPr b="0" lang="en-US" sz="2400" spc="-1" strike="noStrike">
                <a:latin typeface="Arial"/>
              </a:rPr>
              <a:t> is a combination of these two.  This graph is created by gluing a tree to one of the vertices of a cycle graph.</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Wheel Graph</a:t>
            </a:r>
            <a:r>
              <a:rPr b="0" lang="en-US" sz="2400" spc="-1" strike="noStrike">
                <a:latin typeface="Arial"/>
              </a:rPr>
              <a:t> is a cycle graph with an added central vertex to which all others connect.</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Multipartite Graph</a:t>
            </a:r>
            <a:r>
              <a:rPr b="0" lang="en-US" sz="2400" spc="-1" strike="noStrike">
                <a:latin typeface="Arial"/>
              </a:rPr>
              <a:t> is a graph made up of several groups of vertices in which their vertices have no connection to each other, but are each strongly connected to another such group.</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360000" y="225720"/>
            <a:ext cx="9355320" cy="714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Research</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360000" y="225720"/>
            <a:ext cx="9355320" cy="714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Objectives</a:t>
            </a:r>
            <a:endParaRPr b="0" lang="en-US" sz="4400" spc="-1" strike="noStrike">
              <a:latin typeface="Arial"/>
            </a:endParaRPr>
          </a:p>
        </p:txBody>
      </p:sp>
      <p:sp>
        <p:nvSpPr>
          <p:cNvPr id="221" name="PlaceHolder 2"/>
          <p:cNvSpPr>
            <a:spLocks noGrp="1"/>
          </p:cNvSpPr>
          <p:nvPr>
            <p:ph/>
          </p:nvPr>
        </p:nvSpPr>
        <p:spPr>
          <a:xfrm>
            <a:off x="360000" y="1485000"/>
            <a:ext cx="9355320" cy="37753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80" spc="-1" strike="noStrike">
                <a:latin typeface="Arial"/>
              </a:rPr>
              <a:t>While chip firing games with undirected graphs are well studied and explored, the directed case has not received as much attention.</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Our goal is to explore ways to calculate these directed graphs and to study their relationships with their undirected counterparts.</a:t>
            </a:r>
            <a:endParaRPr b="0" lang="en-US" sz="248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360000" y="225720"/>
            <a:ext cx="9355320" cy="714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Methods</a:t>
            </a:r>
            <a:endParaRPr b="0" lang="en-US" sz="4400" spc="-1" strike="noStrike">
              <a:latin typeface="Arial"/>
            </a:endParaRPr>
          </a:p>
        </p:txBody>
      </p:sp>
      <p:sp>
        <p:nvSpPr>
          <p:cNvPr id="223" name="PlaceHolder 2"/>
          <p:cNvSpPr>
            <a:spLocks noGrp="1"/>
          </p:cNvSpPr>
          <p:nvPr>
            <p:ph/>
          </p:nvPr>
        </p:nvSpPr>
        <p:spPr>
          <a:xfrm>
            <a:off x="360000" y="1485000"/>
            <a:ext cx="9355320" cy="37753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80" spc="-1" strike="noStrike">
                <a:latin typeface="Arial"/>
              </a:rPr>
              <a:t>By using our target graphs as a guide, we conducted our research by looking for patterns within different configurations and graph sizes.</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We then computed many examples of said configuration to see if our original guesses held up.</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If that was the case, we then moved on to rigorously proving the conjectures that we could and adding even more computational results to those that we could not.</a:t>
            </a:r>
            <a:endParaRPr b="0" lang="en-US" sz="248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360000" y="-39960"/>
            <a:ext cx="9355320" cy="1245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a Tree’s Picard Group</a:t>
            </a:r>
            <a:endParaRPr b="0" lang="en-US" sz="4400" spc="-1" strike="noStrike">
              <a:latin typeface="Arial"/>
            </a:endParaRPr>
          </a:p>
        </p:txBody>
      </p:sp>
      <p:sp>
        <p:nvSpPr>
          <p:cNvPr id="225" name="PlaceHolder 2"/>
          <p:cNvSpPr>
            <a:spLocks noGrp="1"/>
          </p:cNvSpPr>
          <p:nvPr>
            <p:ph/>
          </p:nvPr>
        </p:nvSpPr>
        <p:spPr>
          <a:xfrm>
            <a:off x="360000" y="1485000"/>
            <a:ext cx="9355320" cy="3775320"/>
          </a:xfrm>
          <a:prstGeom prst="rect">
            <a:avLst/>
          </a:prstGeom>
          <a:noFill/>
          <a:ln w="0">
            <a:noFill/>
          </a:ln>
        </p:spPr>
        <p:txBody>
          <a:bodyPr lIns="0" rIns="0" tIns="0" bIns="0" anchor="t">
            <a:normAutofit fontScale="66000"/>
          </a:bodyPr>
          <a:p>
            <a:pPr marL="216000" indent="-216000">
              <a:lnSpc>
                <a:spcPct val="100000"/>
              </a:lnSpc>
              <a:spcBef>
                <a:spcPts val="1417"/>
              </a:spcBef>
              <a:buClr>
                <a:srgbClr val="000000"/>
              </a:buClr>
              <a:buSzPct val="45000"/>
              <a:buFont typeface="Wingdings" charset="2"/>
              <a:buChar char=""/>
            </a:pPr>
            <a:r>
              <a:rPr b="0" lang="en-US" sz="3200" spc="-1" strike="noStrike">
                <a:latin typeface="Arial"/>
              </a:rPr>
              <a:t>The Picard group is commonly written in the form </a:t>
            </a:r>
            <a:r>
              <a:rPr b="0" i="1" lang="en-US" sz="3200" spc="-1" strike="noStrike">
                <a:latin typeface="Arial"/>
              </a:rPr>
              <a:t>Pic(G) = Jac(G) x ℤ</a:t>
            </a:r>
            <a:r>
              <a:rPr b="0" i="1" lang="en-US" sz="3200" spc="-1" strike="noStrike" baseline="33000">
                <a:latin typeface="Arial"/>
              </a:rPr>
              <a:t>n</a:t>
            </a:r>
            <a:r>
              <a:rPr b="0" lang="en-US" sz="3200" spc="-1" strike="noStrike">
                <a:latin typeface="Arial"/>
              </a:rPr>
              <a:t>, where </a:t>
            </a:r>
            <a:r>
              <a:rPr b="0" i="1" lang="en-US" sz="3200" spc="-1" strike="noStrike">
                <a:latin typeface="Arial"/>
              </a:rPr>
              <a:t>n</a:t>
            </a:r>
            <a:r>
              <a:rPr b="0" lang="en-US" sz="3200" spc="-1" strike="noStrike">
                <a:latin typeface="Arial"/>
              </a:rPr>
              <a:t> is the rank of the Picard group.</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have noticed that this rank for a tree graph can be easily calculated inductively.  Its rank can be determined by following two rules </a:t>
            </a:r>
            <a:r>
              <a:rPr b="0" i="1" lang="en-US" sz="2200" spc="-1" strike="noStrike">
                <a:solidFill>
                  <a:srgbClr val="000000"/>
                </a:solidFill>
                <a:latin typeface="Arial"/>
              </a:rPr>
              <a:t>(thrm)</a:t>
            </a:r>
            <a:r>
              <a:rPr b="0" lang="en-US" sz="3200" spc="-1" strike="noStrike">
                <a:solidFill>
                  <a:srgbClr val="000000"/>
                </a:solidFill>
                <a:latin typeface="Arial"/>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can see that the rank of a tree corresponds to the number of terminal strong components of that tree.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The Jacobian of a tree is relatively simple, it is always the trivial group </a:t>
            </a:r>
            <a:r>
              <a:rPr b="0" i="1" lang="en-US" sz="2200" spc="-1" strike="noStrike">
                <a:solidFill>
                  <a:srgbClr val="000000"/>
                </a:solidFill>
                <a:latin typeface="Arial"/>
              </a:rPr>
              <a:t>(thrm)</a:t>
            </a:r>
            <a:r>
              <a:rPr b="0" lang="en-US" sz="3200" spc="-1" strike="noStrike">
                <a:solidFill>
                  <a:srgbClr val="000000"/>
                </a:solidFill>
                <a:latin typeface="Arial"/>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This comes from the directed version of the matrix tree theorem, where the rank of a graph corresponds to the number of spanning trees.  This is one in the case of tree graphs.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225720"/>
            <a:ext cx="9355320" cy="714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Introduction</a:t>
            </a:r>
            <a:endParaRPr b="0" lang="en-US" sz="4400" spc="-1" strike="noStrike">
              <a:latin typeface="Arial"/>
            </a:endParaRPr>
          </a:p>
        </p:txBody>
      </p:sp>
      <p:sp>
        <p:nvSpPr>
          <p:cNvPr id="178" name="PlaceHolder 2"/>
          <p:cNvSpPr>
            <a:spLocks noGrp="1"/>
          </p:cNvSpPr>
          <p:nvPr>
            <p:ph/>
          </p:nvPr>
        </p:nvSpPr>
        <p:spPr>
          <a:xfrm>
            <a:off x="360000" y="1485000"/>
            <a:ext cx="9355320" cy="3775320"/>
          </a:xfrm>
          <a:prstGeom prst="rect">
            <a:avLst/>
          </a:prstGeom>
          <a:noFill/>
          <a:ln w="0">
            <a:noFill/>
          </a:ln>
        </p:spPr>
        <p:txBody>
          <a:bodyPr lIns="0" rIns="0" tIns="0" bIns="0" anchor="t">
            <a:normAutofit fontScale="77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A chip firing game is a one player graph game.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Since its origin in 1983, it has since become an important tool in structural combinatorics and other areas of mathematics.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main area of study of this game is on its standard, undirected variant.  However, this game can also be played on directed graphs.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rPr>
              <a:t>Though this area has been comparatively less researched, we hope to change that through the patterns and techniques we have developed in our investigation.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360000" y="-39960"/>
            <a:ext cx="9355320" cy="1245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Creating a Pseudo-Tree</a:t>
            </a:r>
            <a:endParaRPr b="0" lang="en-US" sz="4400" spc="-1" strike="noStrike">
              <a:latin typeface="Arial"/>
            </a:endParaRPr>
          </a:p>
        </p:txBody>
      </p:sp>
      <p:sp>
        <p:nvSpPr>
          <p:cNvPr id="227" name="PlaceHolder 2"/>
          <p:cNvSpPr>
            <a:spLocks noGrp="1"/>
          </p:cNvSpPr>
          <p:nvPr>
            <p:ph/>
          </p:nvPr>
        </p:nvSpPr>
        <p:spPr>
          <a:xfrm>
            <a:off x="360000" y="1485000"/>
            <a:ext cx="9465840" cy="37753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 Pseudo-tree can be created by gluing a tree to a cycle graph in one of two ways.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Vertex – Here, whichever vertices will be glued together will be merged into one vertex.  With this way of gluing, one vertex will be shared between the two glued graphs.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Edge – With this method, the two graphs are joined by an additional edge.  This helps to preserve the attributes of the original graphs into the resulting glues pseudo-tree, such as the Jacobian often being </a:t>
            </a:r>
            <a:r>
              <a:rPr b="0" lang="en-US" sz="2100" spc="-1" strike="noStrike">
                <a:solidFill>
                  <a:srgbClr val="000000"/>
                </a:solidFill>
                <a:latin typeface="Arial"/>
                <a:ea typeface="JetBrains Mono"/>
              </a:rPr>
              <a:t>	</a:t>
            </a:r>
            <a:r>
              <a:rPr b="0" i="1" lang="en-US" sz="2100" spc="-1" strike="noStrike">
                <a:solidFill>
                  <a:srgbClr val="000000"/>
                </a:solidFill>
                <a:latin typeface="Arial"/>
                <a:ea typeface="JetBrains Mono"/>
              </a:rPr>
              <a:t>Jac(cycle) x Jac(tree)</a:t>
            </a:r>
            <a:r>
              <a:rPr b="0" lang="en-US" sz="2100" spc="-1" strike="noStrike">
                <a:solidFill>
                  <a:srgbClr val="000000"/>
                </a:solidFill>
                <a:latin typeface="Arial"/>
                <a:ea typeface="JetBrains Mono"/>
              </a:rPr>
              <a:t>.</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360000" y="-39960"/>
            <a:ext cx="9355320" cy="1245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Cycle Graph</a:t>
            </a:r>
            <a:endParaRPr b="0" lang="en-US" sz="4400" spc="-1" strike="noStrike">
              <a:latin typeface="Arial"/>
            </a:endParaRPr>
          </a:p>
        </p:txBody>
      </p:sp>
      <p:sp>
        <p:nvSpPr>
          <p:cNvPr id="229" name="PlaceHolder 2"/>
          <p:cNvSpPr>
            <a:spLocks noGrp="1"/>
          </p:cNvSpPr>
          <p:nvPr>
            <p:ph/>
          </p:nvPr>
        </p:nvSpPr>
        <p:spPr>
          <a:xfrm>
            <a:off x="360000" y="1485000"/>
            <a:ext cx="9355320" cy="3775320"/>
          </a:xfrm>
          <a:prstGeom prst="rect">
            <a:avLst/>
          </a:prstGeom>
          <a:noFill/>
          <a:ln w="0">
            <a:noFill/>
          </a:ln>
        </p:spPr>
        <p:txBody>
          <a:bodyPr lIns="0" rIns="0" tIns="0" bIns="0" anchor="t">
            <a:normAutofit fontScale="78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rank of the Picard group of a cycle graph is similar to that of a tree.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We have proved that there is always some orientation of a cycle such that the Jacobian is trivial or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k</a:t>
            </a:r>
            <a:r>
              <a:rPr b="0" lang="en-US" sz="3200" spc="-1" strike="noStrike" baseline="-8000">
                <a:solidFill>
                  <a:srgbClr val="000000"/>
                </a:solidFill>
                <a:latin typeface="Arial"/>
                <a:ea typeface="Noto Sans CJK SC"/>
              </a:rPr>
              <a:t> </a:t>
            </a:r>
            <a:r>
              <a:rPr b="0" lang="en-US" sz="3200" spc="-1" strike="noStrike">
                <a:solidFill>
                  <a:srgbClr val="000000"/>
                </a:solidFill>
                <a:latin typeface="Arial"/>
                <a:ea typeface="Noto Sans CJK SC"/>
              </a:rPr>
              <a:t>where </a:t>
            </a:r>
            <a:r>
              <a:rPr b="0" i="1" lang="en-US" sz="3200" spc="-1" strike="noStrike">
                <a:solidFill>
                  <a:srgbClr val="000000"/>
                </a:solidFill>
                <a:latin typeface="Arial"/>
                <a:ea typeface="Noto Sans CJK SC"/>
              </a:rPr>
              <a:t>k≤n</a:t>
            </a:r>
            <a:r>
              <a:rPr b="0" lang="en-US" sz="3200" spc="-1" strike="noStrike">
                <a:solidFill>
                  <a:srgbClr val="000000"/>
                </a:solidFill>
                <a:latin typeface="Arial"/>
                <a:ea typeface="Noto Sans CJK SC"/>
              </a:rPr>
              <a:t> when </a:t>
            </a:r>
            <a:r>
              <a:rPr b="0" i="1" lang="en-US" sz="3200" spc="-1" strike="noStrike">
                <a:solidFill>
                  <a:srgbClr val="000000"/>
                </a:solidFill>
                <a:latin typeface="Arial"/>
                <a:ea typeface="Noto Sans CJK SC"/>
              </a:rPr>
              <a:t>n≥3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Additionally, we have been able to calculate the Jacobian for any arbitrary cycle graph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with two </a:t>
            </a:r>
            <a:r>
              <a:rPr b="0" i="1" lang="en-US" sz="3200" spc="-1" strike="noStrike">
                <a:solidFill>
                  <a:srgbClr val="000000"/>
                </a:solidFill>
                <a:latin typeface="Arial"/>
                <a:ea typeface="Noto Sans CJK SC"/>
              </a:rPr>
              <a:t>paths.</a:t>
            </a:r>
            <a:r>
              <a:rPr b="0" lang="en-US" sz="3200" spc="-1" strike="noStrike">
                <a:solidFill>
                  <a:srgbClr val="000000"/>
                </a:solidFill>
                <a:latin typeface="Arial"/>
                <a:ea typeface="Noto Sans CJK SC"/>
              </a:rPr>
              <a:t>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For these graphs, the Jacobian is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(x+2)</a:t>
            </a:r>
            <a:r>
              <a:rPr b="0" i="1" lang="en-US" sz="3200" spc="-1" strike="noStrike">
                <a:solidFill>
                  <a:srgbClr val="000000"/>
                </a:solidFill>
                <a:latin typeface="Arial"/>
                <a:ea typeface="Noto Sans CJK SC"/>
              </a:rPr>
              <a:t> </a:t>
            </a:r>
            <a:r>
              <a:rPr b="0" lang="en-US" sz="3200" spc="-1" strike="noStrike">
                <a:solidFill>
                  <a:srgbClr val="000000"/>
                </a:solidFill>
                <a:latin typeface="Arial"/>
                <a:ea typeface="Noto Sans CJK SC"/>
              </a:rPr>
              <a:t>where</a:t>
            </a:r>
            <a:r>
              <a:rPr b="0" i="1" lang="en-US" sz="3200" spc="-1" strike="noStrike">
                <a:solidFill>
                  <a:srgbClr val="000000"/>
                </a:solidFill>
                <a:latin typeface="Arial"/>
                <a:ea typeface="Noto Sans CJK SC"/>
              </a:rPr>
              <a:t> x</a:t>
            </a:r>
            <a:r>
              <a:rPr b="0" lang="en-US" sz="3200" spc="-1" strike="noStrike">
                <a:solidFill>
                  <a:srgbClr val="000000"/>
                </a:solidFill>
                <a:latin typeface="Arial"/>
                <a:ea typeface="Noto Sans CJK SC"/>
              </a:rPr>
              <a:t> is the number of bidirectional edges on one side of the paths.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360000" y="225720"/>
            <a:ext cx="9355320" cy="714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Jacobian of a Cycle Graph</a:t>
            </a:r>
            <a:endParaRPr b="0" lang="en-US" sz="4400" spc="-1" strike="noStrike">
              <a:latin typeface="Arial"/>
            </a:endParaRPr>
          </a:p>
        </p:txBody>
      </p:sp>
      <p:pic>
        <p:nvPicPr>
          <p:cNvPr id="231" name="" descr=""/>
          <p:cNvPicPr/>
          <p:nvPr/>
        </p:nvPicPr>
        <p:blipFill>
          <a:blip r:embed="rId1"/>
          <a:stretch/>
        </p:blipFill>
        <p:spPr>
          <a:xfrm>
            <a:off x="2514600" y="2373120"/>
            <a:ext cx="2929680" cy="2196360"/>
          </a:xfrm>
          <a:prstGeom prst="rect">
            <a:avLst/>
          </a:prstGeom>
          <a:ln w="0">
            <a:noFill/>
          </a:ln>
        </p:spPr>
      </p:pic>
      <p:pic>
        <p:nvPicPr>
          <p:cNvPr id="232" name="" descr=""/>
          <p:cNvPicPr/>
          <p:nvPr/>
        </p:nvPicPr>
        <p:blipFill>
          <a:blip r:embed="rId2"/>
          <a:srcRect l="7494" t="5614" r="10022" b="10008"/>
          <a:stretch/>
        </p:blipFill>
        <p:spPr>
          <a:xfrm>
            <a:off x="209520" y="1290960"/>
            <a:ext cx="2416680" cy="1926000"/>
          </a:xfrm>
          <a:prstGeom prst="rect">
            <a:avLst/>
          </a:prstGeom>
          <a:ln w="0">
            <a:noFill/>
          </a:ln>
        </p:spPr>
      </p:pic>
      <p:pic>
        <p:nvPicPr>
          <p:cNvPr id="233" name="" descr=""/>
          <p:cNvPicPr/>
          <p:nvPr/>
        </p:nvPicPr>
        <p:blipFill>
          <a:blip r:embed="rId3"/>
          <a:srcRect l="0" t="488" r="6455" b="5937"/>
          <a:stretch/>
        </p:blipFill>
        <p:spPr>
          <a:xfrm>
            <a:off x="0" y="3200400"/>
            <a:ext cx="2740320" cy="2054880"/>
          </a:xfrm>
          <a:prstGeom prst="rect">
            <a:avLst/>
          </a:prstGeom>
          <a:ln w="0">
            <a:noFill/>
          </a:ln>
        </p:spPr>
      </p:pic>
      <p:sp>
        <p:nvSpPr>
          <p:cNvPr id="234" name=""/>
          <p:cNvSpPr/>
          <p:nvPr/>
        </p:nvSpPr>
        <p:spPr>
          <a:xfrm rot="18160800">
            <a:off x="218880" y="2125440"/>
            <a:ext cx="1367640" cy="2246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5" name=""/>
          <p:cNvSpPr/>
          <p:nvPr/>
        </p:nvSpPr>
        <p:spPr>
          <a:xfrm rot="3178800">
            <a:off x="1719720" y="1997280"/>
            <a:ext cx="910440" cy="2246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6" name=""/>
          <p:cNvSpPr/>
          <p:nvPr/>
        </p:nvSpPr>
        <p:spPr>
          <a:xfrm>
            <a:off x="1143000" y="2973240"/>
            <a:ext cx="910440" cy="2246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7" name=""/>
          <p:cNvSpPr/>
          <p:nvPr/>
        </p:nvSpPr>
        <p:spPr>
          <a:xfrm rot="18160800">
            <a:off x="218880" y="4049640"/>
            <a:ext cx="1367640" cy="2246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8" name=""/>
          <p:cNvSpPr/>
          <p:nvPr/>
        </p:nvSpPr>
        <p:spPr>
          <a:xfrm rot="14195400">
            <a:off x="1585080" y="4054680"/>
            <a:ext cx="1367640" cy="2246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9" name=""/>
          <p:cNvSpPr/>
          <p:nvPr/>
        </p:nvSpPr>
        <p:spPr>
          <a:xfrm rot="21568800">
            <a:off x="830160" y="5019120"/>
            <a:ext cx="1367640" cy="2246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40" name=""/>
          <p:cNvSpPr/>
          <p:nvPr/>
        </p:nvSpPr>
        <p:spPr>
          <a:xfrm>
            <a:off x="3657600" y="4116240"/>
            <a:ext cx="910440" cy="2246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41" name=""/>
          <p:cNvSpPr/>
          <p:nvPr/>
        </p:nvSpPr>
        <p:spPr>
          <a:xfrm rot="13918800">
            <a:off x="4201560" y="3116520"/>
            <a:ext cx="910440" cy="2246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42" name=""/>
          <p:cNvSpPr/>
          <p:nvPr/>
        </p:nvSpPr>
        <p:spPr>
          <a:xfrm rot="7579800">
            <a:off x="2878920" y="3292920"/>
            <a:ext cx="910440" cy="2246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pic>
        <p:nvPicPr>
          <p:cNvPr id="243" name="" descr=""/>
          <p:cNvPicPr/>
          <p:nvPr/>
        </p:nvPicPr>
        <p:blipFill>
          <a:blip r:embed="rId4"/>
          <a:stretch/>
        </p:blipFill>
        <p:spPr>
          <a:xfrm>
            <a:off x="5181840" y="1600200"/>
            <a:ext cx="4874040" cy="36550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360000" y="-39960"/>
            <a:ext cx="9355320" cy="1245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Wheel Graph</a:t>
            </a:r>
            <a:endParaRPr b="0" lang="en-US" sz="4400" spc="-1" strike="noStrike">
              <a:latin typeface="Arial"/>
            </a:endParaRPr>
          </a:p>
        </p:txBody>
      </p:sp>
      <p:sp>
        <p:nvSpPr>
          <p:cNvPr id="245" name="PlaceHolder 2"/>
          <p:cNvSpPr>
            <a:spLocks noGrp="1"/>
          </p:cNvSpPr>
          <p:nvPr>
            <p:ph/>
          </p:nvPr>
        </p:nvSpPr>
        <p:spPr>
          <a:xfrm>
            <a:off x="360000" y="1485000"/>
            <a:ext cx="9355320" cy="3775320"/>
          </a:xfrm>
          <a:prstGeom prst="rect">
            <a:avLst/>
          </a:prstGeom>
          <a:noFill/>
          <a:ln w="0">
            <a:noFill/>
          </a:ln>
        </p:spPr>
        <p:txBody>
          <a:bodyPr lIns="0" rIns="0" tIns="0" bIns="0" anchor="t">
            <a:normAutofit fontScale="67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For wheel graphs, we looked for patterns that arose within the invariant factors of the Jacobian as a general formula was not immediately obvious.  For this strategy, we broke the edges into those belonging to the rim of the wheel and those of the spokes.  By orienting all the edges of either group the same way and trying all nine combinations, we noticed four well-defined patterns.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most interesting of these cases was for graphs whose rims were bidirectional and whose spokes pointed inward.  Here, the Jacobians followed the pattern of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αφ^n </a:t>
            </a:r>
            <a:r>
              <a:rPr b="0" i="1" lang="en-US" sz="3200" spc="-1" strike="noStrike">
                <a:solidFill>
                  <a:srgbClr val="000000"/>
                </a:solidFill>
                <a:latin typeface="Arial"/>
                <a:ea typeface="Noto Sans CJK SC"/>
              </a:rPr>
              <a:t>x ℤ</a:t>
            </a:r>
            <a:r>
              <a:rPr b="0" i="1" lang="en-US" sz="3200" spc="-1" strike="noStrike" baseline="-8000">
                <a:solidFill>
                  <a:srgbClr val="000000"/>
                </a:solidFill>
                <a:latin typeface="Arial"/>
                <a:ea typeface="Noto Sans CJK SC"/>
              </a:rPr>
              <a:t>cαφ^n</a:t>
            </a:r>
            <a:r>
              <a:rPr b="0" lang="en-US" sz="3200" spc="-1" strike="noStrike">
                <a:solidFill>
                  <a:srgbClr val="000000"/>
                </a:solidFill>
                <a:latin typeface="Arial"/>
                <a:ea typeface="Noto Sans CJK SC"/>
              </a:rPr>
              <a:t> when the size was odd where </a:t>
            </a:r>
            <a:r>
              <a:rPr b="0" i="1" lang="en-US" sz="3200" spc="-1" strike="noStrike">
                <a:solidFill>
                  <a:srgbClr val="000000"/>
                </a:solidFill>
                <a:latin typeface="Arial"/>
                <a:ea typeface="Noto Sans CJK SC"/>
              </a:rPr>
              <a:t>α≊0.27555</a:t>
            </a:r>
            <a:r>
              <a:rPr b="0" lang="en-US" sz="3200" spc="-1" strike="noStrike">
                <a:solidFill>
                  <a:srgbClr val="000000"/>
                </a:solidFill>
                <a:latin typeface="Arial"/>
                <a:ea typeface="Noto Sans CJK SC"/>
              </a:rPr>
              <a:t> and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βφ^n </a:t>
            </a:r>
            <a:r>
              <a:rPr b="0" i="1" lang="en-US" sz="3200" spc="-1" strike="noStrike">
                <a:solidFill>
                  <a:srgbClr val="000000"/>
                </a:solidFill>
                <a:latin typeface="Arial"/>
                <a:ea typeface="Noto Sans CJK SC"/>
              </a:rPr>
              <a:t>x ℤ</a:t>
            </a:r>
            <a:r>
              <a:rPr b="0" i="1" lang="en-US" sz="3200" spc="-1" strike="noStrike" baseline="-8000">
                <a:solidFill>
                  <a:srgbClr val="000000"/>
                </a:solidFill>
                <a:latin typeface="Arial"/>
                <a:ea typeface="Noto Sans CJK SC"/>
              </a:rPr>
              <a:t>βφ^n</a:t>
            </a:r>
            <a:r>
              <a:rPr b="0" lang="en-US" sz="3200" spc="-1" strike="noStrike">
                <a:solidFill>
                  <a:srgbClr val="000000"/>
                </a:solidFill>
                <a:latin typeface="Arial"/>
                <a:ea typeface="Noto Sans CJK SC"/>
              </a:rPr>
              <a:t> when the size was even where </a:t>
            </a:r>
            <a:r>
              <a:rPr b="0" i="1" lang="en-US" sz="3200" spc="-1" strike="noStrike">
                <a:solidFill>
                  <a:srgbClr val="000000"/>
                </a:solidFill>
                <a:latin typeface="Arial"/>
                <a:ea typeface="Noto Sans CJK SC"/>
              </a:rPr>
              <a:t>β≊0.618035</a:t>
            </a:r>
            <a:r>
              <a:rPr b="0" lang="en-US" sz="3200" spc="-1" strike="noStrike">
                <a:solidFill>
                  <a:srgbClr val="000000"/>
                </a:solidFill>
                <a:latin typeface="Arial"/>
                <a:ea typeface="Noto Sans CJK SC"/>
              </a:rPr>
              <a:t>.  In both of these patterns, φ represents the golden ratio </a:t>
            </a:r>
            <a:r>
              <a:rPr b="0" i="1" lang="en-US" sz="2200" spc="-1" strike="noStrike">
                <a:solidFill>
                  <a:srgbClr val="000000"/>
                </a:solidFill>
                <a:latin typeface="Arial"/>
                <a:ea typeface="Noto Sans CJK SC"/>
              </a:rPr>
              <a:t>(conj)</a:t>
            </a:r>
            <a:r>
              <a:rPr b="0" lang="en-US" sz="3200" spc="-1" strike="noStrike">
                <a:solidFill>
                  <a:srgbClr val="000000"/>
                </a:solidFill>
                <a:latin typeface="Arial"/>
                <a:ea typeface="Noto Sans CJK SC"/>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360000" y="-39960"/>
            <a:ext cx="9355320" cy="1245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Connections Between Wheel and Cycle Graphs</a:t>
            </a:r>
            <a:endParaRPr b="0" lang="en-US" sz="4400" spc="-1" strike="noStrike">
              <a:latin typeface="Arial"/>
            </a:endParaRPr>
          </a:p>
        </p:txBody>
      </p:sp>
      <p:sp>
        <p:nvSpPr>
          <p:cNvPr id="247" name="PlaceHolder 2"/>
          <p:cNvSpPr>
            <a:spLocks noGrp="1"/>
          </p:cNvSpPr>
          <p:nvPr>
            <p:ph/>
          </p:nvPr>
        </p:nvSpPr>
        <p:spPr>
          <a:xfrm>
            <a:off x="360000" y="1485000"/>
            <a:ext cx="9355320" cy="3775320"/>
          </a:xfrm>
          <a:prstGeom prst="rect">
            <a:avLst/>
          </a:prstGeom>
          <a:noFill/>
          <a:ln w="0">
            <a:noFill/>
          </a:ln>
        </p:spPr>
        <p:txBody>
          <a:bodyPr lIns="0" rIns="0" tIns="0" bIns="0" anchor="t">
            <a:normAutofit fontScale="76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During our experiments with wheel graphs whose spokes pointed outward, their Picard groups behave similarly to the cycle graph one size smaller, as if the central vertex was not there at all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This is due to the fact that chips are only fired along outgoing edges.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These relations are also split into several cases, for example:</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For even wheel graphs, arbitrary Picard groups of Wheel</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appear to be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(n-1)*a</a:t>
            </a:r>
            <a:r>
              <a:rPr b="0" i="1" lang="en-US" sz="3200" spc="-1" strike="noStrike">
                <a:solidFill>
                  <a:srgbClr val="000000"/>
                </a:solidFill>
                <a:latin typeface="Arial"/>
                <a:ea typeface="Noto Sans CJK SC"/>
              </a:rPr>
              <a:t> x ℤ</a:t>
            </a:r>
            <a:r>
              <a:rPr b="0" lang="en-US" sz="3200" spc="-1" strike="noStrike">
                <a:solidFill>
                  <a:srgbClr val="000000"/>
                </a:solidFill>
                <a:latin typeface="Arial"/>
                <a:ea typeface="Noto Sans CJK SC"/>
              </a:rPr>
              <a:t> where a is in the Picard group of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(n-1)</a:t>
            </a:r>
            <a:r>
              <a:rPr b="0" i="1" lang="en-US" sz="3200" spc="-1" strike="noStrike">
                <a:solidFill>
                  <a:srgbClr val="000000"/>
                </a:solidFill>
                <a:latin typeface="Arial"/>
                <a:ea typeface="Noto Sans CJK SC"/>
              </a:rPr>
              <a:t>  ℤ</a:t>
            </a:r>
            <a:r>
              <a:rPr b="0" i="1" lang="en-US" sz="3200" spc="-1" strike="noStrike" baseline="-8000">
                <a:solidFill>
                  <a:srgbClr val="000000"/>
                </a:solidFill>
                <a:latin typeface="Arial"/>
                <a:ea typeface="Noto Sans CJK SC"/>
              </a:rPr>
              <a:t>a</a:t>
            </a:r>
            <a:r>
              <a:rPr b="0" i="1" lang="en-US" sz="3200" spc="-1" strike="noStrike">
                <a:solidFill>
                  <a:srgbClr val="000000"/>
                </a:solidFill>
                <a:latin typeface="Arial"/>
                <a:ea typeface="Noto Sans CJK SC"/>
              </a:rPr>
              <a:t> x ℤ </a:t>
            </a:r>
            <a:r>
              <a:rPr b="0" lang="en-US" sz="3200" spc="-1" strike="noStrike">
                <a:solidFill>
                  <a:srgbClr val="000000"/>
                </a:solidFill>
                <a:latin typeface="Arial"/>
                <a:ea typeface="Noto Sans CJK SC"/>
              </a:rPr>
              <a:t>when all spokes point outward.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360000" y="-39960"/>
            <a:ext cx="9355320" cy="1245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Connections Between Wheel and Cycle Graphs</a:t>
            </a:r>
            <a:endParaRPr b="0" lang="en-US" sz="4400" spc="-1" strike="noStrike">
              <a:latin typeface="Arial"/>
            </a:endParaRPr>
          </a:p>
        </p:txBody>
      </p:sp>
      <p:pic>
        <p:nvPicPr>
          <p:cNvPr id="249" name="" descr=""/>
          <p:cNvPicPr/>
          <p:nvPr/>
        </p:nvPicPr>
        <p:blipFill>
          <a:blip r:embed="rId1"/>
          <a:stretch/>
        </p:blipFill>
        <p:spPr>
          <a:xfrm>
            <a:off x="1143000" y="2196720"/>
            <a:ext cx="3775680" cy="2831400"/>
          </a:xfrm>
          <a:prstGeom prst="rect">
            <a:avLst/>
          </a:prstGeom>
          <a:ln w="0">
            <a:noFill/>
          </a:ln>
        </p:spPr>
      </p:pic>
      <p:pic>
        <p:nvPicPr>
          <p:cNvPr id="250" name="" descr=""/>
          <p:cNvPicPr/>
          <p:nvPr/>
        </p:nvPicPr>
        <p:blipFill>
          <a:blip r:embed="rId2"/>
          <a:stretch/>
        </p:blipFill>
        <p:spPr>
          <a:xfrm>
            <a:off x="4910040" y="2196720"/>
            <a:ext cx="3775680" cy="2831400"/>
          </a:xfrm>
          <a:prstGeom prst="rect">
            <a:avLst/>
          </a:prstGeom>
          <a:ln w="0">
            <a:noFill/>
          </a:ln>
        </p:spPr>
      </p:pic>
      <p:sp>
        <p:nvSpPr>
          <p:cNvPr id="251" name=""/>
          <p:cNvSpPr/>
          <p:nvPr/>
        </p:nvSpPr>
        <p:spPr>
          <a:xfrm>
            <a:off x="1600200" y="1828800"/>
            <a:ext cx="6628320" cy="345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Pic(C</a:t>
            </a:r>
            <a:r>
              <a:rPr b="0" lang="en-US" sz="1800" spc="-1" strike="noStrike" baseline="-8000">
                <a:solidFill>
                  <a:srgbClr val="000000"/>
                </a:solidFill>
                <a:latin typeface="Arial"/>
                <a:ea typeface="DejaVu Sans"/>
              </a:rPr>
              <a:t>7</a:t>
            </a:r>
            <a:r>
              <a:rPr b="0" lang="en-US" sz="1800" spc="-1" strike="noStrike">
                <a:solidFill>
                  <a:srgbClr val="000000"/>
                </a:solidFill>
                <a:latin typeface="Arial"/>
                <a:ea typeface="DejaVu Sans"/>
              </a:rPr>
              <a:t>) = ℤ</a:t>
            </a:r>
            <a:r>
              <a:rPr b="0" lang="en-US" sz="1800" spc="-1" strike="noStrike" baseline="-8000">
                <a:solidFill>
                  <a:srgbClr val="000000"/>
                </a:solidFill>
                <a:latin typeface="Arial"/>
                <a:ea typeface="DejaVu Sans"/>
              </a:rPr>
              <a:t>5</a:t>
            </a:r>
            <a:r>
              <a:rPr b="0" lang="en-US" sz="1800" spc="-1" strike="noStrike">
                <a:solidFill>
                  <a:srgbClr val="000000"/>
                </a:solidFill>
                <a:latin typeface="Arial"/>
                <a:ea typeface="DejaVu Sans"/>
              </a:rPr>
              <a:t> x ℤ                               Pic(W</a:t>
            </a:r>
            <a:r>
              <a:rPr b="0" lang="en-US" sz="1800" spc="-1" strike="noStrike" baseline="-8000">
                <a:solidFill>
                  <a:srgbClr val="000000"/>
                </a:solidFill>
                <a:latin typeface="Arial"/>
                <a:ea typeface="DejaVu Sans"/>
              </a:rPr>
              <a:t>8</a:t>
            </a:r>
            <a:r>
              <a:rPr b="0" lang="en-US" sz="1800" spc="-1" strike="noStrike">
                <a:solidFill>
                  <a:srgbClr val="000000"/>
                </a:solidFill>
                <a:latin typeface="Arial"/>
                <a:ea typeface="DejaVu Sans"/>
              </a:rPr>
              <a:t>) = ℤ</a:t>
            </a:r>
            <a:r>
              <a:rPr b="0" lang="en-US" sz="1800" spc="-1" strike="noStrike" baseline="-8000">
                <a:solidFill>
                  <a:srgbClr val="000000"/>
                </a:solidFill>
                <a:latin typeface="Arial"/>
                <a:ea typeface="DejaVu Sans"/>
              </a:rPr>
              <a:t>35</a:t>
            </a:r>
            <a:r>
              <a:rPr b="0" lang="en-US" sz="1800" spc="-1" strike="noStrike">
                <a:solidFill>
                  <a:srgbClr val="000000"/>
                </a:solidFill>
                <a:latin typeface="Arial"/>
                <a:ea typeface="DejaVu Sans"/>
              </a:rPr>
              <a:t> x ℤ</a:t>
            </a:r>
            <a:endParaRPr b="0" lang="en-US" sz="1800" spc="-1" strike="noStrike">
              <a:latin typeface="Arial"/>
            </a:endParaRPr>
          </a:p>
        </p:txBody>
      </p:sp>
      <p:sp>
        <p:nvSpPr>
          <p:cNvPr id="252" name=""/>
          <p:cNvSpPr/>
          <p:nvPr/>
        </p:nvSpPr>
        <p:spPr>
          <a:xfrm flipV="1">
            <a:off x="1969560" y="3017520"/>
            <a:ext cx="500040" cy="52020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3" name=""/>
          <p:cNvSpPr/>
          <p:nvPr/>
        </p:nvSpPr>
        <p:spPr>
          <a:xfrm>
            <a:off x="7471440" y="2754720"/>
            <a:ext cx="48420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4" name=""/>
          <p:cNvSpPr/>
          <p:nvPr/>
        </p:nvSpPr>
        <p:spPr>
          <a:xfrm flipV="1">
            <a:off x="6450480" y="2758680"/>
            <a:ext cx="78480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5" name=""/>
          <p:cNvSpPr/>
          <p:nvPr/>
        </p:nvSpPr>
        <p:spPr>
          <a:xfrm flipV="1">
            <a:off x="5715000" y="3017520"/>
            <a:ext cx="51084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6" name=""/>
          <p:cNvSpPr/>
          <p:nvPr/>
        </p:nvSpPr>
        <p:spPr>
          <a:xfrm>
            <a:off x="3512880" y="2750760"/>
            <a:ext cx="659160" cy="16020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7" name=""/>
          <p:cNvSpPr/>
          <p:nvPr/>
        </p:nvSpPr>
        <p:spPr>
          <a:xfrm flipV="1">
            <a:off x="2674800" y="2754720"/>
            <a:ext cx="571680" cy="167400"/>
          </a:xfrm>
          <a:prstGeom prst="line">
            <a:avLst/>
          </a:prstGeom>
          <a:ln w="57240">
            <a:solidFill>
              <a:srgbClr val="729fcf"/>
            </a:solidFill>
            <a:round/>
            <a:headEnd len="med" type="triangle" w="me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360000" y="-39960"/>
            <a:ext cx="9355320" cy="1245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Multipartite Graph</a:t>
            </a:r>
            <a:endParaRPr b="0" lang="en-US" sz="4400" spc="-1" strike="noStrike">
              <a:latin typeface="Arial"/>
            </a:endParaRPr>
          </a:p>
        </p:txBody>
      </p:sp>
      <p:sp>
        <p:nvSpPr>
          <p:cNvPr id="259" name="PlaceHolder 2"/>
          <p:cNvSpPr>
            <a:spLocks noGrp="1"/>
          </p:cNvSpPr>
          <p:nvPr>
            <p:ph/>
          </p:nvPr>
        </p:nvSpPr>
        <p:spPr>
          <a:xfrm>
            <a:off x="360000" y="1485000"/>
            <a:ext cx="9355320" cy="3775320"/>
          </a:xfrm>
          <a:prstGeom prst="rect">
            <a:avLst/>
          </a:prstGeom>
          <a:noFill/>
          <a:ln w="0">
            <a:noFill/>
          </a:ln>
        </p:spPr>
        <p:txBody>
          <a:bodyPr lIns="0" rIns="0" tIns="0" bIns="0" anchor="t">
            <a:normAutofit fontScale="71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structure  of  the  graphs  that  we  investigate  are  intentionally  designed  to  resemble  artificial neural networks.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We were able to find notable patterns in both a </a:t>
            </a:r>
            <a:r>
              <a:rPr b="0" i="1" lang="en-US" sz="3200" spc="-1" strike="noStrike">
                <a:latin typeface="Arial"/>
                <a:ea typeface="Noto Sans CJK SC"/>
              </a:rPr>
              <a:t>Perceptron</a:t>
            </a:r>
            <a:r>
              <a:rPr b="0" lang="en-US" sz="3200" spc="-1" strike="noStrike">
                <a:latin typeface="Arial"/>
                <a:ea typeface="Noto Sans CJK SC"/>
              </a:rPr>
              <a:t> style model with two layers and a </a:t>
            </a:r>
            <a:r>
              <a:rPr b="0" i="1" lang="en-US" sz="3200" spc="-1" strike="noStrike">
                <a:latin typeface="Arial"/>
                <a:ea typeface="Noto Sans CJK SC"/>
              </a:rPr>
              <a:t>Hidden Layer</a:t>
            </a:r>
            <a:r>
              <a:rPr b="0" lang="en-US" sz="3200" spc="-1" strike="noStrike">
                <a:latin typeface="Arial"/>
                <a:ea typeface="Noto Sans CJK SC"/>
              </a:rPr>
              <a:t> model with three layers </a:t>
            </a:r>
            <a:r>
              <a:rPr b="0" i="1" lang="en-US" sz="2200" spc="-1" strike="noStrike">
                <a:solidFill>
                  <a:srgbClr val="000000"/>
                </a:solidFill>
                <a:latin typeface="Arial"/>
                <a:ea typeface="Noto Sans CJK SC"/>
              </a:rPr>
              <a:t>(conj)</a:t>
            </a:r>
            <a:r>
              <a:rPr b="0" lang="en-US" sz="3200" spc="-1" strike="noStrike">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two layers in the form of </a:t>
            </a:r>
            <a:r>
              <a:rPr b="0" i="1" lang="en-US" sz="3200" spc="-1" strike="noStrike">
                <a:latin typeface="Arial"/>
                <a:ea typeface="Noto Sans CJK SC"/>
              </a:rPr>
              <a:t>f→s</a:t>
            </a:r>
            <a:r>
              <a:rPr b="0" lang="en-US" sz="3200" spc="-1" strike="noStrike">
                <a:latin typeface="Arial"/>
                <a:ea typeface="Noto Sans CJK SC"/>
              </a:rPr>
              <a:t> where </a:t>
            </a:r>
            <a:r>
              <a:rPr b="0" i="1" lang="en-US" sz="3200" spc="-1" strike="noStrike">
                <a:latin typeface="Arial"/>
                <a:ea typeface="Noto Sans CJK SC"/>
              </a:rPr>
              <a:t>f</a:t>
            </a:r>
            <a:r>
              <a:rPr b="0" lang="en-US" sz="3200" spc="-1" strike="noStrike">
                <a:latin typeface="Arial"/>
                <a:ea typeface="Noto Sans CJK SC"/>
              </a:rPr>
              <a:t> and </a:t>
            </a:r>
            <a:r>
              <a:rPr b="0" i="1" lang="en-US" sz="3200" spc="-1" strike="noStrike">
                <a:latin typeface="Arial"/>
                <a:ea typeface="Noto Sans CJK SC"/>
              </a:rPr>
              <a:t>s</a:t>
            </a:r>
            <a:r>
              <a:rPr b="0" lang="en-US" sz="3200" spc="-1" strike="noStrike">
                <a:latin typeface="Arial"/>
                <a:ea typeface="Noto Sans CJK SC"/>
              </a:rPr>
              <a:t> are the number of nodes in the first and second layers, respectively. For these graphs, </a:t>
            </a:r>
            <a:r>
              <a:rPr b="0" i="1" lang="en-US" sz="3200" spc="-1" strike="noStrike">
                <a:latin typeface="Arial"/>
                <a:ea typeface="Noto Sans CJK SC"/>
              </a:rPr>
              <a:t>Pic(G) = </a:t>
            </a:r>
            <a:r>
              <a:rPr b="0" i="1" lang="en-US" sz="3200" spc="-1" strike="noStrike">
                <a:solidFill>
                  <a:srgbClr val="000000"/>
                </a:solidFill>
                <a:latin typeface="Arial"/>
                <a:ea typeface="Noto Sans CJK SC"/>
              </a:rPr>
              <a:t>ℤ</a:t>
            </a:r>
            <a:r>
              <a:rPr b="0" i="1" lang="en-US" sz="3200" spc="-1" strike="noStrike" baseline="-8000">
                <a:latin typeface="Arial"/>
                <a:ea typeface="Noto Sans CJK SC"/>
              </a:rPr>
              <a:t>f−1</a:t>
            </a:r>
            <a:r>
              <a:rPr b="0" i="1" lang="en-US" sz="3200" spc="-1" strike="noStrike" baseline="33000">
                <a:latin typeface="Arial"/>
                <a:ea typeface="Noto Sans CJK SC"/>
              </a:rPr>
              <a:t>s </a:t>
            </a:r>
            <a:r>
              <a:rPr b="0" i="1" lang="en-US" sz="3200" spc="-1" strike="noStrike">
                <a:latin typeface="Arial"/>
                <a:ea typeface="Noto Sans CJK SC"/>
              </a:rPr>
              <a:t>x </a:t>
            </a:r>
            <a:r>
              <a:rPr b="0" i="1" lang="en-US" sz="3200" spc="-1" strike="noStrike">
                <a:solidFill>
                  <a:srgbClr val="000000"/>
                </a:solidFill>
                <a:latin typeface="Arial"/>
                <a:ea typeface="Noto Sans CJK SC"/>
              </a:rPr>
              <a:t>ℤ</a:t>
            </a:r>
            <a:r>
              <a:rPr b="0" i="1" lang="en-US" sz="3200" spc="-1" strike="noStrike" baseline="33000">
                <a:latin typeface="Arial"/>
                <a:ea typeface="Noto Sans CJK SC"/>
              </a:rPr>
              <a:t>s</a:t>
            </a:r>
            <a:r>
              <a:rPr b="0" lang="en-US" sz="3200" spc="-1" strike="noStrike">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the three layer model, things once again become more complex, being split into cases.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225720"/>
            <a:ext cx="9355320" cy="714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Preliminaries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360000" y="225720"/>
            <a:ext cx="9355320" cy="714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pic>
        <p:nvPicPr>
          <p:cNvPr id="181" name="" descr=""/>
          <p:cNvPicPr/>
          <p:nvPr/>
        </p:nvPicPr>
        <p:blipFill>
          <a:blip r:embed="rId1"/>
          <a:stretch/>
        </p:blipFill>
        <p:spPr>
          <a:xfrm>
            <a:off x="797400" y="1870560"/>
            <a:ext cx="8574120" cy="24717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60000" y="225720"/>
            <a:ext cx="9355320" cy="714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sp>
        <p:nvSpPr>
          <p:cNvPr id="183" name="PlaceHolder 2"/>
          <p:cNvSpPr>
            <a:spLocks noGrp="1"/>
          </p:cNvSpPr>
          <p:nvPr>
            <p:ph/>
          </p:nvPr>
        </p:nvSpPr>
        <p:spPr>
          <a:xfrm>
            <a:off x="360000" y="1485000"/>
            <a:ext cx="9355320" cy="3775320"/>
          </a:xfrm>
          <a:prstGeom prst="rect">
            <a:avLst/>
          </a:prstGeom>
          <a:noFill/>
          <a:ln w="0">
            <a:noFill/>
          </a:ln>
        </p:spPr>
        <p:txBody>
          <a:bodyPr lIns="0" rIns="0" tIns="0" bIns="0" anchor="t">
            <a:normAutofit fontScale="84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When a game is started, each vertex on a graph is assigned a certain number of chips.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During play, chips can be lent or borrowed equally at each node.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Vertices can only interact with another along an outgoing or bidirectional edge.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game is won once every vertex has a zero or greater number of chips, meaning that no vertex is in debt.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60000" y="-39960"/>
            <a:ext cx="9355320" cy="1245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Applications</a:t>
            </a:r>
            <a:endParaRPr b="0" lang="en-US" sz="4400" spc="-1" strike="noStrike">
              <a:latin typeface="Arial"/>
            </a:endParaRPr>
          </a:p>
        </p:txBody>
      </p:sp>
      <p:sp>
        <p:nvSpPr>
          <p:cNvPr id="185" name="PlaceHolder 2"/>
          <p:cNvSpPr>
            <a:spLocks noGrp="1"/>
          </p:cNvSpPr>
          <p:nvPr>
            <p:ph/>
          </p:nvPr>
        </p:nvSpPr>
        <p:spPr>
          <a:xfrm>
            <a:off x="360000" y="1485000"/>
            <a:ext cx="9465840" cy="37753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JetBrains Mono"/>
              </a:rPr>
              <a:t>Through analysis Chip-Firing games become more easily usable in different applications.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JetBrains Mono"/>
              </a:rPr>
              <a:t>Notable usages in the fields of economics and game design.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60000" y="-39960"/>
            <a:ext cx="9355320" cy="12459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Terminal Strong Components</a:t>
            </a:r>
            <a:endParaRPr b="0" lang="en-US" sz="4400" spc="-1" strike="noStrike">
              <a:latin typeface="Arial"/>
            </a:endParaRPr>
          </a:p>
        </p:txBody>
      </p:sp>
      <p:sp>
        <p:nvSpPr>
          <p:cNvPr id="187" name="PlaceHolder 2"/>
          <p:cNvSpPr>
            <a:spLocks noGrp="1"/>
          </p:cNvSpPr>
          <p:nvPr>
            <p:ph/>
          </p:nvPr>
        </p:nvSpPr>
        <p:spPr>
          <a:xfrm>
            <a:off x="360000" y="1485000"/>
            <a:ext cx="9465840" cy="37753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Terminal strong components are sub-sections of a larger oriented graph.</a:t>
            </a:r>
            <a:endParaRPr b="0" lang="en-US" sz="2100" spc="-1" strike="noStrike">
              <a:latin typeface="Arial"/>
            </a:endParaRPr>
          </a:p>
          <a:p>
            <a:pPr lvl="1" marL="864000" indent="-324000">
              <a:lnSpc>
                <a:spcPct val="100000"/>
              </a:lnSpc>
              <a:spcBef>
                <a:spcPts val="1134"/>
              </a:spcBef>
              <a:buClr>
                <a:srgbClr val="000000"/>
              </a:buClr>
              <a:buSzPct val="75000"/>
              <a:buFont typeface="Symbol"/>
              <a:buChar char=""/>
            </a:pPr>
            <a:r>
              <a:rPr b="0" lang="en-US" sz="2100" spc="-1" strike="noStrike">
                <a:solidFill>
                  <a:srgbClr val="000000"/>
                </a:solidFill>
                <a:latin typeface="Arial"/>
                <a:ea typeface="JetBrains Mono"/>
              </a:rPr>
              <a:t>Regions of a graph that are strongly connected.</a:t>
            </a:r>
            <a:endParaRPr b="0" lang="en-US" sz="2100" spc="-1" strike="noStrike">
              <a:latin typeface="Arial"/>
            </a:endParaRPr>
          </a:p>
          <a:p>
            <a:pPr lvl="1" marL="864000" indent="-324000">
              <a:lnSpc>
                <a:spcPct val="100000"/>
              </a:lnSpc>
              <a:spcBef>
                <a:spcPts val="1134"/>
              </a:spcBef>
              <a:buClr>
                <a:srgbClr val="000000"/>
              </a:buClr>
              <a:buSzPct val="75000"/>
              <a:buFont typeface="Symbol"/>
              <a:buChar char=""/>
            </a:pPr>
            <a:r>
              <a:rPr b="0" lang="en-US" sz="2100" spc="-1" strike="noStrike">
                <a:solidFill>
                  <a:srgbClr val="000000"/>
                </a:solidFill>
                <a:latin typeface="Arial"/>
                <a:ea typeface="JetBrains Mono"/>
              </a:rPr>
              <a:t>They are also terminal, as in there are only edges pointing into the sub-section, with none coming out of it.</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Understanding these regions is important for understanding how the game is played.</a:t>
            </a:r>
            <a:endParaRPr b="0" lang="en-US" sz="2100" spc="-1" strike="noStrike">
              <a:latin typeface="Arial"/>
            </a:endParaRPr>
          </a:p>
          <a:p>
            <a:pPr lvl="1" marL="864000" indent="-324000">
              <a:lnSpc>
                <a:spcPct val="100000"/>
              </a:lnSpc>
              <a:spcBef>
                <a:spcPts val="1134"/>
              </a:spcBef>
              <a:buClr>
                <a:srgbClr val="000000"/>
              </a:buClr>
              <a:buSzPct val="75000"/>
              <a:buFont typeface="Symbol"/>
              <a:buChar char=""/>
            </a:pPr>
            <a:r>
              <a:rPr b="0" lang="en-US" sz="2100" spc="-1" strike="noStrike">
                <a:solidFill>
                  <a:srgbClr val="000000"/>
                </a:solidFill>
                <a:latin typeface="Arial"/>
                <a:ea typeface="JetBrains Mono"/>
              </a:rPr>
              <a:t>An example of their importance is how chips can only be lent into these regions, trapping them until a borrowing move has been made.</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360000" y="225720"/>
            <a:ext cx="9355320" cy="714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a:t>
            </a:r>
            <a:endParaRPr b="0" lang="en-US" sz="4400" spc="-1" strike="noStrike">
              <a:latin typeface="Arial"/>
            </a:endParaRPr>
          </a:p>
        </p:txBody>
      </p:sp>
      <p:pic>
        <p:nvPicPr>
          <p:cNvPr id="189" name="" descr=""/>
          <p:cNvPicPr/>
          <p:nvPr/>
        </p:nvPicPr>
        <p:blipFill>
          <a:blip r:embed="rId1"/>
          <a:stretch/>
        </p:blipFill>
        <p:spPr>
          <a:xfrm>
            <a:off x="1022400" y="1509840"/>
            <a:ext cx="4688280" cy="3515040"/>
          </a:xfrm>
          <a:prstGeom prst="rect">
            <a:avLst/>
          </a:prstGeom>
          <a:ln w="0">
            <a:noFill/>
          </a:ln>
        </p:spPr>
      </p:pic>
      <p:sp>
        <p:nvSpPr>
          <p:cNvPr id="190" name="PlaceHolder 2"/>
          <p:cNvSpPr>
            <a:spLocks noGrp="1"/>
          </p:cNvSpPr>
          <p:nvPr>
            <p:ph type="subTitle"/>
          </p:nvPr>
        </p:nvSpPr>
        <p:spPr>
          <a:xfrm>
            <a:off x="360000" y="2507760"/>
            <a:ext cx="1464480" cy="160272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G =</a:t>
            </a:r>
            <a:endParaRPr b="0" lang="en-US" sz="3200" spc="-1" strike="noStrike">
              <a:latin typeface="Arial"/>
            </a:endParaRPr>
          </a:p>
        </p:txBody>
      </p:sp>
      <p:sp>
        <p:nvSpPr>
          <p:cNvPr id="191" name=""/>
          <p:cNvSpPr/>
          <p:nvPr/>
        </p:nvSpPr>
        <p:spPr>
          <a:xfrm>
            <a:off x="5486400" y="1828800"/>
            <a:ext cx="4339080" cy="1480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200" spc="-1" strike="noStrike">
                <a:solidFill>
                  <a:srgbClr val="000000"/>
                </a:solidFill>
                <a:latin typeface="Arial"/>
                <a:ea typeface="JetBrains Mono"/>
              </a:rPr>
              <a:t>Where divisor</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 </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D =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16</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4</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5</a:t>
            </a:r>
            <a:r>
              <a:rPr b="0" lang="en-US" sz="3200" spc="-1" strike="noStrike">
                <a:solidFill>
                  <a:srgbClr val="4a4df3"/>
                </a:solidFill>
                <a:latin typeface="Arial"/>
                <a:ea typeface="JetBrains Mono"/>
              </a:rPr>
              <a:t>,</a:t>
            </a:r>
            <a:r>
              <a:rPr b="0" lang="en-US" sz="3200" spc="-1" strike="noStrike">
                <a:solidFill>
                  <a:srgbClr val="2abadb"/>
                </a:solidFill>
                <a:latin typeface="Arial"/>
                <a:ea typeface="JetBrains Mono"/>
              </a:rPr>
              <a:t>0</a:t>
            </a:r>
            <a:r>
              <a:rPr b="0" lang="en-US" sz="3200" spc="-1" strike="noStrike">
                <a:solidFill>
                  <a:srgbClr val="a9b7c6"/>
                </a:solidFill>
                <a:latin typeface="Arial"/>
                <a:ea typeface="JetBrains Mono"/>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p:nvPr>
        </p:nvSpPr>
        <p:spPr>
          <a:xfrm>
            <a:off x="360000" y="1485000"/>
            <a:ext cx="9355320" cy="3775320"/>
          </a:xfrm>
          <a:prstGeom prst="rect">
            <a:avLst/>
          </a:prstGeom>
          <a:noFill/>
          <a:ln w="0">
            <a:noFill/>
          </a:ln>
        </p:spPr>
        <p:txBody>
          <a:bodyPr lIns="0" rIns="0" tIns="0" bIns="0" anchor="t">
            <a:normAutofit fontScale="84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A </a:t>
            </a:r>
            <a:r>
              <a:rPr b="1" lang="en-US" sz="3200" spc="-1" strike="noStrike">
                <a:latin typeface="Arial"/>
                <a:ea typeface="Noto Sans CJK SC"/>
              </a:rPr>
              <a:t>Divisor</a:t>
            </a:r>
            <a:r>
              <a:rPr b="0" lang="en-US" sz="3200" spc="-1" strike="noStrike">
                <a:latin typeface="Arial"/>
                <a:ea typeface="Noto Sans CJK SC"/>
              </a:rPr>
              <a:t> of a graph </a:t>
            </a:r>
            <a:r>
              <a:rPr b="0" i="1" lang="en-US" sz="3200" spc="-1" strike="noStrike">
                <a:latin typeface="Arial"/>
                <a:ea typeface="Noto Sans CJK SC"/>
              </a:rPr>
              <a:t>G</a:t>
            </a:r>
            <a:r>
              <a:rPr b="0" lang="en-US" sz="3200" spc="-1" strike="noStrike">
                <a:latin typeface="Arial"/>
                <a:ea typeface="Noto Sans CJK SC"/>
              </a:rPr>
              <a:t>, is an integer vector </a:t>
            </a:r>
            <a:r>
              <a:rPr b="0" i="1" lang="en-US" sz="3200" spc="-1" strike="noStrike">
                <a:latin typeface="Arial"/>
                <a:ea typeface="Noto Sans CJK SC"/>
              </a:rPr>
              <a:t>v ∈ ℤ</a:t>
            </a:r>
            <a:r>
              <a:rPr b="0" i="1" lang="en-US" sz="3200" spc="-1" strike="noStrike" baseline="33000">
                <a:latin typeface="Arial"/>
                <a:ea typeface="Noto Sans CJK SC"/>
              </a:rPr>
              <a:t>n</a:t>
            </a:r>
            <a:r>
              <a:rPr b="0" lang="en-US" sz="3200" spc="-1" strike="noStrike">
                <a:latin typeface="Arial"/>
                <a:ea typeface="Noto Sans CJK SC"/>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Two divisors have an </a:t>
            </a:r>
            <a:r>
              <a:rPr b="1" lang="en-US" sz="3200" spc="-1" strike="noStrike">
                <a:latin typeface="Arial"/>
                <a:ea typeface="Noto Sans CJK SC"/>
              </a:rPr>
              <a:t>Equivalence Relation</a:t>
            </a:r>
            <a:r>
              <a:rPr b="0" lang="en-US" sz="3200" spc="-1" strike="noStrike">
                <a:latin typeface="Arial"/>
                <a:ea typeface="Noto Sans CJK SC"/>
              </a:rPr>
              <a:t> (</a:t>
            </a:r>
            <a:r>
              <a:rPr b="0" i="1" lang="en-US" sz="3200" spc="-1" strike="noStrike">
                <a:latin typeface="Arial"/>
                <a:ea typeface="Noto Sans CJK SC"/>
              </a:rPr>
              <a:t>∼</a:t>
            </a:r>
            <a:r>
              <a:rPr b="0" lang="en-US" sz="3200" spc="-1" strike="noStrike">
                <a:latin typeface="Arial"/>
                <a:ea typeface="Noto Sans CJK SC"/>
              </a:rPr>
              <a:t>) if one divisor can be obtained from the other by a finite series of lending or borrowing moves.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An </a:t>
            </a:r>
            <a:r>
              <a:rPr b="1" i="1" lang="en-US" sz="3200" spc="-1" strike="noStrike">
                <a:latin typeface="Arial"/>
                <a:ea typeface="Noto Sans CJK SC"/>
              </a:rPr>
              <a:t>Equivalence Class</a:t>
            </a:r>
            <a:r>
              <a:rPr b="0" i="1" lang="en-US" sz="3200" spc="-1" strike="noStrike">
                <a:latin typeface="Arial"/>
                <a:ea typeface="Noto Sans CJK SC"/>
              </a:rPr>
              <a:t>, [D]</a:t>
            </a:r>
            <a:r>
              <a:rPr b="0" lang="en-US" sz="3200" spc="-1" strike="noStrike">
                <a:latin typeface="Arial"/>
                <a:ea typeface="Noto Sans CJK SC"/>
              </a:rPr>
              <a:t>, is the set of all divisors that are equivalent to each other.</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collection of all divisors on a graph defines a free abelian group Div(G), the divisor group of G.</a:t>
            </a:r>
            <a:endParaRPr b="0" lang="en-US" sz="3200" spc="-1" strike="noStrike">
              <a:latin typeface="Arial"/>
            </a:endParaRPr>
          </a:p>
        </p:txBody>
      </p:sp>
      <p:sp>
        <p:nvSpPr>
          <p:cNvPr id="193" name="PlaceHolder 2"/>
          <p:cNvSpPr>
            <a:spLocks noGrp="1"/>
          </p:cNvSpPr>
          <p:nvPr>
            <p:ph type="title"/>
          </p:nvPr>
        </p:nvSpPr>
        <p:spPr>
          <a:xfrm>
            <a:off x="360000" y="225720"/>
            <a:ext cx="9355320" cy="7142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 and Equivalence Relations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2022-08-31T19:30:52Z</dcterms:created>
  <dc:creator/>
  <dc:description/>
  <dc:language>en-US</dc:language>
  <cp:lastModifiedBy/>
  <dcterms:modified xsi:type="dcterms:W3CDTF">2022-12-15T22:08:49Z</dcterms:modified>
  <cp:revision>141</cp:revision>
  <dc:subject/>
  <dc:title>Midnightblue</dc:title>
</cp:coreProperties>
</file>

<file path=docProps/custom.xml><?xml version="1.0" encoding="utf-8"?>
<Properties xmlns="http://schemas.openxmlformats.org/officeDocument/2006/custom-properties" xmlns:vt="http://schemas.openxmlformats.org/officeDocument/2006/docPropsVTypes"/>
</file>