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386FB0-103C-4150-8443-EC8067015B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2CE315-E570-4B5B-8A12-7206D8A835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29D6E1-FCE7-4D49-ABFE-FFAD0F6D9B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04962F-CD17-433F-BD48-8CEE1ADC19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8FA65E-C013-421A-B894-671D480A11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E7B53F-617E-47A3-A545-73B210CF96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4F3AD6-DAF9-4CCC-BA5A-917D5F7277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B93202-8650-41CD-923A-C4DD3CF205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4908C8-0B91-449C-981F-1785C7B6D2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555B06-7770-4973-BE17-C3F426B064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9084C9-F10A-4BD6-94B0-8CCC67FEE5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C2A42D-80F1-43E4-A5F7-12EF46FC4C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200" cy="56682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8200" cy="37782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8200" cy="2682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8200" cy="5382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BCEFA04-D9CF-48FE-92F5-CBD1A73A65ED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8200" cy="2682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8200" cy="2682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8200" cy="12132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8200" cy="4482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50DB2F6B-5367-4240-8B01-CA65AA420F17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8200" cy="2682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8200" cy="2682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5400000"/>
            <a:ext cx="10078200" cy="2682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0" y="0"/>
            <a:ext cx="10078200" cy="12132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9315000" y="5175000"/>
            <a:ext cx="448200" cy="4482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180000" y="5130000"/>
            <a:ext cx="71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9D77203B-E94B-4ED7-9D3B-EB423E63F0D8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8200" cy="2682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78200" cy="2682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0" y="5400000"/>
            <a:ext cx="10078200" cy="2682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0" y="0"/>
            <a:ext cx="10078200" cy="12132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9315000" y="5175000"/>
            <a:ext cx="448200" cy="4482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9180000" y="5130000"/>
            <a:ext cx="71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539C1E0A-2D9E-4D2E-B822-AAFA1B8089CD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38200" cy="2682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dt" idx="9"/>
          </p:nvPr>
        </p:nvSpPr>
        <p:spPr>
          <a:xfrm>
            <a:off x="360000" y="5400000"/>
            <a:ext cx="2878200" cy="2682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27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200" spc="-1" strike="noStrike">
                <a:latin typeface="Arial"/>
              </a:rPr>
              <a:t>On Picard Groups and Jacobians of Directed Graphs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504000" y="4071960"/>
            <a:ext cx="9070560" cy="118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JAIUNG JUN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MATTHEW PISANO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Trees, Cycles, and Pseudo-Trees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20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</a:t>
            </a:r>
            <a:r>
              <a:rPr b="1" lang="en-US" sz="2400" spc="-1" strike="noStrike">
                <a:latin typeface="Arial"/>
              </a:rPr>
              <a:t>Tree Graph</a:t>
            </a:r>
            <a:r>
              <a:rPr b="0" lang="en-US" sz="2400" spc="-1" strike="noStrike">
                <a:latin typeface="Arial"/>
              </a:rPr>
              <a:t> is a graph where there is only one path between vertices and contains no cycles.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</a:t>
            </a:r>
            <a:r>
              <a:rPr b="1" lang="en-US" sz="2400" spc="-1" strike="noStrike">
                <a:latin typeface="Arial"/>
              </a:rPr>
              <a:t>Cycle Graph</a:t>
            </a:r>
            <a:r>
              <a:rPr b="0" lang="en-US" sz="2400" spc="-1" strike="noStrike">
                <a:latin typeface="Arial"/>
              </a:rPr>
              <a:t> is a graph that only has one cycle, or a line graph with another connection between the first and last vertices.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 </a:t>
            </a:r>
            <a:r>
              <a:rPr b="1" lang="en-US" sz="2400" spc="-1" strike="noStrike">
                <a:latin typeface="Arial"/>
              </a:rPr>
              <a:t>Pseudo-Tree Graph</a:t>
            </a:r>
            <a:r>
              <a:rPr b="0" lang="en-US" sz="2400" spc="-1" strike="noStrike">
                <a:latin typeface="Arial"/>
              </a:rPr>
              <a:t> is a combination of these two.  This graph is created by gluing a tree to one of the vertices of a cycle graph.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Research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20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80" spc="-1" strike="noStrike">
                <a:latin typeface="Arial"/>
              </a:rPr>
              <a:t>The overarching objective of this project is to develop techniques to calculate the Picard group and Jacobian of cycle graphs and trees.</a:t>
            </a:r>
            <a:endParaRPr b="0" lang="en-US" sz="248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80" spc="-1" strike="noStrike">
                <a:latin typeface="Arial"/>
              </a:rPr>
              <a:t>These techniques can possibly then be used on pseudo-trees to more easily calculate their Picard Groups and Jacobians as they are less trivial. </a:t>
            </a:r>
            <a:endParaRPr b="0" lang="en-US" sz="24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Rank of a Tree’s Picard Group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20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Picard group is commonly written in the form </a:t>
            </a:r>
            <a:r>
              <a:rPr b="0" i="1" lang="en-US" sz="1800" spc="-1" strike="noStrike">
                <a:latin typeface="Arial"/>
              </a:rPr>
              <a:t>Pic(G) = Jac(G) x ℤ</a:t>
            </a:r>
            <a:r>
              <a:rPr b="0" i="1" lang="en-US" sz="1800" spc="-1" strike="noStrike" baseline="33000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, where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is the rank of the Picard group.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[Explanation of </a:t>
            </a:r>
            <a:r>
              <a:rPr b="0" i="1" lang="en-US" sz="1800" spc="-1" strike="noStrike">
                <a:solidFill>
                  <a:srgbClr val="c9211e"/>
                </a:solidFill>
                <a:latin typeface="Arial"/>
              </a:rPr>
              <a:t>ℤ</a:t>
            </a:r>
            <a:r>
              <a:rPr b="0" i="1" lang="en-US" sz="1800" spc="-1" strike="noStrike" baseline="33000">
                <a:solidFill>
                  <a:srgbClr val="c9211e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 have noticed that this rank for a tree graph can be easily calculated inductively.  By reconstructing an arbitrary tree edge by edge, its rank can be determined by following two rules.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 the next arrow drawn is pointing towards the graph or if it is bidirectional, the rank does not change.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If the next arrow is pointing towards the new vertex, the rank increases by one.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rank of a tree corresponds to the number of terminal strong components of that tree, sections that are only connected to the rest of the graph by an incoming edge and have a path between all of its member vertices.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Jacobian of a Tree or Cycle Graph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20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Jacobian of a tree is simple, it is always the trivial group.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Jacobian of a Cycle graph is more complex, but easily calculable if the cycle has two paths, or sections of oriented edges with the same orientation.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have discovered that, for this special type of cycle graph, all Jacobians, ℤ</a:t>
            </a:r>
            <a:r>
              <a:rPr b="0" lang="en-US" sz="3200" spc="-1" strike="noStrike" baseline="-8000">
                <a:solidFill>
                  <a:srgbClr val="000000"/>
                </a:solidFill>
                <a:latin typeface="Arial"/>
              </a:rPr>
              <a:t>1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ℤ</a:t>
            </a:r>
            <a:r>
              <a:rPr b="0" lang="en-US" sz="3200" spc="-1" strike="noStrike" baseline="-8000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exist for some combination of directed edge orientations.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Finding The Jacobian of a Cycle Graph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799920" y="2743200"/>
            <a:ext cx="3542400" cy="265644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5715000" y="2743200"/>
            <a:ext cx="3542400" cy="2656440"/>
          </a:xfrm>
          <a:prstGeom prst="rect">
            <a:avLst/>
          </a:prstGeom>
          <a:ln w="0">
            <a:noFill/>
          </a:ln>
        </p:spPr>
      </p:pic>
      <p:pic>
        <p:nvPicPr>
          <p:cNvPr id="207" name="" descr=""/>
          <p:cNvPicPr/>
          <p:nvPr/>
        </p:nvPicPr>
        <p:blipFill>
          <a:blip r:embed="rId3"/>
          <a:stretch/>
        </p:blipFill>
        <p:spPr>
          <a:xfrm>
            <a:off x="3314520" y="1228680"/>
            <a:ext cx="3542400" cy="2656440"/>
          </a:xfrm>
          <a:prstGeom prst="rect">
            <a:avLst/>
          </a:prstGeom>
          <a:ln w="0">
            <a:noFill/>
          </a:ln>
        </p:spPr>
      </p:pic>
      <p:sp>
        <p:nvSpPr>
          <p:cNvPr id="208" name=""/>
          <p:cNvSpPr/>
          <p:nvPr/>
        </p:nvSpPr>
        <p:spPr>
          <a:xfrm rot="18160800">
            <a:off x="3656880" y="2286000"/>
            <a:ext cx="13705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 rot="3178800">
            <a:off x="5395320" y="2195640"/>
            <a:ext cx="913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4800600" y="3429000"/>
            <a:ext cx="913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 rot="18160800">
            <a:off x="1151280" y="3953880"/>
            <a:ext cx="13705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 rot="14195400">
            <a:off x="2727360" y="3822840"/>
            <a:ext cx="13705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 rot="21568800">
            <a:off x="1818000" y="4960440"/>
            <a:ext cx="13705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7086600" y="5029200"/>
            <a:ext cx="913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/>
          <p:nvPr/>
        </p:nvSpPr>
        <p:spPr>
          <a:xfrm rot="13918800">
            <a:off x="7857720" y="3799080"/>
            <a:ext cx="913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"/>
          <p:cNvSpPr/>
          <p:nvPr/>
        </p:nvSpPr>
        <p:spPr>
          <a:xfrm rot="7579800">
            <a:off x="6307200" y="3792600"/>
            <a:ext cx="913320" cy="22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Creating a Pseudo-Tree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6872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A Pseudo-tree can be created by gluing a tree to a cycle graph in one of two ways.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By Vertex – Here, whichever vertices will be glued together will be merged into one vertex.  With this way of gluing, one vertex will be shared between the two glued graphs.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By Edge – With this method, the two graphs are joined by an additional edge.  This helps to preserve the attributes of the original graphs into the resulting glues pseudo-tree, such as the Jacobian often being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Jac(cycle) x Jac(tree).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Further Research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6872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Going forward, we plan to consolidate the findings we already have and extend our reasoning to other graphs.  This includes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Finalizing our methods for cycle graphs and trees.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Expanding those methods to pseudo trees to notice a more concrete pattern.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Expanding our research to include complete and wheel graphs.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Credits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20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Image of chip firing game: </a:t>
            </a:r>
            <a:r>
              <a:rPr b="0" i="1" lang="en-US" sz="3200" spc="-1" strike="noStrike">
                <a:latin typeface="Arial"/>
              </a:rPr>
              <a:t>https://www.wikiwand.com/en/Chip-firing_game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Preliminaries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Graph Theory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649800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game that we have studied for our research is based upon graph theory.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graph theory, a graph is represented be a series of nodes, or vertices, connected by edges.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Edges can be directed in one of two directions or on both directions.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6858000" y="2286000"/>
            <a:ext cx="2971800" cy="222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20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When a game is started, each vertex on a graph is assigned a certain number of chips.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During play, chips can be lent or borrowed at each node where one or more chips are either sent or received along each outgoing edge equally.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the case of a directed graph, vertices can only interact with another along an outgoing or bidirectional edge.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game is won once every vertex has a zero or greater number of chips (i.e. this vertex is not in debt).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057400" y="2286000"/>
            <a:ext cx="6198840" cy="178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5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6872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By further understanding how to analyze the possible moves and winning strategies of more complex graphs, Chip-Firing games become more easily usable in different applications.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A notable usage of these games is in economics, where these games, especially the directed variants can be used to model the flow of money.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A more entertaining usage is through map-based board games such as </a:t>
            </a:r>
            <a:r>
              <a:rPr b="0" i="1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RISK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JetBrains Mono"/>
              </a:rPr>
              <a:t> where armies are sent to neutralize neighboring enemies until the game is won when no other enemies are on the board.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5820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In the study of this game a </a:t>
            </a:r>
            <a:r>
              <a:rPr b="1" lang="en-US" sz="3200" spc="-1" strike="noStrike">
                <a:latin typeface="Arial"/>
                <a:ea typeface="Noto Sans CJK SC"/>
              </a:rPr>
              <a:t>Divisor</a:t>
            </a:r>
            <a:r>
              <a:rPr b="0" lang="en-US" sz="3200" spc="-1" strike="noStrike">
                <a:latin typeface="Arial"/>
                <a:ea typeface="Noto Sans CJK SC"/>
              </a:rPr>
              <a:t> of a graph </a:t>
            </a:r>
            <a:r>
              <a:rPr b="0" i="1" lang="en-US" sz="3200" spc="-1" strike="noStrike">
                <a:latin typeface="Arial"/>
                <a:ea typeface="Noto Sans CJK SC"/>
              </a:rPr>
              <a:t>G</a:t>
            </a:r>
            <a:r>
              <a:rPr b="0" lang="en-US" sz="3200" spc="-1" strike="noStrike">
                <a:latin typeface="Arial"/>
                <a:ea typeface="Noto Sans CJK SC"/>
              </a:rPr>
              <a:t>,</a:t>
            </a:r>
            <a:r>
              <a:rPr b="0" i="1" lang="en-US" sz="3200" spc="-1" strike="noStrike">
                <a:latin typeface="Arial"/>
                <a:ea typeface="Noto Sans CJK SC"/>
              </a:rPr>
              <a:t> Div(G)</a:t>
            </a:r>
            <a:r>
              <a:rPr b="0" lang="en-US" sz="3200" spc="-1" strike="noStrike">
                <a:latin typeface="Arial"/>
                <a:ea typeface="Noto Sans CJK SC"/>
              </a:rPr>
              <a:t>, is an integer vector </a:t>
            </a:r>
            <a:r>
              <a:rPr b="0" i="1" lang="en-US" sz="3200" spc="-1" strike="noStrike">
                <a:latin typeface="Arial"/>
                <a:ea typeface="Noto Sans CJK SC"/>
              </a:rPr>
              <a:t>v ∈ ℤ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latin typeface="Arial"/>
                <a:ea typeface="Noto Sans CJK SC"/>
              </a:rPr>
              <a:t> where </a:t>
            </a:r>
            <a:r>
              <a:rPr b="0" i="1" lang="en-US" sz="3200" spc="-1" strike="noStrike"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latin typeface="Arial"/>
                <a:ea typeface="Noto Sans CJK SC"/>
              </a:rPr>
              <a:t> is the number of vertices in the graph.  The </a:t>
            </a:r>
            <a:r>
              <a:rPr b="0" i="1" lang="en-US" sz="3200" spc="-1" strike="noStrike">
                <a:latin typeface="Arial"/>
                <a:ea typeface="Noto Sans CJK SC"/>
              </a:rPr>
              <a:t>i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th</a:t>
            </a:r>
            <a:r>
              <a:rPr b="0" lang="en-US" sz="3200" spc="-1" strike="noStrike">
                <a:latin typeface="Arial"/>
                <a:ea typeface="Noto Sans CJK SC"/>
              </a:rPr>
              <a:t> element of </a:t>
            </a:r>
            <a:r>
              <a:rPr b="0" i="1" lang="en-US" sz="3200" spc="-1" strike="noStrike">
                <a:latin typeface="Arial"/>
                <a:ea typeface="Noto Sans CJK SC"/>
              </a:rPr>
              <a:t>v</a:t>
            </a:r>
            <a:r>
              <a:rPr b="0" lang="en-US" sz="3200" spc="-1" strike="noStrike">
                <a:latin typeface="Arial"/>
                <a:ea typeface="Noto Sans CJK SC"/>
              </a:rPr>
              <a:t> is the number of chips on the </a:t>
            </a:r>
            <a:r>
              <a:rPr b="0" i="1" lang="en-US" sz="3200" spc="-1" strike="noStrike">
                <a:latin typeface="Arial"/>
                <a:ea typeface="Noto Sans CJK SC"/>
              </a:rPr>
              <a:t>i</a:t>
            </a:r>
            <a:r>
              <a:rPr b="0" i="1" lang="en-US" sz="3200" spc="-1" strike="noStrike" baseline="33000">
                <a:latin typeface="Arial"/>
                <a:ea typeface="Noto Sans CJK SC"/>
              </a:rPr>
              <a:t>th </a:t>
            </a:r>
            <a:r>
              <a:rPr b="0" lang="en-US" sz="3200" spc="-1" strike="noStrike">
                <a:latin typeface="Arial"/>
                <a:ea typeface="Noto Sans CJK SC"/>
              </a:rPr>
              <a:t>vertex of the graph.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Two divisors have an </a:t>
            </a:r>
            <a:r>
              <a:rPr b="1" lang="en-US" sz="3200" spc="-1" strike="noStrike">
                <a:latin typeface="Arial"/>
                <a:ea typeface="Noto Sans CJK SC"/>
              </a:rPr>
              <a:t>Equivalence Relation</a:t>
            </a:r>
            <a:r>
              <a:rPr b="0" lang="en-US" sz="3200" spc="-1" strike="noStrike">
                <a:latin typeface="Arial"/>
                <a:ea typeface="Noto Sans CJK SC"/>
              </a:rPr>
              <a:t> (</a:t>
            </a:r>
            <a:r>
              <a:rPr b="0" i="1" lang="en-US" sz="3200" spc="-1" strike="noStrike">
                <a:latin typeface="Arial"/>
                <a:ea typeface="Noto Sans CJK SC"/>
              </a:rPr>
              <a:t>∼</a:t>
            </a:r>
            <a:r>
              <a:rPr b="0" lang="en-US" sz="3200" spc="-1" strike="noStrike">
                <a:latin typeface="Arial"/>
                <a:ea typeface="Noto Sans CJK SC"/>
              </a:rPr>
              <a:t>) if one divisor can be obtained from the other by a finite series of lending or borrowing moves.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An </a:t>
            </a:r>
            <a:r>
              <a:rPr b="1" i="1" lang="en-US" sz="3200" spc="-1" strike="noStrike">
                <a:latin typeface="Arial"/>
                <a:ea typeface="Noto Sans CJK SC"/>
              </a:rPr>
              <a:t>Equivalence Class</a:t>
            </a:r>
            <a:r>
              <a:rPr b="0" i="1" lang="en-US" sz="3200" spc="-1" strike="noStrike">
                <a:latin typeface="Arial"/>
                <a:ea typeface="Noto Sans CJK SC"/>
              </a:rPr>
              <a:t>, [D]</a:t>
            </a:r>
            <a:r>
              <a:rPr b="0" lang="en-US" sz="3200" spc="-1" strike="noStrike">
                <a:latin typeface="Arial"/>
                <a:ea typeface="Noto Sans CJK SC"/>
              </a:rPr>
              <a:t>, is the set of all divisors that are equivalent to each other.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Divisors and Equivalence Relations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Divisors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022400" y="1509840"/>
            <a:ext cx="4691160" cy="351792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360000" y="2507760"/>
            <a:ext cx="1467360" cy="160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G=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5486400" y="1828800"/>
            <a:ext cx="4341960" cy="14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Where divisor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D=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[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16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4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5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0</a:t>
            </a:r>
            <a:r>
              <a:rPr b="0" lang="en-US" sz="3200" spc="-1" strike="noStrike">
                <a:solidFill>
                  <a:srgbClr val="a9b7c6"/>
                </a:solidFill>
                <a:latin typeface="Arial"/>
                <a:ea typeface="JetBrains Mono"/>
              </a:rPr>
              <a:t>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200" cy="7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Picard Group and The Jacobian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200" cy="37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1" lang="en-US" sz="3200" spc="-1" strike="noStrike">
                <a:latin typeface="Arial"/>
              </a:rPr>
              <a:t>Picard Group</a:t>
            </a:r>
            <a:r>
              <a:rPr b="0" lang="en-US" sz="3200" spc="-1" strike="noStrike">
                <a:latin typeface="Arial"/>
              </a:rPr>
              <a:t> of a graph, </a:t>
            </a:r>
            <a:r>
              <a:rPr b="0" i="1" lang="en-US" sz="3200" spc="-1" strike="noStrike">
                <a:latin typeface="Arial"/>
              </a:rPr>
              <a:t>Pic(G)</a:t>
            </a:r>
            <a:r>
              <a:rPr b="0" lang="en-US" sz="3200" spc="-1" strike="noStrike">
                <a:latin typeface="Arial"/>
              </a:rPr>
              <a:t>, is the set of all equivalence classes that the divisors of that graph </a:t>
            </a:r>
            <a:r>
              <a:rPr b="0" i="1" lang="en-US" sz="3200" spc="-1" strike="noStrike">
                <a:latin typeface="Arial"/>
              </a:rPr>
              <a:t>G </a:t>
            </a:r>
            <a:r>
              <a:rPr b="0" lang="en-US" sz="3200" spc="-1" strike="noStrike">
                <a:latin typeface="Arial"/>
              </a:rPr>
              <a:t>can be a part of.  The larger the size of the Picard Group, the more ways a game can be played.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degree of a divisor, </a:t>
            </a:r>
            <a:r>
              <a:rPr b="0" i="1" lang="en-US" sz="3200" spc="-1" strike="noStrike">
                <a:latin typeface="Arial"/>
              </a:rPr>
              <a:t>deg(D)</a:t>
            </a:r>
            <a:r>
              <a:rPr b="0" lang="en-US" sz="3200" spc="-1" strike="noStrike">
                <a:latin typeface="Arial"/>
              </a:rPr>
              <a:t>, is the sum of each of the divisor’s elements.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1" lang="en-US" sz="3200" spc="-1" strike="noStrike">
                <a:latin typeface="Arial"/>
              </a:rPr>
              <a:t>Jacobian</a:t>
            </a:r>
            <a:r>
              <a:rPr b="0" lang="en-US" sz="3200" spc="-1" strike="noStrike">
                <a:latin typeface="Arial"/>
              </a:rPr>
              <a:t> of a graph, </a:t>
            </a:r>
            <a:r>
              <a:rPr b="0" i="1" lang="en-US" sz="3200" spc="-1" strike="noStrike">
                <a:latin typeface="Arial"/>
              </a:rPr>
              <a:t>Jac(G)</a:t>
            </a:r>
            <a:r>
              <a:rPr b="0" lang="en-US" sz="3200" spc="-1" strike="noStrike">
                <a:latin typeface="Arial"/>
              </a:rPr>
              <a:t>, is a special subset of </a:t>
            </a:r>
            <a:r>
              <a:rPr b="0" i="1" lang="en-US" sz="3200" spc="-1" strike="noStrike">
                <a:latin typeface="Arial"/>
              </a:rPr>
              <a:t>Pic(G)</a:t>
            </a:r>
            <a:r>
              <a:rPr b="0" lang="en-US" sz="3200" spc="-1" strike="noStrike">
                <a:latin typeface="Arial"/>
              </a:rPr>
              <a:t> such that every divisor in each equivalency class has a degree of </a:t>
            </a:r>
            <a:r>
              <a:rPr b="0" i="1" lang="en-US" sz="3200" spc="-1" strike="noStrike">
                <a:latin typeface="Arial"/>
              </a:rPr>
              <a:t>0.</a:t>
            </a:r>
            <a:r>
              <a:rPr b="0" lang="en-US" sz="3200" spc="-1" strike="noStrike">
                <a:latin typeface="Arial"/>
              </a:rPr>
              <a:t>  If a divisor is in one of the Jacobian’s classes, it can be made winning after a finite series of moves.  The larger the size of the Jacobian, the more configurations exist where the vertices are debt free.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2022-08-31T19:30:52Z</dcterms:created>
  <dc:creator/>
  <dc:description/>
  <dc:language>en-US</dc:language>
  <cp:lastModifiedBy/>
  <dcterms:modified xsi:type="dcterms:W3CDTF">2022-09-11T23:01:36Z</dcterms:modified>
  <cp:revision>51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