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700DEE7-718A-4DB7-942C-5365AEFDAAD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8C041C0-8906-4A30-A440-287B0680769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1F7DBB4-59EC-485B-B970-D02E8A2D267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D498854-5248-4739-936C-6FFEE54E167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A8A5212-F5F7-45CB-BEA4-A195B8A4148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6B9432F-3002-4542-9694-2BA22488C6B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C6EF37A-8F1E-44D4-AA45-BD63ACD8DEC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1CEBC48-CCC7-43D0-92D9-FD5499B2DC1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1C71204-BE54-415A-8A8B-29091DDA786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9AEF200-4944-4C73-9CE5-174556A818E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5ECC22-4843-4424-8DA0-EB58F7CFC91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519E794-EC4C-47A2-B737-592A3A71F51D}"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8920" cy="5668920"/>
          </a:xfrm>
          <a:prstGeom prst="rect">
            <a:avLst/>
          </a:prstGeom>
          <a:solidFill>
            <a:srgbClr val="2c3e50"/>
          </a:solidFill>
          <a:ln w="10800">
            <a:noFill/>
          </a:ln>
        </p:spPr>
        <p:style>
          <a:lnRef idx="0"/>
          <a:fillRef idx="0"/>
          <a:effectRef idx="0"/>
          <a:fontRef idx="minor"/>
        </p:style>
      </p:sp>
      <p:sp>
        <p:nvSpPr>
          <p:cNvPr id="1"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360000" y="225720"/>
            <a:ext cx="9358920" cy="717840"/>
          </a:xfrm>
          <a:prstGeom prst="rect">
            <a:avLst/>
          </a:prstGeom>
          <a:noFill/>
          <a:ln w="0">
            <a:noFill/>
          </a:ln>
        </p:spPr>
        <p:txBody>
          <a:bodyPr lIns="0" rIns="0" tIns="0" bIns="0" anchor="ctr" anchorCtr="1">
            <a:noAutofit/>
          </a:bodyP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360000" y="1485000"/>
            <a:ext cx="9358920" cy="3778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 name="PlaceHolder 3"/>
          <p:cNvSpPr>
            <a:spLocks noGrp="1"/>
          </p:cNvSpPr>
          <p:nvPr>
            <p:ph type="ftr" idx="1"/>
          </p:nvPr>
        </p:nvSpPr>
        <p:spPr>
          <a:xfrm>
            <a:off x="3420000" y="5400000"/>
            <a:ext cx="3238920" cy="2689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5" name="PlaceHolder 4"/>
          <p:cNvSpPr>
            <a:spLocks noGrp="1"/>
          </p:cNvSpPr>
          <p:nvPr>
            <p:ph type="sldNum" idx="2"/>
          </p:nvPr>
        </p:nvSpPr>
        <p:spPr>
          <a:xfrm>
            <a:off x="9180000" y="5130000"/>
            <a:ext cx="718920" cy="53892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CA9FC373-4E29-405A-8C62-35959EF353AD}" type="slidenum">
              <a:rPr b="1" lang="en-US" sz="1800" spc="-1" strike="noStrike">
                <a:solidFill>
                  <a:srgbClr val="ffffff"/>
                </a:solidFill>
                <a:latin typeface="Noto Sans"/>
              </a:rPr>
              <a:t>&lt;number&gt;</a:t>
            </a:fld>
            <a:endParaRPr b="0" lang="en-US" sz="1800" spc="-1" strike="noStrike">
              <a:latin typeface="Times New Roman"/>
            </a:endParaRPr>
          </a:p>
        </p:txBody>
      </p:sp>
      <p:sp>
        <p:nvSpPr>
          <p:cNvPr id="6" name="PlaceHolder 5"/>
          <p:cNvSpPr>
            <a:spLocks noGrp="1"/>
          </p:cNvSpPr>
          <p:nvPr>
            <p:ph type="dt" idx="3"/>
          </p:nvPr>
        </p:nvSpPr>
        <p:spPr>
          <a:xfrm>
            <a:off x="360000" y="5400000"/>
            <a:ext cx="2878920" cy="2689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8920" cy="268920"/>
          </a:xfrm>
          <a:prstGeom prst="rect">
            <a:avLst/>
          </a:prstGeom>
          <a:solidFill>
            <a:srgbClr val="2c3e50"/>
          </a:solidFill>
          <a:ln w="10800">
            <a:noFill/>
          </a:ln>
        </p:spPr>
        <p:style>
          <a:lnRef idx="0"/>
          <a:fillRef idx="0"/>
          <a:effectRef idx="0"/>
          <a:fontRef idx="minor"/>
        </p:style>
      </p:sp>
      <p:sp>
        <p:nvSpPr>
          <p:cNvPr id="44" name=""/>
          <p:cNvSpPr/>
          <p:nvPr/>
        </p:nvSpPr>
        <p:spPr>
          <a:xfrm>
            <a:off x="0" y="0"/>
            <a:ext cx="10078920" cy="121392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6F0584F9-00DF-408A-8F70-D7ECFB462342}"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8" name="PlaceHolder 2"/>
          <p:cNvSpPr>
            <a:spLocks noGrp="1"/>
          </p:cNvSpPr>
          <p:nvPr>
            <p:ph type="ftr" idx="4"/>
          </p:nvPr>
        </p:nvSpPr>
        <p:spPr>
          <a:xfrm>
            <a:off x="3420000" y="5400000"/>
            <a:ext cx="3238920" cy="2689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9" name="PlaceHolder 3"/>
          <p:cNvSpPr>
            <a:spLocks noGrp="1"/>
          </p:cNvSpPr>
          <p:nvPr>
            <p:ph type="dt" idx="5"/>
          </p:nvPr>
        </p:nvSpPr>
        <p:spPr>
          <a:xfrm>
            <a:off x="360000" y="5400000"/>
            <a:ext cx="2878920" cy="2689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8920" cy="268920"/>
          </a:xfrm>
          <a:prstGeom prst="rect">
            <a:avLst/>
          </a:prstGeom>
          <a:solidFill>
            <a:srgbClr val="2c3e50"/>
          </a:solidFill>
          <a:ln w="10800">
            <a:noFill/>
          </a:ln>
        </p:spPr>
        <p:style>
          <a:lnRef idx="0"/>
          <a:fillRef idx="0"/>
          <a:effectRef idx="0"/>
          <a:fontRef idx="minor"/>
        </p:style>
      </p:sp>
      <p:sp>
        <p:nvSpPr>
          <p:cNvPr id="88" name=""/>
          <p:cNvSpPr/>
          <p:nvPr/>
        </p:nvSpPr>
        <p:spPr>
          <a:xfrm>
            <a:off x="0" y="0"/>
            <a:ext cx="10078920" cy="121392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D3BA1663-3734-4954-A8B5-F9A32EB4C1BB}"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ftr" idx="6"/>
          </p:nvPr>
        </p:nvSpPr>
        <p:spPr>
          <a:xfrm>
            <a:off x="3420000" y="5400000"/>
            <a:ext cx="3238920" cy="2689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2"/>
          <p:cNvSpPr>
            <a:spLocks noGrp="1"/>
          </p:cNvSpPr>
          <p:nvPr>
            <p:ph type="dt" idx="7"/>
          </p:nvPr>
        </p:nvSpPr>
        <p:spPr>
          <a:xfrm>
            <a:off x="360000" y="5400000"/>
            <a:ext cx="2878920" cy="2689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3"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8920" cy="268920"/>
          </a:xfrm>
          <a:prstGeom prst="rect">
            <a:avLst/>
          </a:prstGeom>
          <a:solidFill>
            <a:srgbClr val="2c3e50"/>
          </a:solidFill>
          <a:ln w="10800">
            <a:noFill/>
          </a:ln>
        </p:spPr>
        <p:style>
          <a:lnRef idx="0"/>
          <a:fillRef idx="0"/>
          <a:effectRef idx="0"/>
          <a:fontRef idx="minor"/>
        </p:style>
      </p:sp>
      <p:sp>
        <p:nvSpPr>
          <p:cNvPr id="132" name=""/>
          <p:cNvSpPr/>
          <p:nvPr/>
        </p:nvSpPr>
        <p:spPr>
          <a:xfrm>
            <a:off x="0" y="0"/>
            <a:ext cx="10078920" cy="121392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B9171CD3-3CD8-427A-A025-9F103E20CE70}"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36" name="PlaceHolder 2"/>
          <p:cNvSpPr>
            <a:spLocks noGrp="1"/>
          </p:cNvSpPr>
          <p:nvPr>
            <p:ph type="body"/>
          </p:nvPr>
        </p:nvSpPr>
        <p:spPr>
          <a:xfrm>
            <a:off x="360000" y="1485000"/>
            <a:ext cx="9358920" cy="3778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37" name="PlaceHolder 3"/>
          <p:cNvSpPr>
            <a:spLocks noGrp="1"/>
          </p:cNvSpPr>
          <p:nvPr>
            <p:ph type="ftr" idx="8"/>
          </p:nvPr>
        </p:nvSpPr>
        <p:spPr>
          <a:xfrm>
            <a:off x="3420000" y="5400000"/>
            <a:ext cx="3238920" cy="2689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8" name="PlaceHolder 4"/>
          <p:cNvSpPr>
            <a:spLocks noGrp="1"/>
          </p:cNvSpPr>
          <p:nvPr>
            <p:ph type="dt" idx="9"/>
          </p:nvPr>
        </p:nvSpPr>
        <p:spPr>
          <a:xfrm>
            <a:off x="360000" y="5400000"/>
            <a:ext cx="2878920" cy="2689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8920" cy="274536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71280" cy="118548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Trees, Cycles, and Pseudo-Trees</a:t>
            </a:r>
            <a:endParaRPr b="0" lang="en-US" sz="4400" spc="-1" strike="noStrike">
              <a:latin typeface="Arial"/>
            </a:endParaRPr>
          </a:p>
        </p:txBody>
      </p:sp>
      <p:sp>
        <p:nvSpPr>
          <p:cNvPr id="199"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29000"/>
          </a:bodyPr>
          <a:p>
            <a:pPr marL="432000" indent="-324000">
              <a:lnSpc>
                <a:spcPct val="100000"/>
              </a:lnSpc>
              <a:spcBef>
                <a:spcPts val="1417"/>
              </a:spcBef>
              <a:buClr>
                <a:srgbClr val="000000"/>
              </a:buClr>
              <a:buSzPct val="45000"/>
              <a:buFont typeface="Wingdings" charset="2"/>
              <a:buChar char=""/>
            </a:pPr>
            <a:r>
              <a:rPr b="0" lang="en-US" sz="10560" spc="-1" strike="noStrike">
                <a:latin typeface="Arial"/>
              </a:rPr>
              <a:t>A </a:t>
            </a:r>
            <a:r>
              <a:rPr b="1" lang="en-US" sz="10560" spc="-1" strike="noStrike">
                <a:latin typeface="Arial"/>
              </a:rPr>
              <a:t>Tree Graph</a:t>
            </a:r>
            <a:r>
              <a:rPr b="0" lang="en-US" sz="10560" spc="-1" strike="noStrike">
                <a:latin typeface="Arial"/>
              </a:rPr>
              <a:t> is a graph where there is only one path between vertices and contains no cycles.</a:t>
            </a:r>
            <a:endParaRPr b="0" lang="en-US" sz="1056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60" spc="-1" strike="noStrike">
                <a:latin typeface="Arial"/>
              </a:rPr>
              <a:t>A </a:t>
            </a:r>
            <a:r>
              <a:rPr b="1" lang="en-US" sz="10560" spc="-1" strike="noStrike">
                <a:latin typeface="Arial"/>
              </a:rPr>
              <a:t>Cycle Graph</a:t>
            </a:r>
            <a:r>
              <a:rPr b="0" lang="en-US" sz="10560" spc="-1" strike="noStrike">
                <a:latin typeface="Arial"/>
              </a:rPr>
              <a:t> is a graph that only has one cycle, or a line graph with another connection between the first and last vertices.</a:t>
            </a:r>
            <a:endParaRPr b="0" lang="en-US" sz="1056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60" spc="-1" strike="noStrike">
                <a:latin typeface="Arial"/>
              </a:rPr>
              <a:t>A </a:t>
            </a:r>
            <a:r>
              <a:rPr b="1" lang="en-US" sz="9600" spc="-1" strike="noStrike">
                <a:latin typeface="Arial"/>
              </a:rPr>
              <a:t>Pseudo-Tree Graph</a:t>
            </a:r>
            <a:r>
              <a:rPr b="0" lang="en-US" sz="9600" spc="-1" strike="noStrike">
                <a:latin typeface="Arial"/>
              </a:rPr>
              <a:t> is a combination of these two.  This graph is created by gluing a tree to one of the vertices of a cycle graph.</a:t>
            </a: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 Objectives</a:t>
            </a:r>
            <a:endParaRPr b="0" lang="en-US" sz="4400" spc="-1" strike="noStrike">
              <a:latin typeface="Arial"/>
            </a:endParaRPr>
          </a:p>
        </p:txBody>
      </p:sp>
      <p:sp>
        <p:nvSpPr>
          <p:cNvPr id="201"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31000"/>
          </a:bodyPr>
          <a:p>
            <a:pPr marL="432000" indent="-324000">
              <a:lnSpc>
                <a:spcPct val="100000"/>
              </a:lnSpc>
              <a:spcBef>
                <a:spcPts val="1417"/>
              </a:spcBef>
              <a:buClr>
                <a:srgbClr val="000000"/>
              </a:buClr>
              <a:buSzPct val="45000"/>
              <a:buFont typeface="Wingdings" charset="2"/>
              <a:buChar char=""/>
            </a:pPr>
            <a:r>
              <a:rPr b="0" lang="en-US" sz="10560" spc="-1" strike="noStrike">
                <a:latin typeface="Arial"/>
              </a:rPr>
              <a:t>The overarching objective of this project is to develop techniques to calculate the Picard group and Jacobian of cycle graphs and trees.</a:t>
            </a:r>
            <a:endParaRPr b="0" lang="en-US" sz="1056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0560" spc="-1" strike="noStrike">
                <a:latin typeface="Arial"/>
              </a:rPr>
              <a:t>These techniques can possibly then be used on pseudo-trees to more easily calculate their Picard Groups and Jacobians as they are less trivial. </a:t>
            </a:r>
            <a:endParaRPr b="0" lang="en-US" sz="1056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60000" y="-39960"/>
            <a:ext cx="9358920" cy="12495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Rank of a Tree’s Picard Group</a:t>
            </a:r>
            <a:endParaRPr b="0" lang="en-US" sz="4400" spc="-1" strike="noStrike">
              <a:latin typeface="Arial"/>
            </a:endParaRPr>
          </a:p>
        </p:txBody>
      </p:sp>
      <p:sp>
        <p:nvSpPr>
          <p:cNvPr id="203"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63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Z</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This rank for a tree graph can be easily calculated inductively.  By reconstructing an arbitrary tree edge by edge, its rank can be determined by following two rules.</a:t>
            </a:r>
            <a:endParaRPr b="0" lang="en-US" sz="32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If the next arrow drawn is pointing towards the graph or if it is bidirectional, the rank does not change.</a:t>
            </a:r>
            <a:endParaRPr b="0" lang="en-US" sz="32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If the next arrow is pointing towards the new vertex, the rank increases by one.</a:t>
            </a:r>
            <a:endParaRPr b="0" lang="en-US" sz="32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rank of a tree corresponds to the number of terminal strong components of that tree, sections that are only connected to the rest of the graph by an incoming edge and have a path between all of its member vertices.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60000" y="-39960"/>
            <a:ext cx="9358920" cy="12495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Tree or Cycle Graph</a:t>
            </a:r>
            <a:endParaRPr b="0" lang="en-US" sz="4400" spc="-1" strike="noStrike">
              <a:latin typeface="Arial"/>
            </a:endParaRPr>
          </a:p>
        </p:txBody>
      </p:sp>
      <p:sp>
        <p:nvSpPr>
          <p:cNvPr id="205"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91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simple, it is always the trivial group.</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Cycle graph is more complex, but easily calculable if the cycle has two paths, or sections of oriented edges with the same orientation.</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For this special type of cycle graph, all Jacobians, Z</a:t>
            </a:r>
            <a:r>
              <a:rPr b="0" lang="en-US" sz="3200" spc="-1" strike="noStrike" baseline="-8000">
                <a:solidFill>
                  <a:srgbClr val="000000"/>
                </a:solidFill>
                <a:latin typeface="Arial"/>
              </a:rPr>
              <a:t>1  </a:t>
            </a:r>
            <a:r>
              <a:rPr b="0" lang="en-US" sz="3200" spc="-1" strike="noStrike">
                <a:solidFill>
                  <a:srgbClr val="000000"/>
                </a:solidFill>
                <a:latin typeface="Arial"/>
              </a:rPr>
              <a:t>to Z</a:t>
            </a:r>
            <a:r>
              <a:rPr b="0" lang="en-US" sz="3200" spc="-1" strike="noStrike" baseline="-8000">
                <a:solidFill>
                  <a:srgbClr val="000000"/>
                </a:solidFill>
                <a:latin typeface="Arial"/>
              </a:rPr>
              <a:t>n</a:t>
            </a:r>
            <a:r>
              <a:rPr b="0" lang="en-US" sz="3200" spc="-1" strike="noStrike">
                <a:solidFill>
                  <a:srgbClr val="000000"/>
                </a:solidFill>
                <a:latin typeface="Arial"/>
              </a:rPr>
              <a:t> exist for some orientation.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39960"/>
            <a:ext cx="9358920" cy="12495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sp>
        <p:nvSpPr>
          <p:cNvPr id="207" name="PlaceHolder 2"/>
          <p:cNvSpPr>
            <a:spLocks noGrp="1"/>
          </p:cNvSpPr>
          <p:nvPr>
            <p:ph/>
          </p:nvPr>
        </p:nvSpPr>
        <p:spPr>
          <a:xfrm>
            <a:off x="360000" y="1485000"/>
            <a:ext cx="9469440" cy="3778920"/>
          </a:xfrm>
          <a:prstGeom prst="rect">
            <a:avLst/>
          </a:prstGeom>
          <a:noFill/>
          <a:ln w="0">
            <a:noFill/>
          </a:ln>
        </p:spPr>
        <p:txBody>
          <a:bodyPr lIns="0" rIns="0" tIns="0" bIns="0" anchor="t">
            <a:normAutofit fontScale="77000"/>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Beginning with a non-oriented cyclic graph, </a:t>
            </a:r>
            <a:r>
              <a:rPr b="0" i="1" lang="en-US" sz="2100" spc="-1" strike="noStrike">
                <a:solidFill>
                  <a:srgbClr val="000000"/>
                </a:solidFill>
                <a:latin typeface="Arial"/>
                <a:ea typeface="JetBrains Mono"/>
              </a:rPr>
              <a:t>Jac(G) = Z</a:t>
            </a:r>
            <a:r>
              <a:rPr b="0" i="1" lang="en-US" sz="2100" spc="-1" strike="noStrike" baseline="-8000">
                <a:solidFill>
                  <a:srgbClr val="000000"/>
                </a:solidFill>
                <a:latin typeface="Arial"/>
                <a:ea typeface="JetBrains Mono"/>
              </a:rPr>
              <a:t>n</a:t>
            </a:r>
            <a:r>
              <a:rPr b="0" lang="en-US" sz="2100" spc="-1" strike="noStrike">
                <a:solidFill>
                  <a:srgbClr val="000000"/>
                </a:solidFill>
                <a:latin typeface="Arial"/>
                <a:ea typeface="JetBrains Mono"/>
              </a:rPr>
              <a:t>.  </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Orienting one edge (x, x+1) in the counter-clockwise direction yields a trivial Jacobian of {0} (Z</a:t>
            </a:r>
            <a:r>
              <a:rPr b="0" lang="en-US" sz="2100" spc="-1" strike="noStrike" baseline="-8000">
                <a:solidFill>
                  <a:srgbClr val="000000"/>
                </a:solidFill>
                <a:latin typeface="Arial"/>
                <a:ea typeface="JetBrains Mono"/>
              </a:rPr>
              <a:t>1</a:t>
            </a:r>
            <a:r>
              <a:rPr b="0" lang="en-US" sz="2100" spc="-1" strike="noStrike">
                <a:solidFill>
                  <a:srgbClr val="000000"/>
                </a:solidFill>
                <a:latin typeface="Arial"/>
                <a:ea typeface="JetBrains Mono"/>
              </a:rPr>
              <a:t>). </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Orie</a:t>
            </a:r>
            <a:r>
              <a:rPr b="0" lang="en-US" sz="2020" spc="-1" strike="noStrike">
                <a:solidFill>
                  <a:srgbClr val="000000"/>
                </a:solidFill>
                <a:latin typeface="Arial"/>
                <a:ea typeface="JetBrains Mono"/>
              </a:rPr>
              <a:t>nting the edge (x-1, x) to clockwise and (x+1, x+2) to counter-clockwise yields a Jacobian of Z</a:t>
            </a:r>
            <a:r>
              <a:rPr b="0" lang="en-US" sz="2018" spc="-1" strike="noStrike" baseline="-8000">
                <a:solidFill>
                  <a:srgbClr val="000000"/>
                </a:solidFill>
                <a:latin typeface="Arial"/>
                <a:ea typeface="JetBrains Mono"/>
              </a:rPr>
              <a:t>n-1</a:t>
            </a:r>
            <a:r>
              <a:rPr b="0" lang="en-US" sz="2020" spc="-1" strike="noStrike">
                <a:solidFill>
                  <a:srgbClr val="000000"/>
                </a:solidFill>
                <a:latin typeface="Arial"/>
                <a:ea typeface="JetBrains Mono"/>
              </a:rPr>
              <a:t>.</a:t>
            </a:r>
            <a:endParaRPr b="0" lang="en-US" sz="202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020" spc="-1" strike="noStrike">
                <a:solidFill>
                  <a:srgbClr val="000000"/>
                </a:solidFill>
                <a:latin typeface="Arial"/>
                <a:ea typeface="JetBrains Mono"/>
              </a:rPr>
              <a:t>Orienting one edge (x, x+1) in the counter-clockwise direction, another edge (x-1, x) to clockwise, and (x+1, x+2) to counter-clockwise yields </a:t>
            </a:r>
            <a:r>
              <a:rPr b="0" i="1" lang="en-US" sz="2020" spc="-1" strike="noStrike">
                <a:solidFill>
                  <a:srgbClr val="000000"/>
                </a:solidFill>
                <a:latin typeface="Arial"/>
                <a:ea typeface="JetBrains Mono"/>
              </a:rPr>
              <a:t>Jac(G) = Z</a:t>
            </a:r>
            <a:r>
              <a:rPr b="0" i="1" lang="en-US" sz="2018" spc="-1" strike="noStrike" baseline="-8000">
                <a:solidFill>
                  <a:srgbClr val="000000"/>
                </a:solidFill>
                <a:latin typeface="Arial"/>
                <a:ea typeface="JetBrains Mono"/>
              </a:rPr>
              <a:t>n-2</a:t>
            </a:r>
            <a:r>
              <a:rPr b="0" lang="en-US" sz="2020" spc="-1" strike="noStrike">
                <a:solidFill>
                  <a:srgbClr val="000000"/>
                </a:solidFill>
                <a:latin typeface="Arial"/>
                <a:ea typeface="JetBrains Mono"/>
              </a:rPr>
              <a:t>.</a:t>
            </a:r>
            <a:endParaRPr b="0" lang="en-US" sz="202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020" spc="-1" strike="noStrike">
                <a:solidFill>
                  <a:srgbClr val="000000"/>
                </a:solidFill>
                <a:latin typeface="Arial"/>
                <a:ea typeface="JetBrains Mono"/>
              </a:rPr>
              <a:t>Adding onto either of the two paths by orienting the next or preceding bidirectional arrow yields </a:t>
            </a:r>
            <a:r>
              <a:rPr b="0" i="1" lang="en-US" sz="2020" spc="-1" strike="noStrike">
                <a:solidFill>
                  <a:srgbClr val="000000"/>
                </a:solidFill>
                <a:latin typeface="Arial"/>
                <a:ea typeface="JetBrains Mono"/>
              </a:rPr>
              <a:t>Jac(G) = Z</a:t>
            </a:r>
            <a:r>
              <a:rPr b="0" i="1" lang="en-US" sz="2018" spc="-1" strike="noStrike" baseline="-8000">
                <a:solidFill>
                  <a:srgbClr val="000000"/>
                </a:solidFill>
                <a:latin typeface="Arial"/>
                <a:ea typeface="JetBrains Mono"/>
              </a:rPr>
              <a:t>n-3</a:t>
            </a:r>
            <a:r>
              <a:rPr b="0" lang="en-US" sz="2020" spc="-1" strike="noStrike">
                <a:solidFill>
                  <a:srgbClr val="000000"/>
                </a:solidFill>
                <a:latin typeface="Arial"/>
                <a:ea typeface="JetBrains Mono"/>
              </a:rPr>
              <a:t>.</a:t>
            </a:r>
            <a:endParaRPr b="0" lang="en-US" sz="202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020" spc="-1" strike="noStrike">
                <a:solidFill>
                  <a:srgbClr val="000000"/>
                </a:solidFill>
                <a:latin typeface="Arial"/>
                <a:ea typeface="JetBrains Mono"/>
              </a:rPr>
              <a:t>Continuing this pattern until the two</a:t>
            </a:r>
            <a:r>
              <a:rPr b="0" lang="en-US" sz="2100" spc="-1" strike="noStrike">
                <a:solidFill>
                  <a:srgbClr val="000000"/>
                </a:solidFill>
                <a:latin typeface="Airal"/>
                <a:ea typeface="JetBrains Mono"/>
              </a:rPr>
              <a:t> paths meet yields all invariant factors down to Z</a:t>
            </a:r>
            <a:r>
              <a:rPr b="0" lang="en-US" sz="2100" spc="-1" strike="noStrike" baseline="-8000">
                <a:solidFill>
                  <a:srgbClr val="000000"/>
                </a:solidFill>
                <a:latin typeface="Airal"/>
                <a:ea typeface="JetBrains Mono"/>
              </a:rPr>
              <a:t>2</a:t>
            </a:r>
            <a:r>
              <a:rPr b="0" lang="en-US" sz="2100" spc="-1" strike="noStrike">
                <a:solidFill>
                  <a:srgbClr val="000000"/>
                </a:solidFill>
                <a:latin typeface="Airal"/>
                <a:ea typeface="JetBrains Mono"/>
              </a:rPr>
              <a:t>.  Going further to orient the entire graph to one direction results in a trivial Jacobian of </a:t>
            </a:r>
            <a:r>
              <a:rPr b="0" i="1" lang="en-US" sz="2100" spc="-1" strike="noStrike">
                <a:solidFill>
                  <a:srgbClr val="000000"/>
                </a:solidFill>
                <a:latin typeface="Airal"/>
                <a:ea typeface="JetBrains Mono"/>
              </a:rPr>
              <a:t>{0}</a:t>
            </a:r>
            <a:r>
              <a:rPr b="0" lang="en-US" sz="2100" spc="-1" strike="noStrike">
                <a:solidFill>
                  <a:srgbClr val="000000"/>
                </a:solidFill>
                <a:latin typeface="Airal"/>
                <a:ea typeface="JetBrains Mono"/>
              </a:rPr>
              <a:t>.</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iral"/>
                <a:ea typeface="JetBrains Mono"/>
              </a:rPr>
              <a:t>This pattern should hold for all cycle gra</a:t>
            </a:r>
            <a:r>
              <a:rPr b="0" lang="en-US" sz="2100" spc="-1" strike="noStrike">
                <a:solidFill>
                  <a:srgbClr val="000000"/>
                </a:solidFill>
                <a:latin typeface="Arial"/>
                <a:ea typeface="JetBrains Mono"/>
              </a:rPr>
              <a:t>phs C</a:t>
            </a:r>
            <a:r>
              <a:rPr b="0" lang="en-US" sz="2100" spc="-1" strike="noStrike" baseline="-8000">
                <a:solidFill>
                  <a:srgbClr val="000000"/>
                </a:solidFill>
                <a:latin typeface="Arial"/>
                <a:ea typeface="JetBrains Mono"/>
              </a:rPr>
              <a:t>3</a:t>
            </a:r>
            <a:r>
              <a:rPr b="0" lang="en-US" sz="2100" spc="-1" strike="noStrike">
                <a:solidFill>
                  <a:srgbClr val="000000"/>
                </a:solidFill>
                <a:latin typeface="Arial"/>
                <a:ea typeface="JetBrains Mono"/>
              </a:rPr>
              <a:t> to C</a:t>
            </a:r>
            <a:r>
              <a:rPr b="0" lang="en-US" sz="2100" spc="-1" strike="noStrike" baseline="-8000">
                <a:solidFill>
                  <a:srgbClr val="000000"/>
                </a:solidFill>
                <a:latin typeface="Arial"/>
                <a:ea typeface="JetBrains Mono"/>
              </a:rPr>
              <a:t>x</a:t>
            </a:r>
            <a:r>
              <a:rPr b="0" lang="en-US" sz="2100" spc="-1" strike="noStrike">
                <a:solidFill>
                  <a:srgbClr val="000000"/>
                </a:solidFill>
                <a:latin typeface="Arial"/>
                <a:ea typeface="JetBrains Mono"/>
              </a:rPr>
              <a:t> and has been proven for graphs C</a:t>
            </a:r>
            <a:r>
              <a:rPr b="0" lang="en-US" sz="2100" spc="-1" strike="noStrike" baseline="-8000">
                <a:solidFill>
                  <a:srgbClr val="000000"/>
                </a:solidFill>
                <a:latin typeface="Arial"/>
                <a:ea typeface="JetBrains Mono"/>
              </a:rPr>
              <a:t>3</a:t>
            </a:r>
            <a:r>
              <a:rPr b="0" lang="en-US" sz="2100" spc="-1" strike="noStrike">
                <a:solidFill>
                  <a:srgbClr val="000000"/>
                </a:solidFill>
                <a:latin typeface="Arial"/>
                <a:ea typeface="JetBrains Mono"/>
              </a:rPr>
              <a:t> to C</a:t>
            </a:r>
            <a:r>
              <a:rPr b="0" lang="en-US" sz="2100" spc="-1" strike="noStrike" baseline="-8000">
                <a:solidFill>
                  <a:srgbClr val="000000"/>
                </a:solidFill>
                <a:latin typeface="Arial"/>
                <a:ea typeface="JetBrains Mono"/>
              </a:rPr>
              <a:t>80</a:t>
            </a:r>
            <a:r>
              <a:rPr b="0" lang="en-US" sz="2100" spc="-1" strike="noStrike">
                <a:solidFill>
                  <a:srgbClr val="000000"/>
                </a:solidFill>
                <a:latin typeface="Arial"/>
                <a:ea typeface="JetBrains Mono"/>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09" name="" descr=""/>
          <p:cNvPicPr/>
          <p:nvPr/>
        </p:nvPicPr>
        <p:blipFill>
          <a:blip r:embed="rId1"/>
          <a:stretch/>
        </p:blipFill>
        <p:spPr>
          <a:xfrm>
            <a:off x="799920" y="2743200"/>
            <a:ext cx="3543120" cy="2657160"/>
          </a:xfrm>
          <a:prstGeom prst="rect">
            <a:avLst/>
          </a:prstGeom>
          <a:ln w="0">
            <a:noFill/>
          </a:ln>
        </p:spPr>
      </p:pic>
      <p:pic>
        <p:nvPicPr>
          <p:cNvPr id="210" name="" descr=""/>
          <p:cNvPicPr/>
          <p:nvPr/>
        </p:nvPicPr>
        <p:blipFill>
          <a:blip r:embed="rId2"/>
          <a:stretch/>
        </p:blipFill>
        <p:spPr>
          <a:xfrm>
            <a:off x="5715000" y="2743200"/>
            <a:ext cx="3543120" cy="2657160"/>
          </a:xfrm>
          <a:prstGeom prst="rect">
            <a:avLst/>
          </a:prstGeom>
          <a:ln w="0">
            <a:noFill/>
          </a:ln>
        </p:spPr>
      </p:pic>
      <p:pic>
        <p:nvPicPr>
          <p:cNvPr id="211" name="" descr=""/>
          <p:cNvPicPr/>
          <p:nvPr/>
        </p:nvPicPr>
        <p:blipFill>
          <a:blip r:embed="rId3"/>
          <a:stretch/>
        </p:blipFill>
        <p:spPr>
          <a:xfrm>
            <a:off x="3314520" y="1228680"/>
            <a:ext cx="3543120" cy="2657160"/>
          </a:xfrm>
          <a:prstGeom prst="rect">
            <a:avLst/>
          </a:prstGeom>
          <a:ln w="0">
            <a:noFill/>
          </a:ln>
        </p:spPr>
      </p:pic>
      <p:sp>
        <p:nvSpPr>
          <p:cNvPr id="212" name=""/>
          <p:cNvSpPr/>
          <p:nvPr/>
        </p:nvSpPr>
        <p:spPr>
          <a:xfrm rot="18160800">
            <a:off x="3657240" y="2286000"/>
            <a:ext cx="1371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3" name=""/>
          <p:cNvSpPr/>
          <p:nvPr/>
        </p:nvSpPr>
        <p:spPr>
          <a:xfrm rot="3178800">
            <a:off x="5447880" y="2360520"/>
            <a:ext cx="914040" cy="2282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4" name=""/>
          <p:cNvSpPr/>
          <p:nvPr/>
        </p:nvSpPr>
        <p:spPr>
          <a:xfrm>
            <a:off x="4800600" y="3429000"/>
            <a:ext cx="914040" cy="2282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5" name=""/>
          <p:cNvSpPr/>
          <p:nvPr/>
        </p:nvSpPr>
        <p:spPr>
          <a:xfrm rot="18160800">
            <a:off x="1151640" y="3953880"/>
            <a:ext cx="1371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6" name=""/>
          <p:cNvSpPr/>
          <p:nvPr/>
        </p:nvSpPr>
        <p:spPr>
          <a:xfrm rot="14195400">
            <a:off x="2727360" y="3822480"/>
            <a:ext cx="1371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7" name=""/>
          <p:cNvSpPr/>
          <p:nvPr/>
        </p:nvSpPr>
        <p:spPr>
          <a:xfrm rot="21568800">
            <a:off x="1818720" y="4961160"/>
            <a:ext cx="1371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8" name=""/>
          <p:cNvSpPr/>
          <p:nvPr/>
        </p:nvSpPr>
        <p:spPr>
          <a:xfrm>
            <a:off x="7086600" y="5029200"/>
            <a:ext cx="914040" cy="2282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9" name=""/>
          <p:cNvSpPr/>
          <p:nvPr/>
        </p:nvSpPr>
        <p:spPr>
          <a:xfrm rot="13918800">
            <a:off x="7857720" y="3798720"/>
            <a:ext cx="914040" cy="2282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0" name=""/>
          <p:cNvSpPr/>
          <p:nvPr/>
        </p:nvSpPr>
        <p:spPr>
          <a:xfrm rot="7579800">
            <a:off x="6306480" y="3792600"/>
            <a:ext cx="914040" cy="2282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360000" y="-39960"/>
            <a:ext cx="9358920" cy="12495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2" name="PlaceHolder 2"/>
          <p:cNvSpPr>
            <a:spLocks noGrp="1"/>
          </p:cNvSpPr>
          <p:nvPr>
            <p:ph/>
          </p:nvPr>
        </p:nvSpPr>
        <p:spPr>
          <a:xfrm>
            <a:off x="360000" y="1485000"/>
            <a:ext cx="9469440" cy="377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lang="en-US" sz="2100" spc="-1" strike="noStrike">
                <a:solidFill>
                  <a:srgbClr val="000000"/>
                </a:solidFill>
                <a:latin typeface="Arial"/>
                <a:ea typeface="JetBrains Mono"/>
              </a:rPr>
              <a:t>Jac(cycle) x Jac(tree).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60000" y="-39960"/>
            <a:ext cx="9358920" cy="12495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Further Research</a:t>
            </a:r>
            <a:endParaRPr b="0" lang="en-US" sz="4400" spc="-1" strike="noStrike">
              <a:latin typeface="Arial"/>
            </a:endParaRPr>
          </a:p>
        </p:txBody>
      </p:sp>
      <p:sp>
        <p:nvSpPr>
          <p:cNvPr id="224" name="PlaceHolder 2"/>
          <p:cNvSpPr>
            <a:spLocks noGrp="1"/>
          </p:cNvSpPr>
          <p:nvPr>
            <p:ph/>
          </p:nvPr>
        </p:nvSpPr>
        <p:spPr>
          <a:xfrm>
            <a:off x="360000" y="1485000"/>
            <a:ext cx="9469440" cy="3778920"/>
          </a:xfrm>
          <a:prstGeom prst="rect">
            <a:avLst/>
          </a:prstGeom>
          <a:noFill/>
          <a:ln w="0">
            <a:noFill/>
          </a:ln>
        </p:spPr>
        <p:txBody>
          <a:bodyPr lIns="0" rIns="0" tIns="0" bIns="0" anchor="t">
            <a:normAutofit/>
          </a:bodyPr>
          <a:p>
            <a:pPr>
              <a:lnSpc>
                <a:spcPct val="100000"/>
              </a:lnSpc>
              <a:spcBef>
                <a:spcPts val="1417"/>
              </a:spcBef>
              <a:buNone/>
            </a:pPr>
            <a:r>
              <a:rPr b="0" lang="en-US" sz="2100" spc="-1" strike="noStrike">
                <a:solidFill>
                  <a:srgbClr val="000000"/>
                </a:solidFill>
                <a:latin typeface="Arial"/>
                <a:ea typeface="JetBrains Mono"/>
              </a:rPr>
              <a:t>Going forward, we plan to consolidate the findings we already have and extend our reasoning to other graphs.  This includes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Finalizing our methods for cycle graphs and trees.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Expanding those methods to pseudo trees to notice a more concrete pattern.</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Expanding our research to include complete and wheel graphs.</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Credits</a:t>
            </a:r>
            <a:endParaRPr b="0" lang="en-US" sz="4400" spc="-1" strike="noStrike">
              <a:latin typeface="Arial"/>
            </a:endParaRPr>
          </a:p>
        </p:txBody>
      </p:sp>
      <p:sp>
        <p:nvSpPr>
          <p:cNvPr id="226" name="PlaceHolder 2"/>
          <p:cNvSpPr>
            <a:spLocks noGrp="1"/>
          </p:cNvSpPr>
          <p:nvPr>
            <p:ph/>
          </p:nvPr>
        </p:nvSpPr>
        <p:spPr>
          <a:xfrm>
            <a:off x="360000" y="1485000"/>
            <a:ext cx="9358920" cy="3778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Image of chip firing game: </a:t>
            </a:r>
            <a:r>
              <a:rPr b="0" i="1" lang="en-US" sz="3200" spc="-1" strike="noStrike">
                <a:latin typeface="Arial"/>
              </a:rPr>
              <a:t>https://www.wikiwand.com/en/Chip-firing_game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79"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outgoing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(i.e. this vertex is not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2057400" y="2286000"/>
            <a:ext cx="6199560" cy="17895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p:nvPr>
        </p:nvSpPr>
        <p:spPr>
          <a:xfrm>
            <a:off x="360000" y="1485000"/>
            <a:ext cx="9358920" cy="377892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a:t>
            </a:r>
            <a:r>
              <a:rPr b="0" i="1" lang="en-US" sz="3200" spc="-1" strike="noStrike">
                <a:latin typeface="Arial"/>
                <a:ea typeface="Noto Sans CJK SC"/>
              </a:rPr>
              <a:t> Div(G)</a:t>
            </a:r>
            <a:r>
              <a:rPr b="0" lang="en-US" sz="3200" spc="-1" strike="noStrike">
                <a:latin typeface="Arial"/>
                <a:ea typeface="Noto Sans CJK SC"/>
              </a:rPr>
              <a:t>, is an integer vector </a:t>
            </a:r>
            <a:r>
              <a:rPr b="0" i="1" lang="en-US" sz="3200" spc="-1" strike="noStrike">
                <a:latin typeface="Arial"/>
                <a:ea typeface="Noto Sans CJK SC"/>
              </a:rPr>
              <a:t>v∈Z</a:t>
            </a:r>
            <a:r>
              <a:rPr b="0" i="1" lang="en-US" sz="3200" spc="-1" strike="noStrike" baseline="-8000">
                <a:latin typeface="Arial"/>
                <a:ea typeface="Noto Sans CJK SC"/>
              </a:rPr>
              <a:t>n</a:t>
            </a:r>
            <a:r>
              <a:rPr b="0" lang="en-US" sz="3200" spc="-1" strike="noStrike">
                <a:latin typeface="Arial"/>
                <a:ea typeface="Noto Sans CJK SC"/>
              </a:rPr>
              <a:t>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a:t>
            </a:r>
            <a:r>
              <a:rPr b="0" i="1" lang="en-US" sz="3200" spc="-1" strike="noStrike">
                <a:latin typeface="Arial"/>
                <a:ea typeface="Noto Sans CJK SC"/>
              </a:rPr>
              <a:t>v</a:t>
            </a:r>
            <a:r>
              <a:rPr b="0" lang="en-US" sz="3200" spc="-1" strike="noStrike">
                <a:latin typeface="Arial"/>
                <a:ea typeface="Noto Sans CJK SC"/>
              </a:rPr>
              <a:t>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gotten from the other by a finite series of lending or borrowing moves.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0" i="1" lang="en-US" sz="3200" spc="-1" strike="noStrike">
                <a:latin typeface="Arial"/>
                <a:ea typeface="Noto Sans CJK SC"/>
              </a:rPr>
              <a:t>Equivalence Class, [D]</a:t>
            </a:r>
            <a:r>
              <a:rPr b="0" lang="en-US" sz="3200" spc="-1" strike="noStrike">
                <a:latin typeface="Arial"/>
                <a:ea typeface="Noto Sans CJK SC"/>
              </a:rPr>
              <a:t>, is the set of all divisors that are equivalent to each other.</a:t>
            </a:r>
            <a:endParaRPr b="0" lang="en-US" sz="3200" spc="-1" strike="noStrike">
              <a:latin typeface="Arial"/>
            </a:endParaRPr>
          </a:p>
        </p:txBody>
      </p:sp>
      <p:sp>
        <p:nvSpPr>
          <p:cNvPr id="183" name="PlaceHolder 2"/>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5" name="" descr=""/>
          <p:cNvPicPr/>
          <p:nvPr/>
        </p:nvPicPr>
        <p:blipFill>
          <a:blip r:embed="rId1"/>
          <a:stretch/>
        </p:blipFill>
        <p:spPr>
          <a:xfrm>
            <a:off x="1022400" y="1509840"/>
            <a:ext cx="4691880" cy="3518640"/>
          </a:xfrm>
          <a:prstGeom prst="rect">
            <a:avLst/>
          </a:prstGeom>
          <a:ln w="0">
            <a:noFill/>
          </a:ln>
        </p:spPr>
      </p:pic>
      <p:sp>
        <p:nvSpPr>
          <p:cNvPr id="186" name="PlaceHolder 2"/>
          <p:cNvSpPr>
            <a:spLocks noGrp="1"/>
          </p:cNvSpPr>
          <p:nvPr>
            <p:ph type="subTitle"/>
          </p:nvPr>
        </p:nvSpPr>
        <p:spPr>
          <a:xfrm>
            <a:off x="360000" y="2507760"/>
            <a:ext cx="1468080" cy="160632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a:t>
            </a:r>
            <a:endParaRPr b="0" lang="en-US" sz="3200" spc="-1" strike="noStrike">
              <a:latin typeface="Arial"/>
            </a:endParaRPr>
          </a:p>
        </p:txBody>
      </p:sp>
      <p:sp>
        <p:nvSpPr>
          <p:cNvPr id="187" name=""/>
          <p:cNvSpPr/>
          <p:nvPr/>
        </p:nvSpPr>
        <p:spPr>
          <a:xfrm>
            <a:off x="5486400" y="1828800"/>
            <a:ext cx="4342680" cy="1483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a:t>
            </a:r>
            <a:r>
              <a:rPr b="0" lang="en-US" sz="3200" spc="-1" strike="noStrike">
                <a:solidFill>
                  <a:srgbClr val="a9b7c6"/>
                </a:solidFill>
                <a:latin typeface="Courier New"/>
                <a:ea typeface="JetBrains Mono"/>
              </a:rPr>
              <a:t>[</a:t>
            </a:r>
            <a:r>
              <a:rPr b="0" lang="en-US" sz="3200" spc="-1" strike="noStrike">
                <a:solidFill>
                  <a:srgbClr val="2abadb"/>
                </a:solidFill>
                <a:latin typeface="Courier New"/>
                <a:ea typeface="JetBrains Mono"/>
              </a:rPr>
              <a:t>16</a:t>
            </a:r>
            <a:r>
              <a:rPr b="0" lang="en-US" sz="3200" spc="-1" strike="noStrike">
                <a:solidFill>
                  <a:srgbClr val="4a4df3"/>
                </a:solidFill>
                <a:latin typeface="Courier New"/>
                <a:ea typeface="JetBrains Mono"/>
              </a:rPr>
              <a:t>, </a:t>
            </a:r>
            <a:r>
              <a:rPr b="0" lang="en-US" sz="3200" spc="-1" strike="noStrike">
                <a:solidFill>
                  <a:srgbClr val="a9b7c6"/>
                </a:solidFill>
                <a:latin typeface="Courier New"/>
                <a:ea typeface="JetBrains Mono"/>
              </a:rPr>
              <a:t>-</a:t>
            </a:r>
            <a:r>
              <a:rPr b="0" lang="en-US" sz="3200" spc="-1" strike="noStrike">
                <a:solidFill>
                  <a:srgbClr val="2abadb"/>
                </a:solidFill>
                <a:latin typeface="Courier New"/>
                <a:ea typeface="JetBrains Mono"/>
              </a:rPr>
              <a:t>4</a:t>
            </a:r>
            <a:r>
              <a:rPr b="0" lang="en-US" sz="3200" spc="-1" strike="noStrike">
                <a:solidFill>
                  <a:srgbClr val="4a4df3"/>
                </a:solidFill>
                <a:latin typeface="Courier New"/>
                <a:ea typeface="JetBrains Mono"/>
              </a:rPr>
              <a:t>, </a:t>
            </a:r>
            <a:r>
              <a:rPr b="0" lang="en-US" sz="3200" spc="-1" strike="noStrike">
                <a:solidFill>
                  <a:srgbClr val="a9b7c6"/>
                </a:solidFill>
                <a:latin typeface="Courier New"/>
                <a:ea typeface="JetBrains Mono"/>
              </a:rPr>
              <a:t>-</a:t>
            </a:r>
            <a:r>
              <a:rPr b="0" lang="en-US" sz="3200" spc="-1" strike="noStrike">
                <a:solidFill>
                  <a:srgbClr val="2abadb"/>
                </a:solidFill>
                <a:latin typeface="Courier New"/>
                <a:ea typeface="JetBrains Mono"/>
              </a:rPr>
              <a:t>5</a:t>
            </a:r>
            <a:r>
              <a:rPr b="0" lang="en-US" sz="3200" spc="-1" strike="noStrike">
                <a:solidFill>
                  <a:srgbClr val="4a4df3"/>
                </a:solidFill>
                <a:latin typeface="Courier New"/>
                <a:ea typeface="JetBrains Mono"/>
              </a:rPr>
              <a:t>,</a:t>
            </a:r>
            <a:r>
              <a:rPr b="0" lang="en-US" sz="3200" spc="-1" strike="noStrike">
                <a:solidFill>
                  <a:srgbClr val="2abadb"/>
                </a:solidFill>
                <a:latin typeface="Courier New"/>
                <a:ea typeface="JetBrains Mono"/>
              </a:rPr>
              <a:t>0</a:t>
            </a:r>
            <a:r>
              <a:rPr b="0" lang="en-US" sz="3200" spc="-1" strike="noStrike">
                <a:solidFill>
                  <a:srgbClr val="a9b7c6"/>
                </a:solidFill>
                <a:latin typeface="Courier New"/>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89"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78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degree of a divisor, </a:t>
            </a:r>
            <a:r>
              <a:rPr b="0" i="1" lang="en-US" sz="3200" spc="-1" strike="noStrike">
                <a:latin typeface="Arial"/>
              </a:rPr>
              <a:t>deg(D)</a:t>
            </a:r>
            <a:r>
              <a:rPr b="0" lang="en-US" sz="3200" spc="-1" strike="noStrike">
                <a:latin typeface="Arial"/>
              </a:rPr>
              <a:t>,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Jacobian</a:t>
            </a:r>
            <a:r>
              <a:rPr b="0" lang="en-US" sz="3200" spc="-1" strike="noStrike">
                <a:latin typeface="Arial"/>
              </a:rPr>
              <a:t> of a graph, </a:t>
            </a:r>
            <a:r>
              <a:rPr b="0" i="1" lang="en-US" sz="3200" spc="-1" strike="noStrike">
                <a:latin typeface="Arial"/>
              </a:rPr>
              <a:t>Jac(G)</a:t>
            </a:r>
            <a:r>
              <a:rPr b="0" lang="en-US" sz="3200" spc="-1" strike="noStrike">
                <a:latin typeface="Arial"/>
              </a:rPr>
              <a:t>, is a special subset of </a:t>
            </a:r>
            <a:r>
              <a:rPr b="0" i="1" lang="en-US" sz="3200" spc="-1" strike="noStrike">
                <a:latin typeface="Arial"/>
              </a:rPr>
              <a:t>Pic(G)</a:t>
            </a:r>
            <a:r>
              <a:rPr b="0" lang="en-US" sz="3200" spc="-1" strike="noStrike">
                <a:latin typeface="Arial"/>
              </a:rPr>
              <a:t> such that every divisor in each equivalency class has a degree of </a:t>
            </a:r>
            <a:r>
              <a:rPr b="0" i="1" lang="en-US" sz="3200" spc="-1" strike="noStrike">
                <a:latin typeface="Arial"/>
              </a:rPr>
              <a:t>0.</a:t>
            </a:r>
            <a:r>
              <a:rPr b="0" lang="en-US" sz="3200" spc="-1" strike="noStrike">
                <a:latin typeface="Arial"/>
              </a:rPr>
              <a:t>  If a divisor is in one of the Jacobian’s classes, it can be made winning after a finite series of moves.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1"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68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Laplacian</a:t>
            </a:r>
            <a:r>
              <a:rPr b="0" lang="en-US" sz="3200" spc="-1" strike="noStrike">
                <a:latin typeface="Arial"/>
              </a:rPr>
              <a:t> of a graph of size </a:t>
            </a:r>
            <a:r>
              <a:rPr b="0" i="1" lang="en-US" sz="3200" spc="-1" strike="noStrike">
                <a:latin typeface="Arial"/>
              </a:rPr>
              <a:t>n</a:t>
            </a:r>
            <a:r>
              <a:rPr b="0" lang="en-US" sz="3200" spc="-1" strike="noStrike">
                <a:latin typeface="Arial"/>
              </a:rPr>
              <a:t> is an </a:t>
            </a:r>
            <a:r>
              <a:rPr b="0" i="1" lang="en-US" sz="3200" spc="-1" strike="noStrike">
                <a:latin typeface="Arial"/>
              </a:rPr>
              <a:t>n x </a:t>
            </a:r>
            <a:r>
              <a:rPr b="0" i="1" lang="en-US" sz="3200" spc="-1" strike="noStrike">
                <a:latin typeface="Arial"/>
              </a:rPr>
              <a:t>n</a:t>
            </a:r>
            <a:r>
              <a:rPr b="0" lang="en-US" sz="3200" spc="-1" strike="noStrike">
                <a:latin typeface="Arial"/>
              </a:rPr>
              <a:t> matrix representing all valid lending or borrowing moves that graph can make.  It helps to serve as a bridge between the conceptual game and the mathematics behind those concepts.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Smith Normal Form</a:t>
            </a:r>
            <a:r>
              <a:rPr b="0" lang="en-US" sz="3200" spc="-1" strike="noStrike">
                <a:latin typeface="Arial"/>
              </a:rPr>
              <a:t> (SNF) of a Laplacian is a diagonal matrix obtained from a series of row and column operations preformed on the Laplacian of a graph.  While the Laplacian itself encodes information about lending or borrowing moves, the SNF encodes information about the Picard Group and the Jacobian in its diagonal elements.  Calculating the SNF allows us to know more information on the possible ways a game can be played out.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3" name="PlaceHolder 2"/>
          <p:cNvSpPr>
            <a:spLocks noGrp="1"/>
          </p:cNvSpPr>
          <p:nvPr>
            <p:ph/>
          </p:nvPr>
        </p:nvSpPr>
        <p:spPr>
          <a:xfrm>
            <a:off x="457200" y="1744920"/>
            <a:ext cx="1115640" cy="3055680"/>
          </a:xfrm>
          <a:prstGeom prst="rect">
            <a:avLst/>
          </a:prstGeom>
          <a:noFill/>
          <a:ln w="0">
            <a:noFill/>
          </a:ln>
        </p:spPr>
        <p:txBody>
          <a:bodyPr lIns="0" rIns="0" tIns="0" bIns="0" anchor="t">
            <a:normAutofit/>
          </a:bodyPr>
          <a:p>
            <a:r>
              <a:rPr b="0" lang="en-US" sz="1650" spc="-1" strike="noStrike">
                <a:latin typeface="Arial"/>
              </a:rPr>
              <a:t>Laplacian</a:t>
            </a:r>
            <a:endParaRPr b="0" lang="en-US" sz="1650" spc="-1" strike="noStrike">
              <a:latin typeface="Arial"/>
            </a:endParaRPr>
          </a:p>
          <a:p>
            <a:endParaRPr b="0" lang="en-US" sz="1650" spc="-1" strike="noStrike">
              <a:latin typeface="Arial"/>
            </a:endParaRPr>
          </a:p>
          <a:p>
            <a:endParaRPr b="0" lang="en-US" sz="1650" spc="-1" strike="noStrike">
              <a:latin typeface="Arial"/>
            </a:endParaRPr>
          </a:p>
          <a:p>
            <a:endParaRPr b="0" lang="en-US" sz="1650" spc="-1" strike="noStrike">
              <a:latin typeface="Arial"/>
            </a:endParaRPr>
          </a:p>
          <a:p>
            <a:endParaRPr b="0" lang="en-US" sz="1650" spc="-1" strike="noStrike">
              <a:latin typeface="Arial"/>
            </a:endParaRPr>
          </a:p>
          <a:p>
            <a:r>
              <a:rPr b="0" lang="en-US" sz="1650" spc="-1" strike="noStrike">
                <a:latin typeface="Arial"/>
              </a:rPr>
              <a:t>Smith Normal Form</a:t>
            </a:r>
            <a:endParaRPr b="0" lang="en-US" sz="1650" spc="-1" strike="noStrike">
              <a:latin typeface="Arial"/>
            </a:endParaRPr>
          </a:p>
        </p:txBody>
      </p:sp>
      <p:pic>
        <p:nvPicPr>
          <p:cNvPr id="194" name="" descr=""/>
          <p:cNvPicPr/>
          <p:nvPr/>
        </p:nvPicPr>
        <p:blipFill>
          <a:blip r:embed="rId1"/>
          <a:stretch/>
        </p:blipFill>
        <p:spPr>
          <a:xfrm>
            <a:off x="1572840" y="1371600"/>
            <a:ext cx="6199560" cy="2018520"/>
          </a:xfrm>
          <a:prstGeom prst="rect">
            <a:avLst/>
          </a:prstGeom>
          <a:ln w="0">
            <a:noFill/>
          </a:ln>
        </p:spPr>
      </p:pic>
      <p:pic>
        <p:nvPicPr>
          <p:cNvPr id="195" name="" descr=""/>
          <p:cNvPicPr/>
          <p:nvPr/>
        </p:nvPicPr>
        <p:blipFill>
          <a:blip r:embed="rId2"/>
          <a:stretch/>
        </p:blipFill>
        <p:spPr>
          <a:xfrm>
            <a:off x="1572840" y="3390120"/>
            <a:ext cx="6199560" cy="2018520"/>
          </a:xfrm>
          <a:prstGeom prst="rect">
            <a:avLst/>
          </a:prstGeom>
          <a:ln w="0">
            <a:noFill/>
          </a:ln>
        </p:spPr>
      </p:pic>
      <p:sp>
        <p:nvSpPr>
          <p:cNvPr id="196" name=""/>
          <p:cNvSpPr txBox="1"/>
          <p:nvPr/>
        </p:nvSpPr>
        <p:spPr>
          <a:xfrm>
            <a:off x="7794720" y="3390120"/>
            <a:ext cx="2286000" cy="1114200"/>
          </a:xfrm>
          <a:prstGeom prst="rect">
            <a:avLst/>
          </a:prstGeom>
          <a:noFill/>
          <a:ln w="0">
            <a:noFill/>
          </a:ln>
        </p:spPr>
        <p:txBody>
          <a:bodyPr lIns="90000" rIns="90000" tIns="45000" bIns="45000" anchor="t">
            <a:noAutofit/>
          </a:bodyPr>
          <a:p>
            <a:r>
              <a:rPr b="0" lang="en-US" sz="1800" spc="-1" strike="noStrike">
                <a:latin typeface="Arial"/>
              </a:rPr>
              <a:t>Pic(G) = Z</a:t>
            </a:r>
            <a:r>
              <a:rPr b="0" lang="en-US" sz="1800" spc="-1" strike="noStrike" baseline="-8000">
                <a:latin typeface="Arial"/>
              </a:rPr>
              <a:t>3</a:t>
            </a:r>
            <a:r>
              <a:rPr b="0" lang="en-US" sz="1800" spc="-1" strike="noStrike">
                <a:latin typeface="Arial"/>
              </a:rPr>
              <a:t> x Z</a:t>
            </a:r>
            <a:r>
              <a:rPr b="0" lang="en-US" sz="1800" spc="-1" strike="noStrike" baseline="33000">
                <a:latin typeface="Arial"/>
              </a:rPr>
              <a:t>3</a:t>
            </a:r>
            <a:endParaRPr b="0" lang="en-US" sz="1800" spc="-1" strike="noStrike">
              <a:latin typeface="Arial"/>
            </a:endParaRPr>
          </a:p>
          <a:p>
            <a:r>
              <a:rPr b="0" lang="en-US" sz="1800" spc="-1" strike="noStrike">
                <a:latin typeface="Arial"/>
              </a:rPr>
              <a:t>From 3 at M</a:t>
            </a:r>
            <a:r>
              <a:rPr b="0" lang="en-US" sz="1800" spc="-1" strike="noStrike" baseline="-8000">
                <a:latin typeface="Arial"/>
              </a:rPr>
              <a:t>4,4</a:t>
            </a:r>
            <a:r>
              <a:rPr b="0" lang="en-US" sz="1800" spc="-1" strike="noStrike">
                <a:latin typeface="Arial"/>
              </a:rPr>
              <a:t> and from 3 empty rows</a:t>
            </a:r>
            <a:endParaRPr b="0" lang="en-US" sz="1800" spc="-1" strike="noStrike">
              <a:latin typeface="Arial"/>
            </a:endParaRPr>
          </a:p>
        </p:txBody>
      </p:sp>
      <p:sp>
        <p:nvSpPr>
          <p:cNvPr id="197" name=""/>
          <p:cNvSpPr txBox="1"/>
          <p:nvPr/>
        </p:nvSpPr>
        <p:spPr>
          <a:xfrm>
            <a:off x="7772400" y="4343400"/>
            <a:ext cx="2308320" cy="602280"/>
          </a:xfrm>
          <a:prstGeom prst="rect">
            <a:avLst/>
          </a:prstGeom>
          <a:noFill/>
          <a:ln w="0">
            <a:noFill/>
          </a:ln>
        </p:spPr>
        <p:txBody>
          <a:bodyPr lIns="90000" rIns="90000" tIns="45000" bIns="45000" anchor="t">
            <a:noAutofit/>
          </a:bodyPr>
          <a:p>
            <a:r>
              <a:rPr b="0" lang="en-US" sz="1800" spc="-1" strike="noStrike">
                <a:latin typeface="Arial"/>
              </a:rPr>
              <a:t>Jac(G) = Z</a:t>
            </a:r>
            <a:r>
              <a:rPr b="0" lang="en-US" sz="1800" spc="-1" strike="noStrike" baseline="-8000">
                <a:latin typeface="Arial"/>
              </a:rPr>
              <a:t>3</a:t>
            </a:r>
            <a:endParaRPr b="0" lang="en-US" sz="1800" spc="-1" strike="noStrike">
              <a:latin typeface="Arial"/>
            </a:endParaRPr>
          </a:p>
          <a:p>
            <a:pPr>
              <a:lnSpc>
                <a:spcPct val="100000"/>
              </a:lnSpc>
              <a:buNone/>
            </a:pPr>
            <a:r>
              <a:rPr b="0" lang="en-US" sz="1800" spc="-1" strike="noStrike">
                <a:latin typeface="Arial"/>
              </a:rPr>
              <a:t>From 3 at M</a:t>
            </a:r>
            <a:r>
              <a:rPr b="0" lang="en-US" sz="1800" spc="-1" strike="noStrike" baseline="-8000">
                <a:latin typeface="Arial"/>
              </a:rPr>
              <a:t>4,4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2022-09-08T23:06:53Z</dcterms:modified>
  <cp:revision>19</cp:revision>
  <dc:subject/>
  <dc:title>Midnightblue</dc:title>
</cp:coreProperties>
</file>

<file path=docProps/custom.xml><?xml version="1.0" encoding="utf-8"?>
<Properties xmlns="http://schemas.openxmlformats.org/officeDocument/2006/custom-properties" xmlns:vt="http://schemas.openxmlformats.org/officeDocument/2006/docPropsVTypes"/>
</file>